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  <p:sldMasterId id="2147483773" r:id="rId2"/>
    <p:sldMasterId id="2147483855" r:id="rId3"/>
  </p:sldMasterIdLst>
  <p:notesMasterIdLst>
    <p:notesMasterId r:id="rId38"/>
  </p:notesMasterIdLst>
  <p:sldIdLst>
    <p:sldId id="380" r:id="rId4"/>
    <p:sldId id="372" r:id="rId5"/>
    <p:sldId id="375" r:id="rId6"/>
    <p:sldId id="376" r:id="rId7"/>
    <p:sldId id="373" r:id="rId8"/>
    <p:sldId id="374" r:id="rId9"/>
    <p:sldId id="390" r:id="rId10"/>
    <p:sldId id="315" r:id="rId11"/>
    <p:sldId id="317" r:id="rId12"/>
    <p:sldId id="318" r:id="rId13"/>
    <p:sldId id="319" r:id="rId14"/>
    <p:sldId id="321" r:id="rId15"/>
    <p:sldId id="388" r:id="rId16"/>
    <p:sldId id="389" r:id="rId17"/>
    <p:sldId id="379" r:id="rId18"/>
    <p:sldId id="368" r:id="rId19"/>
    <p:sldId id="370" r:id="rId20"/>
    <p:sldId id="323" r:id="rId21"/>
    <p:sldId id="387" r:id="rId22"/>
    <p:sldId id="386" r:id="rId23"/>
    <p:sldId id="355" r:id="rId24"/>
    <p:sldId id="326" r:id="rId25"/>
    <p:sldId id="325" r:id="rId26"/>
    <p:sldId id="327" r:id="rId27"/>
    <p:sldId id="328" r:id="rId28"/>
    <p:sldId id="338" r:id="rId29"/>
    <p:sldId id="329" r:id="rId30"/>
    <p:sldId id="330" r:id="rId31"/>
    <p:sldId id="331" r:id="rId32"/>
    <p:sldId id="332" r:id="rId33"/>
    <p:sldId id="383" r:id="rId34"/>
    <p:sldId id="384" r:id="rId35"/>
    <p:sldId id="385" r:id="rId36"/>
    <p:sldId id="37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FF00"/>
    <a:srgbClr val="FFCC00"/>
    <a:srgbClr val="5F5F5F"/>
    <a:srgbClr val="777777"/>
    <a:srgbClr val="FF6600"/>
    <a:srgbClr val="EAEAEA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57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1282" y="586"/>
      </p:cViewPr>
      <p:guideLst>
        <p:guide orient="horz" pos="2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-151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AF9588-B7F8-44B5-A1F4-A8D19340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188BEC2-44EC-453D-8711-22F76A3B6651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25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91C61-F8A4-4A09-9114-524089388A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7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32C04-2389-4E66-AD81-D3E7D71DEAA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00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C7A78-D1EC-4125-A68B-11ED108D9252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0329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41CC2-BDAA-4F6E-A179-85E52C8C1646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srgbClr val="1F497D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62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7A81C-DB54-4F70-9435-F76D307AB2A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srgbClr val="1F497D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181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D0603-3FA2-444C-BD61-6BE61F8C53FE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779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E96EA-103D-44EB-9C1D-A197031EA18D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9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8EC94-621F-48F2-BAB4-93114BA69ECC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611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829C2-8517-490A-B205-D357D781E829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518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772C6-0A6A-489E-BB02-CCD15C8563B0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66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31612E0-3A59-42D3-A910-AA02A848BB4D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4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8678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8AABA-9AE2-425B-AC22-C3512A4CDEBD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12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607F5-F356-454A-8EA1-E9785665BD43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102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BA8837-5844-4E14-9C6C-0F7E8539C450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519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B951D-26E1-43B7-8870-CF366831C1BB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556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02A47-80D5-44F1-886D-93B2489DB483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7260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FD7D2-75C5-43DA-A211-B0FEFF159026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44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0B8AB-8EB5-4169-BAFC-4DF00978C84F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826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C11FC-A2C0-4939-91DD-D03ABCDC6D80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87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15ABE-08F8-402A-8E66-F2504D563AA5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25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4EA31A5-19AB-4BAE-B675-ECE63033A05C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5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84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54ECFED-76CB-4B0C-A2C2-8ECFA8280852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6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26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DD45A-B02E-4359-9B0B-4D16ECB9D6E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69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209A5-F6F9-489F-B331-A8649EAF5400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18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9E8179-EFC8-48C6-A6B7-416AD56CF62A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40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1051A-96A6-4428-9699-C16DB33B003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59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E24AD7-5BA4-433E-B7FF-39F7C32D69B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682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FD7D-668C-4239-AF82-3AE028AB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8B82-2996-46C7-A102-6D37D56D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7517-36F9-4574-800D-6EC910CE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C3D9-4816-4761-9DF6-02604C77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8905F5-65A7-4BF6-BBE9-2E0FF582615B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9C2EEF-DE3B-4B12-9EAB-A73CE9D3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EDFF29-BCAB-417A-AD0D-78123172EDC8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44E3B6-791F-4D7F-9DE9-510F2888A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63A832-5DB9-4ACF-87D0-D55AEC84ECDD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F3DE4F-919A-41A0-9945-758B01217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CF5A9C-74FE-4EDA-9E6B-C0CEEAFEB02A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AB8BC5-5173-4583-B807-E788DE1A6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2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CFC80B-E6DF-4359-9A92-1759C565A52F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61B53C-F164-4388-8382-3512A818F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F7D8D0-F0C2-4B4F-8BA4-7405819F4AD1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C095B3-D0F2-4AA5-A0FC-4DAD3D5CB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6FA44E-20BC-4BEA-99B1-7832C4CE803A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A299B0-4265-4228-AB8F-5530CDB70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974B-A403-44E7-8869-3221C7C1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5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AC79-AB1F-4B64-B8AE-D493628B7C08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F43EFEE-9FEA-41EF-B322-C21BDDF3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6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C806B4-9BEC-47EC-9213-6571532F4F29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96F3AF-6D2F-4AB3-B3B6-FD26734AD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2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049A22-8FC3-47D4-9BDA-43E49EDB4220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84C312-D24F-4607-AD4B-6ACD581F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59D36D-7DBF-4167-A9F3-4C64704B2939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8F1ACE-7FF9-4C02-A308-07356AB47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82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36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9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4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82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0EF94-EC0A-41D0-A4AA-53A5840C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4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61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8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58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91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1B2C-F870-47F4-A119-6904C14F7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7D9-2E15-4FD5-A7D0-A244D5EC7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DF3D-7FF1-4EAB-9D85-8BDB633C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2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DE78-09A1-415C-9EC9-DCF6E4CF9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B6B9-47BF-4245-8629-5BFF5C51D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22B8-52CB-43DD-8DC3-EA32BA9B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0BEE-892B-4557-843C-0450C7EAA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D435-00DE-4A98-83D2-6DCEDD9C5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6EA9CE-1159-4A84-A5C7-0806C7FD0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29F2CF-7D42-4326-843B-14A5859C465D}" type="datetime1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71EB6-48EE-4C73-B0AF-7127D369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511B2C-F870-47F4-A119-6904C14F7F9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9/3/2013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5E97D9-2E15-4FD5-A7D0-A244D5EC749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92213" y="336550"/>
            <a:ext cx="7131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LEARN THIS NOW:  There are only a few ways to connect neurons.  Here are the </a:t>
            </a:r>
            <a:r>
              <a:rPr lang="en-US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major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ways to do it, with example functions.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1565275" y="1743075"/>
            <a:ext cx="2568575" cy="276225"/>
            <a:chOff x="997" y="1262"/>
            <a:chExt cx="1618" cy="174"/>
          </a:xfrm>
        </p:grpSpPr>
        <p:sp>
          <p:nvSpPr>
            <p:cNvPr id="21542" name="Line 5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Oval 6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4200525" y="1749425"/>
            <a:ext cx="2568575" cy="276225"/>
            <a:chOff x="997" y="1262"/>
            <a:chExt cx="1618" cy="174"/>
          </a:xfrm>
        </p:grpSpPr>
        <p:sp>
          <p:nvSpPr>
            <p:cNvPr id="21540" name="Line 8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Oval 9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5205413" y="2011363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1:1 (relay)</a:t>
            </a:r>
          </a:p>
        </p:txBody>
      </p:sp>
      <p:grpSp>
        <p:nvGrpSpPr>
          <p:cNvPr id="21510" name="Group 12"/>
          <p:cNvGrpSpPr>
            <a:grpSpLocks/>
          </p:cNvGrpSpPr>
          <p:nvPr/>
        </p:nvGrpSpPr>
        <p:grpSpPr bwMode="auto">
          <a:xfrm rot="1358828">
            <a:off x="1731963" y="3086100"/>
            <a:ext cx="2568575" cy="276225"/>
            <a:chOff x="997" y="1262"/>
            <a:chExt cx="1618" cy="174"/>
          </a:xfrm>
        </p:grpSpPr>
        <p:sp>
          <p:nvSpPr>
            <p:cNvPr id="21538" name="Line 13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Oval 14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11" name="Group 44"/>
          <p:cNvGrpSpPr>
            <a:grpSpLocks/>
          </p:cNvGrpSpPr>
          <p:nvPr/>
        </p:nvGrpSpPr>
        <p:grpSpPr bwMode="auto">
          <a:xfrm>
            <a:off x="1689100" y="3724275"/>
            <a:ext cx="2444750" cy="276225"/>
            <a:chOff x="1264" y="2319"/>
            <a:chExt cx="1540" cy="174"/>
          </a:xfrm>
        </p:grpSpPr>
        <p:sp>
          <p:nvSpPr>
            <p:cNvPr id="21536" name="Line 15"/>
            <p:cNvSpPr>
              <a:spLocks noChangeShapeType="1"/>
            </p:cNvSpPr>
            <p:nvPr/>
          </p:nvSpPr>
          <p:spPr bwMode="auto">
            <a:xfrm>
              <a:off x="1364" y="2410"/>
              <a:ext cx="144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1264" y="2319"/>
              <a:ext cx="174" cy="174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12" name="Group 17"/>
          <p:cNvGrpSpPr>
            <a:grpSpLocks/>
          </p:cNvGrpSpPr>
          <p:nvPr/>
        </p:nvGrpSpPr>
        <p:grpSpPr bwMode="auto">
          <a:xfrm rot="-1433735">
            <a:off x="1731963" y="4392613"/>
            <a:ext cx="2568575" cy="276225"/>
            <a:chOff x="997" y="1262"/>
            <a:chExt cx="1618" cy="174"/>
          </a:xfrm>
        </p:grpSpPr>
        <p:sp>
          <p:nvSpPr>
            <p:cNvPr id="21534" name="Line 18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Oval 19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13" name="Group 20"/>
          <p:cNvGrpSpPr>
            <a:grpSpLocks/>
          </p:cNvGrpSpPr>
          <p:nvPr/>
        </p:nvGrpSpPr>
        <p:grpSpPr bwMode="auto">
          <a:xfrm>
            <a:off x="4238625" y="3729038"/>
            <a:ext cx="2568575" cy="276225"/>
            <a:chOff x="997" y="1262"/>
            <a:chExt cx="1618" cy="174"/>
          </a:xfrm>
        </p:grpSpPr>
        <p:sp>
          <p:nvSpPr>
            <p:cNvPr id="21532" name="Line 21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2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3991713" y="4139352"/>
            <a:ext cx="52134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Many:1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(IN </a:t>
            </a:r>
            <a:r>
              <a:rPr lang="en-US" sz="2000" b="0" u="sng" dirty="0" smtClean="0">
                <a:solidFill>
                  <a:schemeClr val="tx1"/>
                </a:solidFill>
                <a:latin typeface="Times New Roman" pitchFamily="18" charset="0"/>
              </a:rPr>
              <a:t>SENSORY SYSTEMS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 – GAIN,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IN </a:t>
            </a:r>
            <a:r>
              <a:rPr lang="en-US" sz="2000" b="0" u="sng" dirty="0" smtClean="0">
                <a:solidFill>
                  <a:schemeClr val="tx1"/>
                </a:solidFill>
                <a:latin typeface="Times New Roman" pitchFamily="18" charset="0"/>
              </a:rPr>
              <a:t>PERCETUAL SYSTEMS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 – COMPLEXITY)</a:t>
            </a:r>
            <a:endParaRPr lang="en-US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1515" name="Group 46"/>
          <p:cNvGrpSpPr>
            <a:grpSpLocks/>
          </p:cNvGrpSpPr>
          <p:nvPr/>
        </p:nvGrpSpPr>
        <p:grpSpPr bwMode="auto">
          <a:xfrm>
            <a:off x="4594225" y="5357813"/>
            <a:ext cx="2568575" cy="1423987"/>
            <a:chOff x="3094" y="3375"/>
            <a:chExt cx="1618" cy="897"/>
          </a:xfrm>
        </p:grpSpPr>
        <p:grpSp>
          <p:nvGrpSpPr>
            <p:cNvPr id="21523" name="Group 28"/>
            <p:cNvGrpSpPr>
              <a:grpSpLocks/>
            </p:cNvGrpSpPr>
            <p:nvPr/>
          </p:nvGrpSpPr>
          <p:grpSpPr bwMode="auto">
            <a:xfrm>
              <a:off x="3094" y="3375"/>
              <a:ext cx="1618" cy="174"/>
              <a:chOff x="997" y="1262"/>
              <a:chExt cx="1618" cy="174"/>
            </a:xfrm>
          </p:grpSpPr>
          <p:sp>
            <p:nvSpPr>
              <p:cNvPr id="21530" name="Line 29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Oval 30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1524" name="Group 31"/>
            <p:cNvGrpSpPr>
              <a:grpSpLocks/>
            </p:cNvGrpSpPr>
            <p:nvPr/>
          </p:nvGrpSpPr>
          <p:grpSpPr bwMode="auto">
            <a:xfrm>
              <a:off x="3094" y="3736"/>
              <a:ext cx="1618" cy="174"/>
              <a:chOff x="997" y="1262"/>
              <a:chExt cx="1618" cy="174"/>
            </a:xfrm>
          </p:grpSpPr>
          <p:sp>
            <p:nvSpPr>
              <p:cNvPr id="21528" name="Line 32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Oval 33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1525" name="Group 34"/>
            <p:cNvGrpSpPr>
              <a:grpSpLocks/>
            </p:cNvGrpSpPr>
            <p:nvPr/>
          </p:nvGrpSpPr>
          <p:grpSpPr bwMode="auto">
            <a:xfrm>
              <a:off x="3094" y="4098"/>
              <a:ext cx="1618" cy="174"/>
              <a:chOff x="997" y="1262"/>
              <a:chExt cx="1618" cy="174"/>
            </a:xfrm>
          </p:grpSpPr>
          <p:sp>
            <p:nvSpPr>
              <p:cNvPr id="21526" name="Line 35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36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1516" name="Group 45"/>
          <p:cNvGrpSpPr>
            <a:grpSpLocks/>
          </p:cNvGrpSpPr>
          <p:nvPr/>
        </p:nvGrpSpPr>
        <p:grpSpPr bwMode="auto">
          <a:xfrm>
            <a:off x="1852613" y="5618163"/>
            <a:ext cx="2568575" cy="909637"/>
            <a:chOff x="1367" y="3539"/>
            <a:chExt cx="1618" cy="573"/>
          </a:xfrm>
        </p:grpSpPr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367" y="3734"/>
              <a:ext cx="1618" cy="174"/>
              <a:chOff x="997" y="1262"/>
              <a:chExt cx="1618" cy="174"/>
            </a:xfrm>
          </p:grpSpPr>
          <p:sp>
            <p:nvSpPr>
              <p:cNvPr id="21521" name="Line 26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Oval 27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9" name="Line 37"/>
            <p:cNvSpPr>
              <a:spLocks noChangeShapeType="1"/>
            </p:cNvSpPr>
            <p:nvPr/>
          </p:nvSpPr>
          <p:spPr bwMode="auto">
            <a:xfrm flipV="1">
              <a:off x="2484" y="3539"/>
              <a:ext cx="494" cy="28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38"/>
            <p:cNvSpPr>
              <a:spLocks noChangeShapeType="1"/>
            </p:cNvSpPr>
            <p:nvPr/>
          </p:nvSpPr>
          <p:spPr bwMode="auto">
            <a:xfrm>
              <a:off x="2486" y="3827"/>
              <a:ext cx="494" cy="28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7" name="Text Box 39"/>
          <p:cNvSpPr txBox="1">
            <a:spLocks noChangeArrowheads="1"/>
          </p:cNvSpPr>
          <p:nvPr/>
        </p:nvSpPr>
        <p:spPr bwMode="auto">
          <a:xfrm>
            <a:off x="1274763" y="6299200"/>
            <a:ext cx="229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1:Many (arousal)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1106" y="3109299"/>
            <a:ext cx="320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xception is auditory system…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6730421" y="3447853"/>
            <a:ext cx="744650" cy="783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31140"/>
            <a:ext cx="76200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stminster"/>
                <a:ea typeface="+mn-ea"/>
                <a:cs typeface="+mn-cs"/>
              </a:rPr>
              <a:t>Voltage</a:t>
            </a:r>
            <a:r>
              <a:rPr lang="en-US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- A Charge Difference Across The Neuron’s Membrane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3360" y="1905000"/>
            <a:ext cx="7051040" cy="4414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Like ‘water pressure’ in plumbing</a:t>
            </a:r>
          </a:p>
          <a:p>
            <a:pPr eaLnBrk="1" hangingPunct="1"/>
            <a:r>
              <a:rPr lang="en-US" dirty="0" smtClean="0"/>
              <a:t>Drives electrical </a:t>
            </a:r>
            <a:r>
              <a:rPr lang="en-US" u="sng" dirty="0" smtClean="0"/>
              <a:t>current</a:t>
            </a:r>
            <a:r>
              <a:rPr lang="en-US" dirty="0" smtClean="0"/>
              <a:t> flow (ions)</a:t>
            </a:r>
          </a:p>
          <a:p>
            <a:pPr eaLnBrk="1" hangingPunct="1"/>
            <a:r>
              <a:rPr lang="en-US" dirty="0" smtClean="0"/>
              <a:t>Some handy voltages to know:</a:t>
            </a:r>
          </a:p>
          <a:p>
            <a:pPr lvl="1" eaLnBrk="1" hangingPunct="1"/>
            <a:r>
              <a:rPr lang="en-US" dirty="0" smtClean="0"/>
              <a:t>Lightning, ~billion volts</a:t>
            </a:r>
          </a:p>
          <a:p>
            <a:pPr lvl="1" eaLnBrk="1" hangingPunct="1"/>
            <a:r>
              <a:rPr lang="en-US" dirty="0" smtClean="0"/>
              <a:t>Wall Outlet, 120 volts</a:t>
            </a:r>
          </a:p>
          <a:p>
            <a:pPr lvl="1" eaLnBrk="1" hangingPunct="1"/>
            <a:r>
              <a:rPr lang="en-US" dirty="0" smtClean="0"/>
              <a:t>Car Battery, 12 volts</a:t>
            </a:r>
          </a:p>
          <a:p>
            <a:pPr lvl="1" eaLnBrk="1" hangingPunct="1"/>
            <a:r>
              <a:rPr lang="en-US" dirty="0" smtClean="0"/>
              <a:t>AAA Battery, 1.5 volts</a:t>
            </a:r>
          </a:p>
          <a:p>
            <a:pPr lvl="1" eaLnBrk="1" hangingPunct="1"/>
            <a:r>
              <a:rPr lang="en-US" dirty="0" smtClean="0"/>
              <a:t>resting neuron, 0.070 volts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6445250" y="5399088"/>
            <a:ext cx="2424113" cy="1431925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3600" b="0" i="1">
                <a:solidFill>
                  <a:srgbClr val="FF0000"/>
                </a:solidFill>
              </a:rPr>
              <a:t>Wow!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1262063" y="2030413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 Box 2056"/>
          <p:cNvSpPr txBox="1">
            <a:spLocks noChangeArrowheads="1"/>
          </p:cNvSpPr>
          <p:nvPr/>
        </p:nvSpPr>
        <p:spPr bwMode="auto">
          <a:xfrm>
            <a:off x="1463675" y="101600"/>
            <a:ext cx="704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</a:rPr>
              <a:t>Neurons can run at low voltages because action potentials are </a:t>
            </a:r>
            <a:r>
              <a:rPr lang="en-US" sz="2400" b="0" u="sng">
                <a:solidFill>
                  <a:srgbClr val="FF0000"/>
                </a:solidFill>
              </a:rPr>
              <a:t>regenerative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5604" name="Text Box 2052"/>
          <p:cNvSpPr txBox="1">
            <a:spLocks noChangeArrowheads="1"/>
          </p:cNvSpPr>
          <p:nvPr/>
        </p:nvSpPr>
        <p:spPr bwMode="auto">
          <a:xfrm>
            <a:off x="1522413" y="5913438"/>
            <a:ext cx="6940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54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44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44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44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4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5" name="Line 2053"/>
          <p:cNvSpPr>
            <a:spLocks noChangeShapeType="1"/>
          </p:cNvSpPr>
          <p:nvPr/>
        </p:nvSpPr>
        <p:spPr bwMode="auto">
          <a:xfrm>
            <a:off x="1250950" y="5681663"/>
            <a:ext cx="6704013" cy="127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2054"/>
          <p:cNvSpPr>
            <a:spLocks noChangeShapeType="1"/>
          </p:cNvSpPr>
          <p:nvPr/>
        </p:nvSpPr>
        <p:spPr bwMode="auto">
          <a:xfrm>
            <a:off x="1250950" y="5368925"/>
            <a:ext cx="2030413" cy="0"/>
          </a:xfrm>
          <a:prstGeom prst="line">
            <a:avLst/>
          </a:pr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2055"/>
          <p:cNvSpPr>
            <a:spLocks noChangeShapeType="1"/>
          </p:cNvSpPr>
          <p:nvPr/>
        </p:nvSpPr>
        <p:spPr bwMode="auto">
          <a:xfrm>
            <a:off x="3344863" y="5387975"/>
            <a:ext cx="459898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2057"/>
          <p:cNvSpPr txBox="1">
            <a:spLocks noChangeArrowheads="1"/>
          </p:cNvSpPr>
          <p:nvPr/>
        </p:nvSpPr>
        <p:spPr bwMode="auto">
          <a:xfrm>
            <a:off x="1465263" y="1171575"/>
            <a:ext cx="746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</a:rPr>
              <a:t>The drawback is that regenerating electrical signals takes </a:t>
            </a:r>
            <a:r>
              <a:rPr lang="en-US" sz="2400" b="0" u="sng">
                <a:solidFill>
                  <a:srgbClr val="FF0000"/>
                </a:solidFill>
              </a:rPr>
              <a:t>time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1973" y="3729335"/>
            <a:ext cx="10252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Big</a:t>
            </a:r>
          </a:p>
          <a:p>
            <a:pPr algn="ctr" eaLnBrk="0" hangingPunct="0">
              <a:defRPr/>
            </a:pP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Voltage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47900" y="3333750"/>
            <a:ext cx="5016500" cy="1081088"/>
            <a:chOff x="2247900" y="3327400"/>
            <a:chExt cx="5016500" cy="1080980"/>
          </a:xfrm>
        </p:grpSpPr>
        <p:sp>
          <p:nvSpPr>
            <p:cNvPr id="25620" name="Freeform 24"/>
            <p:cNvSpPr>
              <a:spLocks/>
            </p:cNvSpPr>
            <p:nvPr/>
          </p:nvSpPr>
          <p:spPr bwMode="auto">
            <a:xfrm>
              <a:off x="2247900" y="3327400"/>
              <a:ext cx="5016500" cy="711200"/>
            </a:xfrm>
            <a:custGeom>
              <a:avLst/>
              <a:gdLst>
                <a:gd name="T0" fmla="*/ 0 w 5016500"/>
                <a:gd name="T1" fmla="*/ 635000 h 711200"/>
                <a:gd name="T2" fmla="*/ 889000 w 5016500"/>
                <a:gd name="T3" fmla="*/ 673100 h 711200"/>
                <a:gd name="T4" fmla="*/ 1295400 w 5016500"/>
                <a:gd name="T5" fmla="*/ 622300 h 711200"/>
                <a:gd name="T6" fmla="*/ 1765300 w 5016500"/>
                <a:gd name="T7" fmla="*/ 609600 h 711200"/>
                <a:gd name="T8" fmla="*/ 2171700 w 5016500"/>
                <a:gd name="T9" fmla="*/ 673100 h 711200"/>
                <a:gd name="T10" fmla="*/ 2578100 w 5016500"/>
                <a:gd name="T11" fmla="*/ 685800 h 711200"/>
                <a:gd name="T12" fmla="*/ 2743200 w 5016500"/>
                <a:gd name="T13" fmla="*/ 698500 h 711200"/>
                <a:gd name="T14" fmla="*/ 3187700 w 5016500"/>
                <a:gd name="T15" fmla="*/ 711200 h 711200"/>
                <a:gd name="T16" fmla="*/ 3619500 w 5016500"/>
                <a:gd name="T17" fmla="*/ 660400 h 711200"/>
                <a:gd name="T18" fmla="*/ 3797299 w 5016500"/>
                <a:gd name="T19" fmla="*/ 571500 h 711200"/>
                <a:gd name="T20" fmla="*/ 4013199 w 5016500"/>
                <a:gd name="T21" fmla="*/ 317500 h 711200"/>
                <a:gd name="T22" fmla="*/ 4241800 w 5016500"/>
                <a:gd name="T23" fmla="*/ 152400 h 711200"/>
                <a:gd name="T24" fmla="*/ 4635500 w 5016500"/>
                <a:gd name="T25" fmla="*/ 12700 h 711200"/>
                <a:gd name="T26" fmla="*/ 5016500 w 5016500"/>
                <a:gd name="T27" fmla="*/ 0 h 711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16500"/>
                <a:gd name="T43" fmla="*/ 0 h 711200"/>
                <a:gd name="T44" fmla="*/ 5016500 w 5016500"/>
                <a:gd name="T45" fmla="*/ 711200 h 711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16500" h="711200">
                  <a:moveTo>
                    <a:pt x="0" y="635000"/>
                  </a:moveTo>
                  <a:lnTo>
                    <a:pt x="889000" y="673100"/>
                  </a:lnTo>
                  <a:lnTo>
                    <a:pt x="1295400" y="622300"/>
                  </a:lnTo>
                  <a:lnTo>
                    <a:pt x="1765300" y="609600"/>
                  </a:lnTo>
                  <a:lnTo>
                    <a:pt x="2171700" y="673100"/>
                  </a:lnTo>
                  <a:lnTo>
                    <a:pt x="2578100" y="685800"/>
                  </a:lnTo>
                  <a:lnTo>
                    <a:pt x="2743200" y="698500"/>
                  </a:lnTo>
                  <a:lnTo>
                    <a:pt x="3187700" y="711200"/>
                  </a:lnTo>
                  <a:lnTo>
                    <a:pt x="3619500" y="660400"/>
                  </a:lnTo>
                  <a:lnTo>
                    <a:pt x="3797300" y="571500"/>
                  </a:lnTo>
                  <a:lnTo>
                    <a:pt x="4013200" y="317500"/>
                  </a:lnTo>
                  <a:lnTo>
                    <a:pt x="4241800" y="152400"/>
                  </a:lnTo>
                  <a:lnTo>
                    <a:pt x="4635500" y="12700"/>
                  </a:lnTo>
                  <a:lnTo>
                    <a:pt x="501650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1" name="Freeform 25"/>
            <p:cNvSpPr>
              <a:spLocks/>
            </p:cNvSpPr>
            <p:nvPr/>
          </p:nvSpPr>
          <p:spPr bwMode="auto">
            <a:xfrm>
              <a:off x="5986140" y="3925780"/>
              <a:ext cx="1219200" cy="482600"/>
            </a:xfrm>
            <a:custGeom>
              <a:avLst/>
              <a:gdLst>
                <a:gd name="T0" fmla="*/ 0 w 1219200"/>
                <a:gd name="T1" fmla="*/ 0 h 482600"/>
                <a:gd name="T2" fmla="*/ 317500 w 1219200"/>
                <a:gd name="T3" fmla="*/ 25400 h 482600"/>
                <a:gd name="T4" fmla="*/ 571500 w 1219200"/>
                <a:gd name="T5" fmla="*/ 88900 h 482600"/>
                <a:gd name="T6" fmla="*/ 927100 w 1219200"/>
                <a:gd name="T7" fmla="*/ 342900 h 482600"/>
                <a:gd name="T8" fmla="*/ 1066800 w 1219200"/>
                <a:gd name="T9" fmla="*/ 431800 h 482600"/>
                <a:gd name="T10" fmla="*/ 1219200 w 1219200"/>
                <a:gd name="T11" fmla="*/ 482600 h 482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9200"/>
                <a:gd name="T19" fmla="*/ 0 h 482600"/>
                <a:gd name="T20" fmla="*/ 1219200 w 1219200"/>
                <a:gd name="T21" fmla="*/ 482600 h 482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9200" h="482600">
                  <a:moveTo>
                    <a:pt x="0" y="0"/>
                  </a:moveTo>
                  <a:lnTo>
                    <a:pt x="317500" y="25400"/>
                  </a:lnTo>
                  <a:lnTo>
                    <a:pt x="571500" y="88900"/>
                  </a:lnTo>
                  <a:lnTo>
                    <a:pt x="927100" y="342900"/>
                  </a:lnTo>
                  <a:lnTo>
                    <a:pt x="1066800" y="431800"/>
                  </a:lnTo>
                  <a:lnTo>
                    <a:pt x="1219200" y="48260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Freeform 28"/>
          <p:cNvSpPr>
            <a:spLocks/>
          </p:cNvSpPr>
          <p:nvPr/>
        </p:nvSpPr>
        <p:spPr bwMode="auto">
          <a:xfrm>
            <a:off x="2530475" y="3976688"/>
            <a:ext cx="566738" cy="34925"/>
          </a:xfrm>
          <a:custGeom>
            <a:avLst/>
            <a:gdLst>
              <a:gd name="T0" fmla="*/ 0 w 566591"/>
              <a:gd name="T1" fmla="*/ 0 h 33658"/>
              <a:gd name="T2" fmla="*/ 566738 w 566591"/>
              <a:gd name="T3" fmla="*/ 34925 h 33658"/>
              <a:gd name="T4" fmla="*/ 0 60000 65536"/>
              <a:gd name="T5" fmla="*/ 0 60000 65536"/>
              <a:gd name="T6" fmla="*/ 0 w 566591"/>
              <a:gd name="T7" fmla="*/ 0 h 33658"/>
              <a:gd name="T8" fmla="*/ 566591 w 566591"/>
              <a:gd name="T9" fmla="*/ 33658 h 336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6591" h="33658">
                <a:moveTo>
                  <a:pt x="0" y="0"/>
                </a:moveTo>
                <a:lnTo>
                  <a:pt x="566591" y="336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3135313" y="3927475"/>
            <a:ext cx="914400" cy="77788"/>
          </a:xfrm>
          <a:custGeom>
            <a:avLst/>
            <a:gdLst>
              <a:gd name="T0" fmla="*/ 914400 w 914400"/>
              <a:gd name="T1" fmla="*/ 16669 h 78538"/>
              <a:gd name="T2" fmla="*/ 690007 w 914400"/>
              <a:gd name="T3" fmla="*/ 0 h 78538"/>
              <a:gd name="T4" fmla="*/ 476834 w 914400"/>
              <a:gd name="T5" fmla="*/ 5556 h 78538"/>
              <a:gd name="T6" fmla="*/ 297320 w 914400"/>
              <a:gd name="T7" fmla="*/ 16669 h 78538"/>
              <a:gd name="T8" fmla="*/ 84147 w 914400"/>
              <a:gd name="T9" fmla="*/ 66675 h 78538"/>
              <a:gd name="T10" fmla="*/ 0 w 914400"/>
              <a:gd name="T11" fmla="*/ 77788 h 78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4400"/>
              <a:gd name="T19" fmla="*/ 0 h 78538"/>
              <a:gd name="T20" fmla="*/ 914400 w 914400"/>
              <a:gd name="T21" fmla="*/ 78538 h 785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4400" h="78538">
                <a:moveTo>
                  <a:pt x="914400" y="16830"/>
                </a:moveTo>
                <a:lnTo>
                  <a:pt x="690007" y="0"/>
                </a:lnTo>
                <a:lnTo>
                  <a:pt x="476834" y="5610"/>
                </a:lnTo>
                <a:lnTo>
                  <a:pt x="297320" y="16830"/>
                </a:lnTo>
                <a:lnTo>
                  <a:pt x="84147" y="67318"/>
                </a:lnTo>
                <a:lnTo>
                  <a:pt x="0" y="7853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089400" y="3954463"/>
            <a:ext cx="706438" cy="61912"/>
          </a:xfrm>
          <a:custGeom>
            <a:avLst/>
            <a:gdLst>
              <a:gd name="T0" fmla="*/ 706438 w 706837"/>
              <a:gd name="T1" fmla="*/ 50656 h 61708"/>
              <a:gd name="T2" fmla="*/ 442925 w 706837"/>
              <a:gd name="T3" fmla="*/ 61912 h 61708"/>
              <a:gd name="T4" fmla="*/ 257905 w 706837"/>
              <a:gd name="T5" fmla="*/ 45027 h 61708"/>
              <a:gd name="T6" fmla="*/ 78493 w 706837"/>
              <a:gd name="T7" fmla="*/ 16886 h 61708"/>
              <a:gd name="T8" fmla="*/ 0 w 706837"/>
              <a:gd name="T9" fmla="*/ 0 h 617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6837"/>
              <a:gd name="T16" fmla="*/ 0 h 61708"/>
              <a:gd name="T17" fmla="*/ 706837 w 706837"/>
              <a:gd name="T18" fmla="*/ 61708 h 617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6837" h="61708">
                <a:moveTo>
                  <a:pt x="706837" y="50489"/>
                </a:moveTo>
                <a:lnTo>
                  <a:pt x="443175" y="61708"/>
                </a:lnTo>
                <a:lnTo>
                  <a:pt x="258051" y="44879"/>
                </a:lnTo>
                <a:lnTo>
                  <a:pt x="78537" y="1683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4835525" y="4000500"/>
            <a:ext cx="511175" cy="44450"/>
          </a:xfrm>
          <a:custGeom>
            <a:avLst/>
            <a:gdLst>
              <a:gd name="T0" fmla="*/ 511175 w 510494"/>
              <a:gd name="T1" fmla="*/ 44450 h 44878"/>
              <a:gd name="T2" fmla="*/ 325804 w 510494"/>
              <a:gd name="T3" fmla="*/ 33338 h 44878"/>
              <a:gd name="T4" fmla="*/ 190988 w 510494"/>
              <a:gd name="T5" fmla="*/ 16669 h 44878"/>
              <a:gd name="T6" fmla="*/ 84260 w 510494"/>
              <a:gd name="T7" fmla="*/ 5556 h 44878"/>
              <a:gd name="T8" fmla="*/ 0 w 510494"/>
              <a:gd name="T9" fmla="*/ 0 h 44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0494"/>
              <a:gd name="T16" fmla="*/ 0 h 44878"/>
              <a:gd name="T17" fmla="*/ 510494 w 510494"/>
              <a:gd name="T18" fmla="*/ 44878 h 448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0494" h="44878">
                <a:moveTo>
                  <a:pt x="510494" y="44878"/>
                </a:moveTo>
                <a:lnTo>
                  <a:pt x="325370" y="33659"/>
                </a:lnTo>
                <a:lnTo>
                  <a:pt x="190734" y="16829"/>
                </a:lnTo>
                <a:lnTo>
                  <a:pt x="84148" y="561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395913" y="3965575"/>
            <a:ext cx="566737" cy="84138"/>
          </a:xfrm>
          <a:custGeom>
            <a:avLst/>
            <a:gdLst>
              <a:gd name="T0" fmla="*/ 566737 w 566591"/>
              <a:gd name="T1" fmla="*/ 0 h 84147"/>
              <a:gd name="T2" fmla="*/ 336676 w 566591"/>
              <a:gd name="T3" fmla="*/ 50483 h 84147"/>
              <a:gd name="T4" fmla="*/ 162727 w 566591"/>
              <a:gd name="T5" fmla="*/ 84138 h 84147"/>
              <a:gd name="T6" fmla="*/ 0 w 566591"/>
              <a:gd name="T7" fmla="*/ 84138 h 84147"/>
              <a:gd name="T8" fmla="*/ 0 60000 65536"/>
              <a:gd name="T9" fmla="*/ 0 60000 65536"/>
              <a:gd name="T10" fmla="*/ 0 60000 65536"/>
              <a:gd name="T11" fmla="*/ 0 60000 65536"/>
              <a:gd name="T12" fmla="*/ 0 w 566591"/>
              <a:gd name="T13" fmla="*/ 0 h 84147"/>
              <a:gd name="T14" fmla="*/ 566591 w 566591"/>
              <a:gd name="T15" fmla="*/ 84147 h 84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591" h="84147">
                <a:moveTo>
                  <a:pt x="566591" y="0"/>
                </a:moveTo>
                <a:lnTo>
                  <a:pt x="336589" y="50488"/>
                </a:lnTo>
                <a:lnTo>
                  <a:pt x="162685" y="84147"/>
                </a:lnTo>
                <a:lnTo>
                  <a:pt x="0" y="8414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6030913" y="3567113"/>
            <a:ext cx="352425" cy="331787"/>
          </a:xfrm>
          <a:custGeom>
            <a:avLst/>
            <a:gdLst>
              <a:gd name="T0" fmla="*/ 0 w 353419"/>
              <a:gd name="T1" fmla="*/ 331787 h 330979"/>
              <a:gd name="T2" fmla="*/ 352425 w 353419"/>
              <a:gd name="T3" fmla="*/ 0 h 330979"/>
              <a:gd name="T4" fmla="*/ 352425 w 353419"/>
              <a:gd name="T5" fmla="*/ 0 h 330979"/>
              <a:gd name="T6" fmla="*/ 0 60000 65536"/>
              <a:gd name="T7" fmla="*/ 0 60000 65536"/>
              <a:gd name="T8" fmla="*/ 0 60000 65536"/>
              <a:gd name="T9" fmla="*/ 0 w 353419"/>
              <a:gd name="T10" fmla="*/ 0 h 330979"/>
              <a:gd name="T11" fmla="*/ 353419 w 353419"/>
              <a:gd name="T12" fmla="*/ 330979 h 33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419" h="330979">
                <a:moveTo>
                  <a:pt x="0" y="330979"/>
                </a:moveTo>
                <a:lnTo>
                  <a:pt x="353419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6418263" y="3332163"/>
            <a:ext cx="852487" cy="212725"/>
          </a:xfrm>
          <a:custGeom>
            <a:avLst/>
            <a:gdLst>
              <a:gd name="T0" fmla="*/ 852487 w 852692"/>
              <a:gd name="T1" fmla="*/ 5597 h 213173"/>
              <a:gd name="T2" fmla="*/ 588889 w 852692"/>
              <a:gd name="T3" fmla="*/ 0 h 213173"/>
              <a:gd name="T4" fmla="*/ 392594 w 852692"/>
              <a:gd name="T5" fmla="*/ 33588 h 213173"/>
              <a:gd name="T6" fmla="*/ 213122 w 852692"/>
              <a:gd name="T7" fmla="*/ 100764 h 213173"/>
              <a:gd name="T8" fmla="*/ 0 w 852692"/>
              <a:gd name="T9" fmla="*/ 212725 h 213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2692"/>
              <a:gd name="T16" fmla="*/ 0 h 213173"/>
              <a:gd name="T17" fmla="*/ 852692 w 852692"/>
              <a:gd name="T18" fmla="*/ 213173 h 213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2692" h="213173">
                <a:moveTo>
                  <a:pt x="852692" y="5609"/>
                </a:moveTo>
                <a:lnTo>
                  <a:pt x="589031" y="0"/>
                </a:lnTo>
                <a:lnTo>
                  <a:pt x="392688" y="33659"/>
                </a:lnTo>
                <a:lnTo>
                  <a:pt x="213173" y="100976"/>
                </a:lnTo>
                <a:lnTo>
                  <a:pt x="0" y="21317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6064250" y="3965575"/>
            <a:ext cx="650875" cy="152400"/>
          </a:xfrm>
          <a:custGeom>
            <a:avLst/>
            <a:gdLst>
              <a:gd name="T0" fmla="*/ 0 w 650739"/>
              <a:gd name="T1" fmla="*/ 0 h 151465"/>
              <a:gd name="T2" fmla="*/ 269327 w 650739"/>
              <a:gd name="T3" fmla="*/ 5645 h 151465"/>
              <a:gd name="T4" fmla="*/ 465712 w 650739"/>
              <a:gd name="T5" fmla="*/ 56444 h 151465"/>
              <a:gd name="T6" fmla="*/ 650875 w 650739"/>
              <a:gd name="T7" fmla="*/ 152400 h 151465"/>
              <a:gd name="T8" fmla="*/ 0 60000 65536"/>
              <a:gd name="T9" fmla="*/ 0 60000 65536"/>
              <a:gd name="T10" fmla="*/ 0 60000 65536"/>
              <a:gd name="T11" fmla="*/ 0 60000 65536"/>
              <a:gd name="T12" fmla="*/ 0 w 650739"/>
              <a:gd name="T13" fmla="*/ 0 h 151465"/>
              <a:gd name="T14" fmla="*/ 650739 w 650739"/>
              <a:gd name="T15" fmla="*/ 151465 h 151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739" h="151465">
                <a:moveTo>
                  <a:pt x="0" y="0"/>
                </a:moveTo>
                <a:lnTo>
                  <a:pt x="269271" y="5610"/>
                </a:lnTo>
                <a:lnTo>
                  <a:pt x="465615" y="56098"/>
                </a:lnTo>
                <a:lnTo>
                  <a:pt x="650739" y="1514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6726238" y="4133850"/>
            <a:ext cx="471487" cy="287338"/>
          </a:xfrm>
          <a:custGeom>
            <a:avLst/>
            <a:gdLst>
              <a:gd name="T0" fmla="*/ 471487 w 471225"/>
              <a:gd name="T1" fmla="*/ 287338 h 286101"/>
              <a:gd name="T2" fmla="*/ 342389 w 471225"/>
              <a:gd name="T3" fmla="*/ 242265 h 286101"/>
              <a:gd name="T4" fmla="*/ 235744 w 471225"/>
              <a:gd name="T5" fmla="*/ 174657 h 286101"/>
              <a:gd name="T6" fmla="*/ 117871 w 471225"/>
              <a:gd name="T7" fmla="*/ 84512 h 286101"/>
              <a:gd name="T8" fmla="*/ 0 w 471225"/>
              <a:gd name="T9" fmla="*/ 0 h 28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1225"/>
              <a:gd name="T16" fmla="*/ 0 h 286101"/>
              <a:gd name="T17" fmla="*/ 471225 w 471225"/>
              <a:gd name="T18" fmla="*/ 286101 h 28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1225" h="286101">
                <a:moveTo>
                  <a:pt x="471225" y="286101"/>
                </a:moveTo>
                <a:lnTo>
                  <a:pt x="342199" y="241222"/>
                </a:lnTo>
                <a:lnTo>
                  <a:pt x="235613" y="173905"/>
                </a:lnTo>
                <a:lnTo>
                  <a:pt x="117806" y="84148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utoUpdateAnimBg="0"/>
      <p:bldP spid="97289" grpId="0" autoUpdateAnimBg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4"/>
          <p:cNvGrpSpPr>
            <a:grpSpLocks/>
          </p:cNvGrpSpPr>
          <p:nvPr/>
        </p:nvGrpSpPr>
        <p:grpSpPr bwMode="auto">
          <a:xfrm>
            <a:off x="2730500" y="1398588"/>
            <a:ext cx="3725863" cy="5459412"/>
            <a:chOff x="2032000" y="1398588"/>
            <a:chExt cx="3725863" cy="5459412"/>
          </a:xfrm>
        </p:grpSpPr>
        <p:grpSp>
          <p:nvGrpSpPr>
            <p:cNvPr id="26659" name="Group 3"/>
            <p:cNvGrpSpPr>
              <a:grpSpLocks/>
            </p:cNvGrpSpPr>
            <p:nvPr/>
          </p:nvGrpSpPr>
          <p:grpSpPr bwMode="auto">
            <a:xfrm>
              <a:off x="2032000" y="1398588"/>
              <a:ext cx="3725863" cy="5459412"/>
              <a:chOff x="1820" y="881"/>
              <a:chExt cx="2347" cy="3439"/>
            </a:xfrm>
          </p:grpSpPr>
          <p:pic>
            <p:nvPicPr>
              <p:cNvPr id="2666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30"/>
              <a:stretch>
                <a:fillRect/>
              </a:stretch>
            </p:blipFill>
            <p:spPr bwMode="auto">
              <a:xfrm>
                <a:off x="1820" y="881"/>
                <a:ext cx="2347" cy="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62" name="Rectangle 5"/>
              <p:cNvSpPr>
                <a:spLocks noChangeArrowheads="1"/>
              </p:cNvSpPr>
              <p:nvPr/>
            </p:nvSpPr>
            <p:spPr bwMode="auto">
              <a:xfrm>
                <a:off x="2089" y="2020"/>
                <a:ext cx="369" cy="10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6660" name="Rectangle 23"/>
            <p:cNvSpPr>
              <a:spLocks noChangeArrowheads="1"/>
            </p:cNvSpPr>
            <p:nvPr/>
          </p:nvSpPr>
          <p:spPr bwMode="auto">
            <a:xfrm>
              <a:off x="2070100" y="1536700"/>
              <a:ext cx="647700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 eaLnBrk="0" hangingPunct="0"/>
              <a:endParaRPr lang="en-US"/>
            </a:p>
          </p:txBody>
        </p:sp>
      </p:grp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063" y="2730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Potentials - Resting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210300" y="3194050"/>
            <a:ext cx="690563" cy="1933575"/>
            <a:chOff x="5246" y="1832"/>
            <a:chExt cx="435" cy="1218"/>
          </a:xfrm>
        </p:grpSpPr>
        <p:sp>
          <p:nvSpPr>
            <p:cNvPr id="26655" name="Line 7"/>
            <p:cNvSpPr>
              <a:spLocks noChangeShapeType="1"/>
            </p:cNvSpPr>
            <p:nvPr/>
          </p:nvSpPr>
          <p:spPr bwMode="auto">
            <a:xfrm>
              <a:off x="5354" y="2150"/>
              <a:ext cx="0" cy="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8"/>
            <p:cNvSpPr>
              <a:spLocks noChangeShapeType="1"/>
            </p:cNvSpPr>
            <p:nvPr/>
          </p:nvSpPr>
          <p:spPr bwMode="auto">
            <a:xfrm>
              <a:off x="5582" y="2150"/>
              <a:ext cx="0" cy="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Text Box 9"/>
            <p:cNvSpPr txBox="1">
              <a:spLocks noChangeArrowheads="1"/>
            </p:cNvSpPr>
            <p:nvPr/>
          </p:nvSpPr>
          <p:spPr bwMode="auto">
            <a:xfrm>
              <a:off x="5246" y="183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658" name="Text Box 10"/>
            <p:cNvSpPr txBox="1">
              <a:spLocks noChangeArrowheads="1"/>
            </p:cNvSpPr>
            <p:nvPr/>
          </p:nvSpPr>
          <p:spPr bwMode="auto">
            <a:xfrm>
              <a:off x="5480" y="183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51189" y="3016250"/>
            <a:ext cx="315912" cy="1933575"/>
            <a:chOff x="3151189" y="3016250"/>
            <a:chExt cx="315912" cy="1933575"/>
          </a:xfrm>
        </p:grpSpPr>
        <p:sp>
          <p:nvSpPr>
            <p:cNvPr id="26651" name="Line 12"/>
            <p:cNvSpPr>
              <a:spLocks noChangeShapeType="1"/>
            </p:cNvSpPr>
            <p:nvPr/>
          </p:nvSpPr>
          <p:spPr bwMode="auto">
            <a:xfrm>
              <a:off x="3322638" y="3521075"/>
              <a:ext cx="0" cy="14287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Text Box 14"/>
            <p:cNvSpPr txBox="1">
              <a:spLocks noChangeArrowheads="1"/>
            </p:cNvSpPr>
            <p:nvPr/>
          </p:nvSpPr>
          <p:spPr bwMode="auto">
            <a:xfrm>
              <a:off x="3151189" y="3016250"/>
              <a:ext cx="3159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33CC33"/>
                  </a:solidFill>
                  <a:latin typeface="Times New Roman" pitchFamily="18" charset="0"/>
                </a:rPr>
                <a:t>e</a:t>
              </a:r>
              <a:endParaRPr lang="en-US" sz="2400" b="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22663" y="3016250"/>
            <a:ext cx="319087" cy="1933575"/>
            <a:chOff x="3522663" y="3016250"/>
            <a:chExt cx="319087" cy="1933575"/>
          </a:xfrm>
        </p:grpSpPr>
        <p:sp>
          <p:nvSpPr>
            <p:cNvPr id="26652" name="Line 13"/>
            <p:cNvSpPr>
              <a:spLocks noChangeShapeType="1"/>
            </p:cNvSpPr>
            <p:nvPr/>
          </p:nvSpPr>
          <p:spPr bwMode="auto">
            <a:xfrm>
              <a:off x="3684588" y="3521075"/>
              <a:ext cx="0" cy="14287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Text Box 15"/>
            <p:cNvSpPr txBox="1">
              <a:spLocks noChangeArrowheads="1"/>
            </p:cNvSpPr>
            <p:nvPr/>
          </p:nvSpPr>
          <p:spPr bwMode="auto">
            <a:xfrm>
              <a:off x="3522663" y="3016250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33CC33"/>
                  </a:solidFill>
                  <a:latin typeface="Times New Roman" pitchFamily="18" charset="0"/>
                </a:rPr>
                <a:t>c</a:t>
              </a:r>
              <a:endParaRPr lang="en-US" sz="2400" b="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30" name="Text Box 22"/>
          <p:cNvSpPr txBox="1">
            <a:spLocks noChangeArrowheads="1"/>
          </p:cNvSpPr>
          <p:nvPr/>
        </p:nvSpPr>
        <p:spPr bwMode="auto">
          <a:xfrm>
            <a:off x="6907213" y="3895725"/>
            <a:ext cx="2043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rgbClr val="0066FF"/>
                </a:solidFill>
              </a:rPr>
              <a:t>The voltage across</a:t>
            </a:r>
          </a:p>
          <a:p>
            <a:r>
              <a:rPr lang="en-US">
                <a:solidFill>
                  <a:srgbClr val="0066FF"/>
                </a:solidFill>
              </a:rPr>
              <a:t>the membrane is</a:t>
            </a:r>
          </a:p>
          <a:p>
            <a:r>
              <a:rPr lang="en-US">
                <a:solidFill>
                  <a:srgbClr val="0066FF"/>
                </a:solidFill>
              </a:rPr>
              <a:t>about -70 mV</a:t>
            </a:r>
            <a:endParaRPr lang="en-US" b="0">
              <a:solidFill>
                <a:srgbClr val="0066FF"/>
              </a:solidFill>
              <a:latin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32740" y="4620260"/>
          <a:ext cx="21971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0"/>
                <a:gridCol w="1098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Na+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Cl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48400" y="1714500"/>
            <a:ext cx="275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layman’s terms, speedy thing goes in as speedy thing comes out.  Repeat.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 flipV="1">
            <a:off x="5047866" y="2136709"/>
            <a:ext cx="1194315" cy="671803"/>
          </a:xfrm>
          <a:prstGeom prst="straightConnector1">
            <a:avLst/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4380350" y="3190953"/>
            <a:ext cx="2655049" cy="1096089"/>
          </a:xfrm>
          <a:prstGeom prst="straightConnector1">
            <a:avLst/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6248400" y="1435100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Dynamic Equilibrium:</a:t>
            </a:r>
            <a:endParaRPr lang="en-US" u="sng" dirty="0"/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535180" y="2672397"/>
            <a:ext cx="1828800" cy="1385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/>
              <a:t>Neurons use ‘ION Channels’, which sit in the cell membrane, to control the entry/exit of 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2032"/>
            <a:ext cx="914400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1591056" y="2176272"/>
            <a:ext cx="969264" cy="1618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6504432" y="2188464"/>
            <a:ext cx="969264" cy="1618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6730" y="2231230"/>
            <a:ext cx="404717" cy="1071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604941" y="2178851"/>
            <a:ext cx="939282" cy="2262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6671" y="281940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Na+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closed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8862" y="281940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prstClr val="black"/>
                </a:solidFill>
                <a:latin typeface="Calibri"/>
                <a:cs typeface="+mn-cs"/>
              </a:rPr>
              <a:t>Cl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closed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443" y="3431540"/>
            <a:ext cx="98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egative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inside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40" y="1968500"/>
            <a:ext cx="918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positive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outside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2038350" y="4914900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3457575" y="4124325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Regular Pentagon 20"/>
          <p:cNvSpPr/>
          <p:nvPr/>
        </p:nvSpPr>
        <p:spPr>
          <a:xfrm>
            <a:off x="5648325" y="5029200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Regular Pentagon 21"/>
          <p:cNvSpPr/>
          <p:nvPr/>
        </p:nvSpPr>
        <p:spPr>
          <a:xfrm>
            <a:off x="7315200" y="4014787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43025" y="11811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15150" y="15621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09775" y="1205865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72845" y="154305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76525" y="1533525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43075" y="154305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95600" y="4257675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76600" y="5286375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62600" y="470535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77075" y="97155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2125" y="158115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191500" y="17145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116205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047744" y="2164080"/>
            <a:ext cx="969264" cy="1618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5780" y="28194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+mn-cs"/>
              </a:rPr>
              <a:t>K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+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70350" y="2188051"/>
            <a:ext cx="922564" cy="19637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52925" y="148590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29150" y="455295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067175" y="2338388"/>
            <a:ext cx="942975" cy="1419225"/>
          </a:xfrm>
          <a:custGeom>
            <a:avLst/>
            <a:gdLst>
              <a:gd name="connsiteX0" fmla="*/ 0 w 942975"/>
              <a:gd name="connsiteY0" fmla="*/ 19050 h 1419225"/>
              <a:gd name="connsiteX1" fmla="*/ 247650 w 942975"/>
              <a:gd name="connsiteY1" fmla="*/ 95250 h 1419225"/>
              <a:gd name="connsiteX2" fmla="*/ 561975 w 942975"/>
              <a:gd name="connsiteY2" fmla="*/ 95250 h 1419225"/>
              <a:gd name="connsiteX3" fmla="*/ 781050 w 942975"/>
              <a:gd name="connsiteY3" fmla="*/ 66675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61975 w 942975"/>
              <a:gd name="connsiteY2" fmla="*/ 95250 h 1419225"/>
              <a:gd name="connsiteX3" fmla="*/ 781050 w 942975"/>
              <a:gd name="connsiteY3" fmla="*/ 66675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50069 w 942975"/>
              <a:gd name="connsiteY2" fmla="*/ 80962 h 1419225"/>
              <a:gd name="connsiteX3" fmla="*/ 781050 w 942975"/>
              <a:gd name="connsiteY3" fmla="*/ 66675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50069 w 942975"/>
              <a:gd name="connsiteY2" fmla="*/ 80962 h 1419225"/>
              <a:gd name="connsiteX3" fmla="*/ 781050 w 942975"/>
              <a:gd name="connsiteY3" fmla="*/ 59531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50069 w 942975"/>
              <a:gd name="connsiteY2" fmla="*/ 80962 h 1419225"/>
              <a:gd name="connsiteX3" fmla="*/ 781050 w 942975"/>
              <a:gd name="connsiteY3" fmla="*/ 59531 h 1419225"/>
              <a:gd name="connsiteX4" fmla="*/ 900113 w 942975"/>
              <a:gd name="connsiteY4" fmla="*/ 23813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1419225">
                <a:moveTo>
                  <a:pt x="0" y="19050"/>
                </a:moveTo>
                <a:lnTo>
                  <a:pt x="250031" y="73818"/>
                </a:lnTo>
                <a:lnTo>
                  <a:pt x="550069" y="80962"/>
                </a:lnTo>
                <a:lnTo>
                  <a:pt x="781050" y="59531"/>
                </a:lnTo>
                <a:lnTo>
                  <a:pt x="900113" y="23813"/>
                </a:lnTo>
                <a:lnTo>
                  <a:pt x="942975" y="0"/>
                </a:lnTo>
                <a:lnTo>
                  <a:pt x="933450" y="1333500"/>
                </a:lnTo>
                <a:lnTo>
                  <a:pt x="619125" y="1409700"/>
                </a:lnTo>
                <a:lnTo>
                  <a:pt x="352425" y="1419225"/>
                </a:lnTo>
                <a:lnTo>
                  <a:pt x="19050" y="1352550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9616" y="2819400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+mn-cs"/>
              </a:rPr>
              <a:t>K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bg1"/>
                </a:solidFill>
                <a:latin typeface="Calibri"/>
                <a:cs typeface="+mn-cs"/>
              </a:rPr>
              <a:t>open</a:t>
            </a:r>
            <a:endParaRPr lang="en-US" sz="1800" b="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28700" y="1981200"/>
            <a:ext cx="546068" cy="1739900"/>
            <a:chOff x="914400" y="2044700"/>
            <a:chExt cx="546068" cy="17399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066800" y="2374900"/>
              <a:ext cx="0" cy="1409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308100" y="2374900"/>
              <a:ext cx="0" cy="1409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14400" y="20447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+mn-cs"/>
                </a:rPr>
                <a:t>e</a:t>
              </a:r>
              <a:endParaRPr lang="en-US" sz="2000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68400" y="2044700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05200" y="1981200"/>
            <a:ext cx="546068" cy="1739900"/>
            <a:chOff x="3505200" y="1981200"/>
            <a:chExt cx="546068" cy="17399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657600" y="2311400"/>
              <a:ext cx="0" cy="14097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898900" y="2311400"/>
              <a:ext cx="0" cy="14097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05200" y="19812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92D050"/>
                  </a:solidFill>
                  <a:latin typeface="Calibri"/>
                  <a:cs typeface="+mn-cs"/>
                </a:rPr>
                <a:t>e</a:t>
              </a:r>
              <a:endParaRPr lang="en-US" sz="2000" dirty="0">
                <a:solidFill>
                  <a:srgbClr val="92D05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59200" y="1981200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92D050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56300" y="1981200"/>
            <a:ext cx="546068" cy="1739900"/>
            <a:chOff x="5956300" y="1993900"/>
            <a:chExt cx="546068" cy="1739900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6108700" y="2324100"/>
              <a:ext cx="0" cy="14097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350000" y="2324100"/>
              <a:ext cx="0" cy="14097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956300" y="19939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7030A0"/>
                  </a:solidFill>
                  <a:latin typeface="Calibri"/>
                  <a:cs typeface="+mn-cs"/>
                </a:rPr>
                <a:t>e</a:t>
              </a:r>
              <a:endParaRPr lang="en-US" sz="2000" dirty="0">
                <a:solidFill>
                  <a:srgbClr val="7030A0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10300" y="1993900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7030A0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34345" y="200660"/>
            <a:ext cx="347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The Resting Potential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This is our ‘baseline’ state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63444"/>
              </p:ext>
            </p:extLst>
          </p:nvPr>
        </p:nvGraphicFramePr>
        <p:xfrm>
          <a:off x="6915150" y="5001895"/>
          <a:ext cx="21971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0"/>
                <a:gridCol w="10985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Na+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Cl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Oval 56"/>
          <p:cNvSpPr>
            <a:spLocks noChangeAspect="1"/>
          </p:cNvSpPr>
          <p:nvPr/>
        </p:nvSpPr>
        <p:spPr>
          <a:xfrm>
            <a:off x="6524810" y="2195189"/>
            <a:ext cx="939282" cy="2262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3021 -4.44444E-6 L 0.05157 -0.02013 L 0.0724 -4.44444E-6 L 0.10261 -4.44444E-6 L 0.10261 0.02848 L 0.12344 0.04862 L 0.10261 0.06829 L 0.10261 0.09676 L 0.0724 0.09676 L 0.05157 0.11667 L 0.03021 0.09676 L -3.33333E-6 0.09676 L -3.33333E-6 0.06829 L -0.02135 0.04862 L -3.33333E-6 0.02848 L -3.33333E-6 -4.44444E-6 Z " pathEditMode="relative" rAng="0" ptsTypes="FFFFFFFFFFFFFFFFF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8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7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3.33333E-6 L 0.01961 3.33333E-6 L 0.0335 -0.01297 L 0.04687 3.33333E-6 L 0.06649 3.33333E-6 L 0.06649 0.01875 L 0.08003 0.03194 L 0.06649 0.04467 L 0.06649 0.06342 L 0.04687 0.06342 L 0.0335 0.07639 L 0.01961 0.06342 L 3.61111E-6 0.06342 L 3.61111E-6 0.04467 L -0.01372 0.03194 L 3.61111E-6 0.01875 L 3.61111E-6 3.33333E-6 Z " pathEditMode="relative" rAng="0" ptsTypes="FFFFFFFFFFFFFFFFF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31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3217 L -0.0059 -0.03217 L 0.00712 -0.0493 L 0.01962 -0.03217 L 0.03785 -0.03217 L 0.03785 -0.00787 L 0.05052 0.00949 L 0.03785 0.02616 L 0.03785 0.05046 L 0.01962 0.05046 L 0.00712 0.06736 L -0.0059 0.05046 L -0.02413 0.05046 L -0.02413 0.02616 L -0.03698 0.00949 L -0.02413 -0.00787 L -0.02413 -0.03217 Z " pathEditMode="relative" rAng="0" ptsTypes="FFFFFFFFFFFFFFFFF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4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0 L 0.02604 0 L 0.04462 -0.01713 L 0.0625 0 L 0.08854 0 L 0.08854 0.02407 L 0.1066 0.04144 L 0.08854 0.0581 L 0.08854 0.08241 L 0.0625 0.08241 L 0.04462 0.09931 L 0.02604 0.08241 L 1.38889E-6 0.08241 L 1.38889E-6 0.0581 L -0.0184 0.04144 L 1.38889E-6 0.02407 L 1.38889E-6 0 Z " pathEditMode="relative" rAng="0" ptsTypes="FFFFFFFFFFFFFFFFF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40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4444 L -0.04357 -0.04444 L -0.02656 -0.06713 L -0.00989 -0.04444 L 0.01424 -0.04444 L 0.01424 -0.01227 L 0.0309 0.01042 L 0.01424 0.03264 L 0.01424 0.06482 L -0.00989 0.06482 L -0.02656 0.08704 L -0.04357 0.06482 L -0.06771 0.06482 L -0.06771 0.03264 L -0.08472 0.01042 L -0.06771 -0.01227 L -0.06771 -0.04444 Z " pathEditMode="relative" rAng="0" ptsTypes="FFFFFFFFFFFFFFFFF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43 -0.05341 L -0.0776 -0.11445 L 0.06407 -0.12 L 0.00851 -0.05526 L 0.09323 -0.05341 L 0.06962 0.00208 L -0.13455 -0.00347 L -0.0526 -0.06451 " pathEditMode="relative" rAng="0" ptsTypes="AAAAAAAA">
                                      <p:cBhvr>
                                        <p:cTn id="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2552 0.00486 L -0.02969 -0.05618 L 0.11198 -0.06173 L 0.05643 0.00301 L 0.14115 0.00486 L 0.11754 0.06035 L -0.08663 0.0548 L -0.00469 -0.00624 " pathEditMode="relative" rAng="0" ptsTypes="AAAAAAAA">
                                      <p:cBhvr>
                                        <p:cTn id="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05619 L 0.06927 -0.11723 L 0.21094 -0.12278 L 0.15538 -0.05804 L 0.2401 -0.05619 L 0.21649 -0.0007 L 0.01232 -0.00625 L 0.09427 -0.06729 " pathEditMode="relative" rAng="0" ptsTypes="AAAAAAAA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1302 -0.07561 L -0.21719 -0.13665 L -0.07552 -0.1422 L -0.13108 -0.07746 L -0.04636 -0.07561 L -0.06997 -0.02012 L -0.27414 -0.02567 L -0.19219 -0.08671 " pathEditMode="relative" rAng="0" ptsTypes="AAAAAAAA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625 L 0.09114 -0.06729 L 0.23281 -0.07284 L 0.17725 -0.0081 L 0.26198 -0.00625 L 0.23836 0.04925 L 0.0342 0.0437 L 0.11614 -0.01734 " pathEditMode="relative" rAng="0" ptsTypes="AAAAAA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77 0.07491 L 0.09896 0.10381 L 0.03819 -0.01503 L -0.01736 0.04139 L -0.05104 -0.07145 L -0.12969 -0.05526 L -0.15156 -0.09942 " pathEditMode="relative" rAng="11989168" ptsTypes="AAAAA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76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99 0.09804 L 0.28385 0.15029 L 0.17691 0.17018 L 0.1901 0.26151 L 0.09931 0.2518 L 0.07535 0.35284 L 0.03594 0.35931 " pathEditMode="relative" rAng="8169674" ptsTypes="AAAAA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39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57 -0.0148 L -0.37778 -0.05688 L -0.29045 0.02751 L -0.25243 -0.05064 L -0.19202 0.04023 L -0.12223 -0.01041 L -0.09045 0.02127 " pathEditMode="relative" rAng="0" ptsTypes="AAAAA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1503E-6 L -0.00468 -0.4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5087E-6 L 0.00487 0.417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3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2032"/>
            <a:ext cx="914400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1591056" y="2176272"/>
            <a:ext cx="969264" cy="1618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6504432" y="2188464"/>
            <a:ext cx="969264" cy="1618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6730" y="2231230"/>
            <a:ext cx="404717" cy="1071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05281" y="2177065"/>
            <a:ext cx="945039" cy="2125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7990" y="2238850"/>
            <a:ext cx="404717" cy="1071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940" y="28194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Na+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5251" y="28194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prstClr val="black"/>
                </a:solidFill>
                <a:latin typeface="Calibri"/>
                <a:cs typeface="+mn-cs"/>
              </a:rPr>
              <a:t>Cl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917" y="3439160"/>
            <a:ext cx="918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ositive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inside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880" y="1950720"/>
            <a:ext cx="98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negative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outside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2038350" y="4914900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3457575" y="4124325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Regular Pentagon 20"/>
          <p:cNvSpPr/>
          <p:nvPr/>
        </p:nvSpPr>
        <p:spPr>
          <a:xfrm>
            <a:off x="5648325" y="5029200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43025" y="85725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15150" y="15621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47725" y="154305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76525" y="1533525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95600" y="4257675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76600" y="5286375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62600" y="470535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77075" y="97155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2125" y="158115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191500" y="17145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116205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047744" y="2164080"/>
            <a:ext cx="969264" cy="1618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5780" y="28194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+mn-cs"/>
              </a:rPr>
              <a:t>K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+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70350" y="2188051"/>
            <a:ext cx="922564" cy="19637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52925" y="148590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29150" y="455295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067175" y="2338388"/>
            <a:ext cx="942975" cy="1419225"/>
          </a:xfrm>
          <a:custGeom>
            <a:avLst/>
            <a:gdLst>
              <a:gd name="connsiteX0" fmla="*/ 0 w 942975"/>
              <a:gd name="connsiteY0" fmla="*/ 19050 h 1419225"/>
              <a:gd name="connsiteX1" fmla="*/ 247650 w 942975"/>
              <a:gd name="connsiteY1" fmla="*/ 95250 h 1419225"/>
              <a:gd name="connsiteX2" fmla="*/ 561975 w 942975"/>
              <a:gd name="connsiteY2" fmla="*/ 95250 h 1419225"/>
              <a:gd name="connsiteX3" fmla="*/ 781050 w 942975"/>
              <a:gd name="connsiteY3" fmla="*/ 66675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61975 w 942975"/>
              <a:gd name="connsiteY2" fmla="*/ 95250 h 1419225"/>
              <a:gd name="connsiteX3" fmla="*/ 781050 w 942975"/>
              <a:gd name="connsiteY3" fmla="*/ 66675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50069 w 942975"/>
              <a:gd name="connsiteY2" fmla="*/ 80962 h 1419225"/>
              <a:gd name="connsiteX3" fmla="*/ 781050 w 942975"/>
              <a:gd name="connsiteY3" fmla="*/ 66675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50069 w 942975"/>
              <a:gd name="connsiteY2" fmla="*/ 80962 h 1419225"/>
              <a:gd name="connsiteX3" fmla="*/ 781050 w 942975"/>
              <a:gd name="connsiteY3" fmla="*/ 59531 h 1419225"/>
              <a:gd name="connsiteX4" fmla="*/ 914400 w 942975"/>
              <a:gd name="connsiteY4" fmla="*/ 38100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  <a:gd name="connsiteX0" fmla="*/ 0 w 942975"/>
              <a:gd name="connsiteY0" fmla="*/ 19050 h 1419225"/>
              <a:gd name="connsiteX1" fmla="*/ 250031 w 942975"/>
              <a:gd name="connsiteY1" fmla="*/ 73818 h 1419225"/>
              <a:gd name="connsiteX2" fmla="*/ 550069 w 942975"/>
              <a:gd name="connsiteY2" fmla="*/ 80962 h 1419225"/>
              <a:gd name="connsiteX3" fmla="*/ 781050 w 942975"/>
              <a:gd name="connsiteY3" fmla="*/ 59531 h 1419225"/>
              <a:gd name="connsiteX4" fmla="*/ 900113 w 942975"/>
              <a:gd name="connsiteY4" fmla="*/ 23813 h 1419225"/>
              <a:gd name="connsiteX5" fmla="*/ 942975 w 942975"/>
              <a:gd name="connsiteY5" fmla="*/ 0 h 1419225"/>
              <a:gd name="connsiteX6" fmla="*/ 933450 w 942975"/>
              <a:gd name="connsiteY6" fmla="*/ 1333500 h 1419225"/>
              <a:gd name="connsiteX7" fmla="*/ 619125 w 942975"/>
              <a:gd name="connsiteY7" fmla="*/ 1409700 h 1419225"/>
              <a:gd name="connsiteX8" fmla="*/ 352425 w 942975"/>
              <a:gd name="connsiteY8" fmla="*/ 1419225 h 1419225"/>
              <a:gd name="connsiteX9" fmla="*/ 19050 w 942975"/>
              <a:gd name="connsiteY9" fmla="*/ 1352550 h 1419225"/>
              <a:gd name="connsiteX10" fmla="*/ 0 w 942975"/>
              <a:gd name="connsiteY10" fmla="*/ 1905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1419225">
                <a:moveTo>
                  <a:pt x="0" y="19050"/>
                </a:moveTo>
                <a:lnTo>
                  <a:pt x="250031" y="73818"/>
                </a:lnTo>
                <a:lnTo>
                  <a:pt x="550069" y="80962"/>
                </a:lnTo>
                <a:lnTo>
                  <a:pt x="781050" y="59531"/>
                </a:lnTo>
                <a:lnTo>
                  <a:pt x="900113" y="23813"/>
                </a:lnTo>
                <a:lnTo>
                  <a:pt x="942975" y="0"/>
                </a:lnTo>
                <a:lnTo>
                  <a:pt x="933450" y="1333500"/>
                </a:lnTo>
                <a:lnTo>
                  <a:pt x="619125" y="1409700"/>
                </a:lnTo>
                <a:lnTo>
                  <a:pt x="352425" y="1419225"/>
                </a:lnTo>
                <a:lnTo>
                  <a:pt x="19050" y="1352550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2245" y="2847975"/>
            <a:ext cx="4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+mn-cs"/>
              </a:rPr>
              <a:t>K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+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1028700" y="1981200"/>
            <a:ext cx="546068" cy="1739900"/>
            <a:chOff x="914400" y="2044700"/>
            <a:chExt cx="546068" cy="173990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1066800" y="2374900"/>
              <a:ext cx="0" cy="1409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308100" y="2374900"/>
              <a:ext cx="0" cy="1409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14400" y="20447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+mn-cs"/>
                </a:rPr>
                <a:t>e</a:t>
              </a:r>
              <a:endParaRPr lang="en-US" sz="2000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68400" y="2044700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505200" y="1981200"/>
            <a:ext cx="546068" cy="1739900"/>
            <a:chOff x="3505200" y="1981200"/>
            <a:chExt cx="546068" cy="173990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3657600" y="2311400"/>
              <a:ext cx="0" cy="14097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898900" y="2311400"/>
              <a:ext cx="0" cy="14097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05200" y="19812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92D050"/>
                  </a:solidFill>
                  <a:latin typeface="Calibri"/>
                  <a:cs typeface="+mn-cs"/>
                </a:rPr>
                <a:t>e</a:t>
              </a:r>
              <a:endParaRPr lang="en-US" sz="2000" dirty="0">
                <a:solidFill>
                  <a:srgbClr val="92D05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59200" y="1981200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92D050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5956300" y="1981200"/>
            <a:ext cx="546068" cy="1739900"/>
            <a:chOff x="5956300" y="1993900"/>
            <a:chExt cx="546068" cy="173990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108700" y="2324100"/>
              <a:ext cx="0" cy="14097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350000" y="2324100"/>
              <a:ext cx="0" cy="14097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956300" y="19939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7030A0"/>
                  </a:solidFill>
                  <a:latin typeface="Calibri"/>
                  <a:cs typeface="+mn-cs"/>
                </a:rPr>
                <a:t>e</a:t>
              </a:r>
              <a:endParaRPr lang="en-US" sz="2000" dirty="0">
                <a:solidFill>
                  <a:srgbClr val="7030A0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10300" y="1993900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7030A0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84509" y="2164081"/>
            <a:ext cx="975811" cy="25731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09775" y="15621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54345" y="1555242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607346" y="2355055"/>
            <a:ext cx="942975" cy="1419225"/>
            <a:chOff x="1607346" y="2355055"/>
            <a:chExt cx="942975" cy="1419225"/>
          </a:xfrm>
        </p:grpSpPr>
        <p:sp>
          <p:nvSpPr>
            <p:cNvPr id="57" name="Freeform 56"/>
            <p:cNvSpPr/>
            <p:nvPr/>
          </p:nvSpPr>
          <p:spPr>
            <a:xfrm>
              <a:off x="1607346" y="2355055"/>
              <a:ext cx="942975" cy="1419225"/>
            </a:xfrm>
            <a:custGeom>
              <a:avLst/>
              <a:gdLst>
                <a:gd name="connsiteX0" fmla="*/ 0 w 942975"/>
                <a:gd name="connsiteY0" fmla="*/ 19050 h 1419225"/>
                <a:gd name="connsiteX1" fmla="*/ 247650 w 942975"/>
                <a:gd name="connsiteY1" fmla="*/ 95250 h 1419225"/>
                <a:gd name="connsiteX2" fmla="*/ 561975 w 942975"/>
                <a:gd name="connsiteY2" fmla="*/ 95250 h 1419225"/>
                <a:gd name="connsiteX3" fmla="*/ 781050 w 942975"/>
                <a:gd name="connsiteY3" fmla="*/ 66675 h 1419225"/>
                <a:gd name="connsiteX4" fmla="*/ 914400 w 942975"/>
                <a:gd name="connsiteY4" fmla="*/ 38100 h 1419225"/>
                <a:gd name="connsiteX5" fmla="*/ 942975 w 942975"/>
                <a:gd name="connsiteY5" fmla="*/ 0 h 1419225"/>
                <a:gd name="connsiteX6" fmla="*/ 933450 w 942975"/>
                <a:gd name="connsiteY6" fmla="*/ 1333500 h 1419225"/>
                <a:gd name="connsiteX7" fmla="*/ 619125 w 942975"/>
                <a:gd name="connsiteY7" fmla="*/ 1409700 h 1419225"/>
                <a:gd name="connsiteX8" fmla="*/ 352425 w 942975"/>
                <a:gd name="connsiteY8" fmla="*/ 1419225 h 1419225"/>
                <a:gd name="connsiteX9" fmla="*/ 19050 w 942975"/>
                <a:gd name="connsiteY9" fmla="*/ 1352550 h 1419225"/>
                <a:gd name="connsiteX10" fmla="*/ 0 w 942975"/>
                <a:gd name="connsiteY10" fmla="*/ 19050 h 1419225"/>
                <a:gd name="connsiteX0" fmla="*/ 0 w 942975"/>
                <a:gd name="connsiteY0" fmla="*/ 19050 h 1419225"/>
                <a:gd name="connsiteX1" fmla="*/ 250031 w 942975"/>
                <a:gd name="connsiteY1" fmla="*/ 73818 h 1419225"/>
                <a:gd name="connsiteX2" fmla="*/ 561975 w 942975"/>
                <a:gd name="connsiteY2" fmla="*/ 95250 h 1419225"/>
                <a:gd name="connsiteX3" fmla="*/ 781050 w 942975"/>
                <a:gd name="connsiteY3" fmla="*/ 66675 h 1419225"/>
                <a:gd name="connsiteX4" fmla="*/ 914400 w 942975"/>
                <a:gd name="connsiteY4" fmla="*/ 38100 h 1419225"/>
                <a:gd name="connsiteX5" fmla="*/ 942975 w 942975"/>
                <a:gd name="connsiteY5" fmla="*/ 0 h 1419225"/>
                <a:gd name="connsiteX6" fmla="*/ 933450 w 942975"/>
                <a:gd name="connsiteY6" fmla="*/ 1333500 h 1419225"/>
                <a:gd name="connsiteX7" fmla="*/ 619125 w 942975"/>
                <a:gd name="connsiteY7" fmla="*/ 1409700 h 1419225"/>
                <a:gd name="connsiteX8" fmla="*/ 352425 w 942975"/>
                <a:gd name="connsiteY8" fmla="*/ 1419225 h 1419225"/>
                <a:gd name="connsiteX9" fmla="*/ 19050 w 942975"/>
                <a:gd name="connsiteY9" fmla="*/ 1352550 h 1419225"/>
                <a:gd name="connsiteX10" fmla="*/ 0 w 942975"/>
                <a:gd name="connsiteY10" fmla="*/ 19050 h 1419225"/>
                <a:gd name="connsiteX0" fmla="*/ 0 w 942975"/>
                <a:gd name="connsiteY0" fmla="*/ 19050 h 1419225"/>
                <a:gd name="connsiteX1" fmla="*/ 250031 w 942975"/>
                <a:gd name="connsiteY1" fmla="*/ 73818 h 1419225"/>
                <a:gd name="connsiteX2" fmla="*/ 550069 w 942975"/>
                <a:gd name="connsiteY2" fmla="*/ 80962 h 1419225"/>
                <a:gd name="connsiteX3" fmla="*/ 781050 w 942975"/>
                <a:gd name="connsiteY3" fmla="*/ 66675 h 1419225"/>
                <a:gd name="connsiteX4" fmla="*/ 914400 w 942975"/>
                <a:gd name="connsiteY4" fmla="*/ 38100 h 1419225"/>
                <a:gd name="connsiteX5" fmla="*/ 942975 w 942975"/>
                <a:gd name="connsiteY5" fmla="*/ 0 h 1419225"/>
                <a:gd name="connsiteX6" fmla="*/ 933450 w 942975"/>
                <a:gd name="connsiteY6" fmla="*/ 1333500 h 1419225"/>
                <a:gd name="connsiteX7" fmla="*/ 619125 w 942975"/>
                <a:gd name="connsiteY7" fmla="*/ 1409700 h 1419225"/>
                <a:gd name="connsiteX8" fmla="*/ 352425 w 942975"/>
                <a:gd name="connsiteY8" fmla="*/ 1419225 h 1419225"/>
                <a:gd name="connsiteX9" fmla="*/ 19050 w 942975"/>
                <a:gd name="connsiteY9" fmla="*/ 1352550 h 1419225"/>
                <a:gd name="connsiteX10" fmla="*/ 0 w 942975"/>
                <a:gd name="connsiteY10" fmla="*/ 19050 h 1419225"/>
                <a:gd name="connsiteX0" fmla="*/ 0 w 942975"/>
                <a:gd name="connsiteY0" fmla="*/ 19050 h 1419225"/>
                <a:gd name="connsiteX1" fmla="*/ 250031 w 942975"/>
                <a:gd name="connsiteY1" fmla="*/ 73818 h 1419225"/>
                <a:gd name="connsiteX2" fmla="*/ 550069 w 942975"/>
                <a:gd name="connsiteY2" fmla="*/ 80962 h 1419225"/>
                <a:gd name="connsiteX3" fmla="*/ 781050 w 942975"/>
                <a:gd name="connsiteY3" fmla="*/ 59531 h 1419225"/>
                <a:gd name="connsiteX4" fmla="*/ 914400 w 942975"/>
                <a:gd name="connsiteY4" fmla="*/ 38100 h 1419225"/>
                <a:gd name="connsiteX5" fmla="*/ 942975 w 942975"/>
                <a:gd name="connsiteY5" fmla="*/ 0 h 1419225"/>
                <a:gd name="connsiteX6" fmla="*/ 933450 w 942975"/>
                <a:gd name="connsiteY6" fmla="*/ 1333500 h 1419225"/>
                <a:gd name="connsiteX7" fmla="*/ 619125 w 942975"/>
                <a:gd name="connsiteY7" fmla="*/ 1409700 h 1419225"/>
                <a:gd name="connsiteX8" fmla="*/ 352425 w 942975"/>
                <a:gd name="connsiteY8" fmla="*/ 1419225 h 1419225"/>
                <a:gd name="connsiteX9" fmla="*/ 19050 w 942975"/>
                <a:gd name="connsiteY9" fmla="*/ 1352550 h 1419225"/>
                <a:gd name="connsiteX10" fmla="*/ 0 w 942975"/>
                <a:gd name="connsiteY10" fmla="*/ 19050 h 1419225"/>
                <a:gd name="connsiteX0" fmla="*/ 0 w 942975"/>
                <a:gd name="connsiteY0" fmla="*/ 19050 h 1419225"/>
                <a:gd name="connsiteX1" fmla="*/ 250031 w 942975"/>
                <a:gd name="connsiteY1" fmla="*/ 73818 h 1419225"/>
                <a:gd name="connsiteX2" fmla="*/ 550069 w 942975"/>
                <a:gd name="connsiteY2" fmla="*/ 80962 h 1419225"/>
                <a:gd name="connsiteX3" fmla="*/ 781050 w 942975"/>
                <a:gd name="connsiteY3" fmla="*/ 59531 h 1419225"/>
                <a:gd name="connsiteX4" fmla="*/ 900113 w 942975"/>
                <a:gd name="connsiteY4" fmla="*/ 23813 h 1419225"/>
                <a:gd name="connsiteX5" fmla="*/ 942975 w 942975"/>
                <a:gd name="connsiteY5" fmla="*/ 0 h 1419225"/>
                <a:gd name="connsiteX6" fmla="*/ 933450 w 942975"/>
                <a:gd name="connsiteY6" fmla="*/ 1333500 h 1419225"/>
                <a:gd name="connsiteX7" fmla="*/ 619125 w 942975"/>
                <a:gd name="connsiteY7" fmla="*/ 1409700 h 1419225"/>
                <a:gd name="connsiteX8" fmla="*/ 352425 w 942975"/>
                <a:gd name="connsiteY8" fmla="*/ 1419225 h 1419225"/>
                <a:gd name="connsiteX9" fmla="*/ 19050 w 942975"/>
                <a:gd name="connsiteY9" fmla="*/ 1352550 h 1419225"/>
                <a:gd name="connsiteX10" fmla="*/ 0 w 942975"/>
                <a:gd name="connsiteY10" fmla="*/ 1905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1419225">
                  <a:moveTo>
                    <a:pt x="0" y="19050"/>
                  </a:moveTo>
                  <a:lnTo>
                    <a:pt x="250031" y="73818"/>
                  </a:lnTo>
                  <a:lnTo>
                    <a:pt x="550069" y="80962"/>
                  </a:lnTo>
                  <a:lnTo>
                    <a:pt x="781050" y="59531"/>
                  </a:lnTo>
                  <a:lnTo>
                    <a:pt x="900113" y="23813"/>
                  </a:lnTo>
                  <a:lnTo>
                    <a:pt x="942975" y="0"/>
                  </a:lnTo>
                  <a:lnTo>
                    <a:pt x="933450" y="1333500"/>
                  </a:lnTo>
                  <a:lnTo>
                    <a:pt x="619125" y="1409700"/>
                  </a:lnTo>
                  <a:lnTo>
                    <a:pt x="352425" y="1419225"/>
                  </a:lnTo>
                  <a:lnTo>
                    <a:pt x="19050" y="1352550"/>
                  </a:lnTo>
                  <a:lnTo>
                    <a:pt x="0" y="190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15476" y="2864642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Na+</a:t>
              </a: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-7083" y="3541077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-55343" y="1943417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2" name="Regular Pentagon 61"/>
          <p:cNvSpPr/>
          <p:nvPr/>
        </p:nvSpPr>
        <p:spPr>
          <a:xfrm>
            <a:off x="7315200" y="4014787"/>
            <a:ext cx="647700" cy="485775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A-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96814"/>
              </p:ext>
            </p:extLst>
          </p:nvPr>
        </p:nvGraphicFramePr>
        <p:xfrm>
          <a:off x="6915150" y="5031740"/>
          <a:ext cx="21971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0"/>
                <a:gridCol w="1098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K+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Open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Cl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513022" y="200660"/>
            <a:ext cx="611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What Happens When We Open Na+ Channels?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524810" y="2195189"/>
            <a:ext cx="939282" cy="2262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149084" y="1900277"/>
            <a:ext cx="276225" cy="2207577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 flipV="1">
            <a:off x="7123080" y="1900277"/>
            <a:ext cx="276225" cy="2207577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repeatCount="indefinite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3704 L -0.00017 0.45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9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decel="49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1.11111E-6 L -0.00121 0.44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animBg="1"/>
      <p:bldP spid="29" grpId="0" animBg="1"/>
      <p:bldP spid="60" grpId="0" animBg="1"/>
      <p:bldP spid="61" grpId="0" animBg="1"/>
      <p:bldP spid="18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1516063" y="1001713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8913" y="2422525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rgbClr val="000000"/>
                </a:solidFill>
              </a:rPr>
              <a:t>1. Chemical Signals </a:t>
            </a:r>
            <a:r>
              <a:rPr lang="en-US" sz="1800" b="0" u="sng">
                <a:solidFill>
                  <a:srgbClr val="000000"/>
                </a:solidFill>
              </a:rPr>
              <a:t>Received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106" y="3681413"/>
            <a:ext cx="391254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On DENDRITES, neurotransmitters open ion channels to produce 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small </a:t>
            </a:r>
            <a:r>
              <a:rPr lang="en-US" sz="1400" b="0" u="sng" dirty="0">
                <a:solidFill>
                  <a:srgbClr val="00B050"/>
                </a:solidFill>
                <a:latin typeface="Arial" charset="0"/>
                <a:cs typeface="Arial" charset="0"/>
              </a:rPr>
              <a:t>positive</a:t>
            </a:r>
            <a:r>
              <a:rPr lang="en-US" sz="14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or </a:t>
            </a:r>
            <a:r>
              <a:rPr lang="en-US" sz="1400" b="0" u="sng" dirty="0">
                <a:solidFill>
                  <a:srgbClr val="FF0000"/>
                </a:solidFill>
                <a:latin typeface="Arial" charset="0"/>
                <a:cs typeface="Arial" charset="0"/>
              </a:rPr>
              <a:t>negative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changes in voltage,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Synaptic Potentials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.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4687888"/>
            <a:ext cx="4959350" cy="457200"/>
            <a:chOff x="1880315" y="4687911"/>
            <a:chExt cx="4958366" cy="45734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80315" y="4687911"/>
              <a:ext cx="4958366" cy="15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1" name="TextBox 6"/>
            <p:cNvSpPr txBox="1">
              <a:spLocks noChangeArrowheads="1"/>
            </p:cNvSpPr>
            <p:nvPr/>
          </p:nvSpPr>
          <p:spPr bwMode="auto">
            <a:xfrm>
              <a:off x="1994079" y="4775919"/>
              <a:ext cx="4445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 b="0">
                  <a:solidFill>
                    <a:srgbClr val="000000"/>
                  </a:solidFill>
                </a:rPr>
                <a:t>2. Electrical Signal </a:t>
              </a:r>
              <a:r>
                <a:rPr lang="en-US" sz="1800" b="0" u="sng">
                  <a:solidFill>
                    <a:srgbClr val="000000"/>
                  </a:solidFill>
                </a:rPr>
                <a:t>Sent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69480" y="5135293"/>
            <a:ext cx="461756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ositive Synaptic Potentials </a:t>
            </a:r>
            <a:r>
              <a:rPr lang="en-US" sz="14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open ion channels in the AXON to produce 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a</a:t>
            </a:r>
            <a:r>
              <a:rPr lang="en-US" sz="14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self-propagating reversal of the cell’s voltage (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  <a:cs typeface="Arial" charset="0"/>
              </a:rPr>
              <a:t>70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 / </a:t>
            </a:r>
            <a:r>
              <a:rPr 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+</a:t>
            </a:r>
            <a:r>
              <a:rPr lang="en-US" sz="1400" b="0" dirty="0">
                <a:solidFill>
                  <a:srgbClr val="00B050"/>
                </a:solidFill>
                <a:latin typeface="Arial" charset="0"/>
                <a:cs typeface="Arial" charset="0"/>
              </a:rPr>
              <a:t>30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 / 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  <a:cs typeface="Arial" charset="0"/>
              </a:rPr>
              <a:t>70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 mV),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Action Potentials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6675" y="2522538"/>
            <a:ext cx="1470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rgbClr val="000000"/>
                </a:solidFill>
              </a:rPr>
              <a:t>3. Chemical Signals </a:t>
            </a:r>
            <a:r>
              <a:rPr lang="en-US" sz="1800" b="0" u="sng">
                <a:solidFill>
                  <a:srgbClr val="000000"/>
                </a:solidFill>
              </a:rPr>
              <a:t>Released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7525" y="1476375"/>
            <a:ext cx="3443288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At rest, neurons possess a tiny negative voltage (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  <a:cs typeface="Arial" charset="0"/>
              </a:rPr>
              <a:t>-70 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mV),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Resting Potential</a:t>
            </a:r>
            <a:r>
              <a:rPr lang="en-US" sz="1400" b="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66850" y="195263"/>
            <a:ext cx="713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OVERVIEW:  A simple 3-step process…</a:t>
            </a:r>
          </a:p>
        </p:txBody>
      </p:sp>
      <p:sp>
        <p:nvSpPr>
          <p:cNvPr id="14" name="Oval 13"/>
          <p:cNvSpPr/>
          <p:nvPr/>
        </p:nvSpPr>
        <p:spPr>
          <a:xfrm>
            <a:off x="1863725" y="2292350"/>
            <a:ext cx="103188" cy="103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30363" y="2689225"/>
            <a:ext cx="103187" cy="1031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27188" y="3009900"/>
            <a:ext cx="103187" cy="103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8175" y="3290888"/>
            <a:ext cx="103188" cy="103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41550" y="2347913"/>
            <a:ext cx="103188" cy="103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15300" y="1865313"/>
            <a:ext cx="103188" cy="103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89900" y="2335213"/>
            <a:ext cx="103188" cy="103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50200" y="3427413"/>
            <a:ext cx="103188" cy="103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48600" y="3763963"/>
            <a:ext cx="103188" cy="103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954213" y="6129338"/>
            <a:ext cx="5576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Information flows in only </a:t>
            </a:r>
            <a:r>
              <a:rPr lang="en-US" sz="2400" b="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ONE</a:t>
            </a:r>
            <a:r>
              <a:rPr lang="en-US" sz="24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direction.</a:t>
            </a:r>
          </a:p>
        </p:txBody>
      </p:sp>
      <p:sp>
        <p:nvSpPr>
          <p:cNvPr id="24" name="Rectangle 23"/>
          <p:cNvSpPr/>
          <p:nvPr/>
        </p:nvSpPr>
        <p:spPr>
          <a:xfrm rot="205681">
            <a:off x="2814638" y="2946400"/>
            <a:ext cx="541337" cy="4603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68675" y="2874963"/>
            <a:ext cx="947738" cy="133350"/>
          </a:xfrm>
          <a:custGeom>
            <a:avLst/>
            <a:gdLst>
              <a:gd name="connsiteX0" fmla="*/ 0 w 947738"/>
              <a:gd name="connsiteY0" fmla="*/ 83344 h 133350"/>
              <a:gd name="connsiteX1" fmla="*/ 0 w 947738"/>
              <a:gd name="connsiteY1" fmla="*/ 133350 h 133350"/>
              <a:gd name="connsiteX2" fmla="*/ 107156 w 947738"/>
              <a:gd name="connsiteY2" fmla="*/ 119062 h 133350"/>
              <a:gd name="connsiteX3" fmla="*/ 292894 w 947738"/>
              <a:gd name="connsiteY3" fmla="*/ 76200 h 133350"/>
              <a:gd name="connsiteX4" fmla="*/ 416719 w 947738"/>
              <a:gd name="connsiteY4" fmla="*/ 61912 h 133350"/>
              <a:gd name="connsiteX5" fmla="*/ 611981 w 947738"/>
              <a:gd name="connsiteY5" fmla="*/ 52387 h 133350"/>
              <a:gd name="connsiteX6" fmla="*/ 747713 w 947738"/>
              <a:gd name="connsiteY6" fmla="*/ 57150 h 133350"/>
              <a:gd name="connsiteX7" fmla="*/ 919163 w 947738"/>
              <a:gd name="connsiteY7" fmla="*/ 69056 h 133350"/>
              <a:gd name="connsiteX8" fmla="*/ 942975 w 947738"/>
              <a:gd name="connsiteY8" fmla="*/ 71437 h 133350"/>
              <a:gd name="connsiteX9" fmla="*/ 947738 w 947738"/>
              <a:gd name="connsiteY9" fmla="*/ 16669 h 133350"/>
              <a:gd name="connsiteX10" fmla="*/ 831056 w 947738"/>
              <a:gd name="connsiteY10" fmla="*/ 9525 h 133350"/>
              <a:gd name="connsiteX11" fmla="*/ 688181 w 947738"/>
              <a:gd name="connsiteY11" fmla="*/ 0 h 133350"/>
              <a:gd name="connsiteX12" fmla="*/ 535781 w 947738"/>
              <a:gd name="connsiteY12" fmla="*/ 2381 h 133350"/>
              <a:gd name="connsiteX13" fmla="*/ 416719 w 947738"/>
              <a:gd name="connsiteY13" fmla="*/ 7144 h 133350"/>
              <a:gd name="connsiteX14" fmla="*/ 288131 w 947738"/>
              <a:gd name="connsiteY14" fmla="*/ 26194 h 133350"/>
              <a:gd name="connsiteX15" fmla="*/ 171450 w 947738"/>
              <a:gd name="connsiteY15" fmla="*/ 52387 h 133350"/>
              <a:gd name="connsiteX16" fmla="*/ 54769 w 947738"/>
              <a:gd name="connsiteY16" fmla="*/ 76200 h 133350"/>
              <a:gd name="connsiteX17" fmla="*/ 0 w 947738"/>
              <a:gd name="connsiteY17" fmla="*/ 83344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7738" h="133350">
                <a:moveTo>
                  <a:pt x="0" y="83344"/>
                </a:moveTo>
                <a:lnTo>
                  <a:pt x="0" y="133350"/>
                </a:lnTo>
                <a:lnTo>
                  <a:pt x="107156" y="119062"/>
                </a:lnTo>
                <a:lnTo>
                  <a:pt x="292894" y="76200"/>
                </a:lnTo>
                <a:lnTo>
                  <a:pt x="416719" y="61912"/>
                </a:lnTo>
                <a:lnTo>
                  <a:pt x="611981" y="52387"/>
                </a:lnTo>
                <a:lnTo>
                  <a:pt x="747713" y="57150"/>
                </a:lnTo>
                <a:lnTo>
                  <a:pt x="919163" y="69056"/>
                </a:lnTo>
                <a:lnTo>
                  <a:pt x="942975" y="71437"/>
                </a:lnTo>
                <a:lnTo>
                  <a:pt x="947738" y="16669"/>
                </a:lnTo>
                <a:lnTo>
                  <a:pt x="831056" y="9525"/>
                </a:lnTo>
                <a:lnTo>
                  <a:pt x="688181" y="0"/>
                </a:lnTo>
                <a:lnTo>
                  <a:pt x="535781" y="2381"/>
                </a:lnTo>
                <a:lnTo>
                  <a:pt x="416719" y="7144"/>
                </a:lnTo>
                <a:lnTo>
                  <a:pt x="288131" y="26194"/>
                </a:lnTo>
                <a:lnTo>
                  <a:pt x="171450" y="52387"/>
                </a:lnTo>
                <a:lnTo>
                  <a:pt x="54769" y="76200"/>
                </a:lnTo>
                <a:lnTo>
                  <a:pt x="0" y="83344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319588" y="2894013"/>
            <a:ext cx="746125" cy="115887"/>
          </a:xfrm>
          <a:custGeom>
            <a:avLst/>
            <a:gdLst>
              <a:gd name="connsiteX0" fmla="*/ 745331 w 747712"/>
              <a:gd name="connsiteY0" fmla="*/ 52387 h 116681"/>
              <a:gd name="connsiteX1" fmla="*/ 747712 w 747712"/>
              <a:gd name="connsiteY1" fmla="*/ 102394 h 116681"/>
              <a:gd name="connsiteX2" fmla="*/ 635794 w 747712"/>
              <a:gd name="connsiteY2" fmla="*/ 114300 h 116681"/>
              <a:gd name="connsiteX3" fmla="*/ 457200 w 747712"/>
              <a:gd name="connsiteY3" fmla="*/ 116681 h 116681"/>
              <a:gd name="connsiteX4" fmla="*/ 342900 w 747712"/>
              <a:gd name="connsiteY4" fmla="*/ 111919 h 116681"/>
              <a:gd name="connsiteX5" fmla="*/ 192881 w 747712"/>
              <a:gd name="connsiteY5" fmla="*/ 85725 h 116681"/>
              <a:gd name="connsiteX6" fmla="*/ 50006 w 747712"/>
              <a:gd name="connsiteY6" fmla="*/ 59531 h 116681"/>
              <a:gd name="connsiteX7" fmla="*/ 0 w 747712"/>
              <a:gd name="connsiteY7" fmla="*/ 52387 h 116681"/>
              <a:gd name="connsiteX8" fmla="*/ 4762 w 747712"/>
              <a:gd name="connsiteY8" fmla="*/ 0 h 116681"/>
              <a:gd name="connsiteX9" fmla="*/ 123825 w 747712"/>
              <a:gd name="connsiteY9" fmla="*/ 23812 h 116681"/>
              <a:gd name="connsiteX10" fmla="*/ 271462 w 747712"/>
              <a:gd name="connsiteY10" fmla="*/ 50006 h 116681"/>
              <a:gd name="connsiteX11" fmla="*/ 392906 w 747712"/>
              <a:gd name="connsiteY11" fmla="*/ 64294 h 116681"/>
              <a:gd name="connsiteX12" fmla="*/ 542925 w 747712"/>
              <a:gd name="connsiteY12" fmla="*/ 66675 h 116681"/>
              <a:gd name="connsiteX13" fmla="*/ 652462 w 747712"/>
              <a:gd name="connsiteY13" fmla="*/ 59531 h 116681"/>
              <a:gd name="connsiteX14" fmla="*/ 745331 w 747712"/>
              <a:gd name="connsiteY14" fmla="*/ 52387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712" h="116681">
                <a:moveTo>
                  <a:pt x="745331" y="52387"/>
                </a:moveTo>
                <a:lnTo>
                  <a:pt x="747712" y="102394"/>
                </a:lnTo>
                <a:lnTo>
                  <a:pt x="635794" y="114300"/>
                </a:lnTo>
                <a:lnTo>
                  <a:pt x="457200" y="116681"/>
                </a:lnTo>
                <a:lnTo>
                  <a:pt x="342900" y="111919"/>
                </a:lnTo>
                <a:lnTo>
                  <a:pt x="192881" y="85725"/>
                </a:lnTo>
                <a:lnTo>
                  <a:pt x="50006" y="59531"/>
                </a:lnTo>
                <a:lnTo>
                  <a:pt x="0" y="52387"/>
                </a:lnTo>
                <a:lnTo>
                  <a:pt x="4762" y="0"/>
                </a:lnTo>
                <a:lnTo>
                  <a:pt x="123825" y="23812"/>
                </a:lnTo>
                <a:lnTo>
                  <a:pt x="271462" y="50006"/>
                </a:lnTo>
                <a:lnTo>
                  <a:pt x="392906" y="64294"/>
                </a:lnTo>
                <a:lnTo>
                  <a:pt x="542925" y="66675"/>
                </a:lnTo>
                <a:lnTo>
                  <a:pt x="652462" y="59531"/>
                </a:lnTo>
                <a:lnTo>
                  <a:pt x="745331" y="52387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072063" y="2944813"/>
            <a:ext cx="552450" cy="103187"/>
          </a:xfrm>
          <a:custGeom>
            <a:avLst/>
            <a:gdLst>
              <a:gd name="connsiteX0" fmla="*/ 552450 w 552450"/>
              <a:gd name="connsiteY0" fmla="*/ 52388 h 102394"/>
              <a:gd name="connsiteX1" fmla="*/ 552450 w 552450"/>
              <a:gd name="connsiteY1" fmla="*/ 102394 h 102394"/>
              <a:gd name="connsiteX2" fmla="*/ 397669 w 552450"/>
              <a:gd name="connsiteY2" fmla="*/ 97632 h 102394"/>
              <a:gd name="connsiteX3" fmla="*/ 290512 w 552450"/>
              <a:gd name="connsiteY3" fmla="*/ 83344 h 102394"/>
              <a:gd name="connsiteX4" fmla="*/ 133350 w 552450"/>
              <a:gd name="connsiteY4" fmla="*/ 59532 h 102394"/>
              <a:gd name="connsiteX5" fmla="*/ 66675 w 552450"/>
              <a:gd name="connsiteY5" fmla="*/ 54769 h 102394"/>
              <a:gd name="connsiteX6" fmla="*/ 0 w 552450"/>
              <a:gd name="connsiteY6" fmla="*/ 50007 h 102394"/>
              <a:gd name="connsiteX7" fmla="*/ 0 w 552450"/>
              <a:gd name="connsiteY7" fmla="*/ 0 h 102394"/>
              <a:gd name="connsiteX8" fmla="*/ 90487 w 552450"/>
              <a:gd name="connsiteY8" fmla="*/ 4763 h 102394"/>
              <a:gd name="connsiteX9" fmla="*/ 207169 w 552450"/>
              <a:gd name="connsiteY9" fmla="*/ 19050 h 102394"/>
              <a:gd name="connsiteX10" fmla="*/ 366712 w 552450"/>
              <a:gd name="connsiteY10" fmla="*/ 38100 h 102394"/>
              <a:gd name="connsiteX11" fmla="*/ 471487 w 552450"/>
              <a:gd name="connsiteY11" fmla="*/ 47625 h 102394"/>
              <a:gd name="connsiteX12" fmla="*/ 552450 w 552450"/>
              <a:gd name="connsiteY12" fmla="*/ 52388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450" h="102394">
                <a:moveTo>
                  <a:pt x="552450" y="52388"/>
                </a:moveTo>
                <a:lnTo>
                  <a:pt x="552450" y="102394"/>
                </a:lnTo>
                <a:lnTo>
                  <a:pt x="397669" y="97632"/>
                </a:lnTo>
                <a:lnTo>
                  <a:pt x="290512" y="83344"/>
                </a:lnTo>
                <a:lnTo>
                  <a:pt x="133350" y="59532"/>
                </a:lnTo>
                <a:lnTo>
                  <a:pt x="66675" y="54769"/>
                </a:lnTo>
                <a:lnTo>
                  <a:pt x="0" y="50007"/>
                </a:lnTo>
                <a:lnTo>
                  <a:pt x="0" y="0"/>
                </a:lnTo>
                <a:lnTo>
                  <a:pt x="90487" y="4763"/>
                </a:lnTo>
                <a:lnTo>
                  <a:pt x="207169" y="19050"/>
                </a:lnTo>
                <a:lnTo>
                  <a:pt x="366712" y="38100"/>
                </a:lnTo>
                <a:lnTo>
                  <a:pt x="471487" y="47625"/>
                </a:lnTo>
                <a:lnTo>
                  <a:pt x="552450" y="5238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627688" y="2909888"/>
            <a:ext cx="600075" cy="138112"/>
          </a:xfrm>
          <a:custGeom>
            <a:avLst/>
            <a:gdLst>
              <a:gd name="connsiteX0" fmla="*/ 578644 w 600075"/>
              <a:gd name="connsiteY0" fmla="*/ 0 h 138112"/>
              <a:gd name="connsiteX1" fmla="*/ 600075 w 600075"/>
              <a:gd name="connsiteY1" fmla="*/ 54768 h 138112"/>
              <a:gd name="connsiteX2" fmla="*/ 485775 w 600075"/>
              <a:gd name="connsiteY2" fmla="*/ 80962 h 138112"/>
              <a:gd name="connsiteX3" fmla="*/ 285750 w 600075"/>
              <a:gd name="connsiteY3" fmla="*/ 119062 h 138112"/>
              <a:gd name="connsiteX4" fmla="*/ 176213 w 600075"/>
              <a:gd name="connsiteY4" fmla="*/ 135731 h 138112"/>
              <a:gd name="connsiteX5" fmla="*/ 50007 w 600075"/>
              <a:gd name="connsiteY5" fmla="*/ 138112 h 138112"/>
              <a:gd name="connsiteX6" fmla="*/ 0 w 600075"/>
              <a:gd name="connsiteY6" fmla="*/ 135731 h 138112"/>
              <a:gd name="connsiteX7" fmla="*/ 2382 w 600075"/>
              <a:gd name="connsiteY7" fmla="*/ 85725 h 138112"/>
              <a:gd name="connsiteX8" fmla="*/ 116682 w 600075"/>
              <a:gd name="connsiteY8" fmla="*/ 83343 h 138112"/>
              <a:gd name="connsiteX9" fmla="*/ 228600 w 600075"/>
              <a:gd name="connsiteY9" fmla="*/ 73818 h 138112"/>
              <a:gd name="connsiteX10" fmla="*/ 335757 w 600075"/>
              <a:gd name="connsiteY10" fmla="*/ 59531 h 138112"/>
              <a:gd name="connsiteX11" fmla="*/ 421482 w 600075"/>
              <a:gd name="connsiteY11" fmla="*/ 42862 h 138112"/>
              <a:gd name="connsiteX12" fmla="*/ 507207 w 600075"/>
              <a:gd name="connsiteY12" fmla="*/ 23812 h 138112"/>
              <a:gd name="connsiteX13" fmla="*/ 578644 w 600075"/>
              <a:gd name="connsiteY13" fmla="*/ 0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075" h="138112">
                <a:moveTo>
                  <a:pt x="578644" y="0"/>
                </a:moveTo>
                <a:lnTo>
                  <a:pt x="600075" y="54768"/>
                </a:lnTo>
                <a:lnTo>
                  <a:pt x="485775" y="80962"/>
                </a:lnTo>
                <a:lnTo>
                  <a:pt x="285750" y="119062"/>
                </a:lnTo>
                <a:lnTo>
                  <a:pt x="176213" y="135731"/>
                </a:lnTo>
                <a:lnTo>
                  <a:pt x="50007" y="138112"/>
                </a:lnTo>
                <a:lnTo>
                  <a:pt x="0" y="135731"/>
                </a:lnTo>
                <a:lnTo>
                  <a:pt x="2382" y="85725"/>
                </a:lnTo>
                <a:lnTo>
                  <a:pt x="116682" y="83343"/>
                </a:lnTo>
                <a:lnTo>
                  <a:pt x="228600" y="73818"/>
                </a:lnTo>
                <a:lnTo>
                  <a:pt x="335757" y="59531"/>
                </a:lnTo>
                <a:lnTo>
                  <a:pt x="421482" y="42862"/>
                </a:lnTo>
                <a:lnTo>
                  <a:pt x="507207" y="23812"/>
                </a:lnTo>
                <a:lnTo>
                  <a:pt x="578644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215063" y="2516188"/>
            <a:ext cx="454025" cy="425450"/>
          </a:xfrm>
          <a:custGeom>
            <a:avLst/>
            <a:gdLst>
              <a:gd name="connsiteX0" fmla="*/ 421481 w 454819"/>
              <a:gd name="connsiteY0" fmla="*/ 0 h 423863"/>
              <a:gd name="connsiteX1" fmla="*/ 454819 w 454819"/>
              <a:gd name="connsiteY1" fmla="*/ 40482 h 423863"/>
              <a:gd name="connsiteX2" fmla="*/ 378619 w 454819"/>
              <a:gd name="connsiteY2" fmla="*/ 102394 h 423863"/>
              <a:gd name="connsiteX3" fmla="*/ 245269 w 454819"/>
              <a:gd name="connsiteY3" fmla="*/ 240507 h 423863"/>
              <a:gd name="connsiteX4" fmla="*/ 147637 w 454819"/>
              <a:gd name="connsiteY4" fmla="*/ 340519 h 423863"/>
              <a:gd name="connsiteX5" fmla="*/ 69056 w 454819"/>
              <a:gd name="connsiteY5" fmla="*/ 395288 h 423863"/>
              <a:gd name="connsiteX6" fmla="*/ 16669 w 454819"/>
              <a:gd name="connsiteY6" fmla="*/ 423863 h 423863"/>
              <a:gd name="connsiteX7" fmla="*/ 0 w 454819"/>
              <a:gd name="connsiteY7" fmla="*/ 388144 h 423863"/>
              <a:gd name="connsiteX8" fmla="*/ 88106 w 454819"/>
              <a:gd name="connsiteY8" fmla="*/ 319088 h 423863"/>
              <a:gd name="connsiteX9" fmla="*/ 192881 w 454819"/>
              <a:gd name="connsiteY9" fmla="*/ 219075 h 423863"/>
              <a:gd name="connsiteX10" fmla="*/ 288131 w 454819"/>
              <a:gd name="connsiteY10" fmla="*/ 114300 h 423863"/>
              <a:gd name="connsiteX11" fmla="*/ 373856 w 454819"/>
              <a:gd name="connsiteY11" fmla="*/ 35719 h 423863"/>
              <a:gd name="connsiteX12" fmla="*/ 421481 w 454819"/>
              <a:gd name="connsiteY12" fmla="*/ 0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819" h="423863">
                <a:moveTo>
                  <a:pt x="421481" y="0"/>
                </a:moveTo>
                <a:lnTo>
                  <a:pt x="454819" y="40482"/>
                </a:lnTo>
                <a:lnTo>
                  <a:pt x="378619" y="102394"/>
                </a:lnTo>
                <a:lnTo>
                  <a:pt x="245269" y="240507"/>
                </a:lnTo>
                <a:lnTo>
                  <a:pt x="147637" y="340519"/>
                </a:lnTo>
                <a:lnTo>
                  <a:pt x="69056" y="395288"/>
                </a:lnTo>
                <a:lnTo>
                  <a:pt x="16669" y="423863"/>
                </a:lnTo>
                <a:lnTo>
                  <a:pt x="0" y="388144"/>
                </a:lnTo>
                <a:lnTo>
                  <a:pt x="88106" y="319088"/>
                </a:lnTo>
                <a:lnTo>
                  <a:pt x="192881" y="219075"/>
                </a:lnTo>
                <a:lnTo>
                  <a:pt x="288131" y="114300"/>
                </a:lnTo>
                <a:lnTo>
                  <a:pt x="373856" y="35719"/>
                </a:lnTo>
                <a:lnTo>
                  <a:pt x="421481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234113" y="2905125"/>
            <a:ext cx="746125" cy="204788"/>
          </a:xfrm>
          <a:custGeom>
            <a:avLst/>
            <a:gdLst>
              <a:gd name="connsiteX0" fmla="*/ 45244 w 747712"/>
              <a:gd name="connsiteY0" fmla="*/ 16669 h 204788"/>
              <a:gd name="connsiteX1" fmla="*/ 0 w 747712"/>
              <a:gd name="connsiteY1" fmla="*/ 50006 h 204788"/>
              <a:gd name="connsiteX2" fmla="*/ 114300 w 747712"/>
              <a:gd name="connsiteY2" fmla="*/ 52388 h 204788"/>
              <a:gd name="connsiteX3" fmla="*/ 288131 w 747712"/>
              <a:gd name="connsiteY3" fmla="*/ 54769 h 204788"/>
              <a:gd name="connsiteX4" fmla="*/ 431006 w 747712"/>
              <a:gd name="connsiteY4" fmla="*/ 76200 h 204788"/>
              <a:gd name="connsiteX5" fmla="*/ 583406 w 747712"/>
              <a:gd name="connsiteY5" fmla="*/ 128588 h 204788"/>
              <a:gd name="connsiteX6" fmla="*/ 716756 w 747712"/>
              <a:gd name="connsiteY6" fmla="*/ 204788 h 204788"/>
              <a:gd name="connsiteX7" fmla="*/ 747712 w 747712"/>
              <a:gd name="connsiteY7" fmla="*/ 161925 h 204788"/>
              <a:gd name="connsiteX8" fmla="*/ 676275 w 747712"/>
              <a:gd name="connsiteY8" fmla="*/ 111919 h 204788"/>
              <a:gd name="connsiteX9" fmla="*/ 519112 w 747712"/>
              <a:gd name="connsiteY9" fmla="*/ 42863 h 204788"/>
              <a:gd name="connsiteX10" fmla="*/ 388144 w 747712"/>
              <a:gd name="connsiteY10" fmla="*/ 14288 h 204788"/>
              <a:gd name="connsiteX11" fmla="*/ 240506 w 747712"/>
              <a:gd name="connsiteY11" fmla="*/ 0 h 204788"/>
              <a:gd name="connsiteX12" fmla="*/ 116681 w 747712"/>
              <a:gd name="connsiteY12" fmla="*/ 2381 h 204788"/>
              <a:gd name="connsiteX13" fmla="*/ 45244 w 747712"/>
              <a:gd name="connsiteY13" fmla="*/ 16669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712" h="204788">
                <a:moveTo>
                  <a:pt x="45244" y="16669"/>
                </a:moveTo>
                <a:lnTo>
                  <a:pt x="0" y="50006"/>
                </a:lnTo>
                <a:lnTo>
                  <a:pt x="114300" y="52388"/>
                </a:lnTo>
                <a:lnTo>
                  <a:pt x="288131" y="54769"/>
                </a:lnTo>
                <a:lnTo>
                  <a:pt x="431006" y="76200"/>
                </a:lnTo>
                <a:lnTo>
                  <a:pt x="583406" y="128588"/>
                </a:lnTo>
                <a:lnTo>
                  <a:pt x="716756" y="204788"/>
                </a:lnTo>
                <a:lnTo>
                  <a:pt x="747712" y="161925"/>
                </a:lnTo>
                <a:lnTo>
                  <a:pt x="676275" y="111919"/>
                </a:lnTo>
                <a:lnTo>
                  <a:pt x="519112" y="42863"/>
                </a:lnTo>
                <a:lnTo>
                  <a:pt x="388144" y="14288"/>
                </a:lnTo>
                <a:lnTo>
                  <a:pt x="240506" y="0"/>
                </a:lnTo>
                <a:lnTo>
                  <a:pt x="116681" y="2381"/>
                </a:lnTo>
                <a:lnTo>
                  <a:pt x="45244" y="16669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640513" y="2274888"/>
            <a:ext cx="898525" cy="269875"/>
          </a:xfrm>
          <a:custGeom>
            <a:avLst/>
            <a:gdLst>
              <a:gd name="connsiteX0" fmla="*/ 897731 w 897731"/>
              <a:gd name="connsiteY0" fmla="*/ 16669 h 271462"/>
              <a:gd name="connsiteX1" fmla="*/ 885825 w 897731"/>
              <a:gd name="connsiteY1" fmla="*/ 69056 h 271462"/>
              <a:gd name="connsiteX2" fmla="*/ 828675 w 897731"/>
              <a:gd name="connsiteY2" fmla="*/ 52387 h 271462"/>
              <a:gd name="connsiteX3" fmla="*/ 707231 w 897731"/>
              <a:gd name="connsiteY3" fmla="*/ 50006 h 271462"/>
              <a:gd name="connsiteX4" fmla="*/ 583406 w 897731"/>
              <a:gd name="connsiteY4" fmla="*/ 64294 h 271462"/>
              <a:gd name="connsiteX5" fmla="*/ 402431 w 897731"/>
              <a:gd name="connsiteY5" fmla="*/ 97631 h 271462"/>
              <a:gd name="connsiteX6" fmla="*/ 226218 w 897731"/>
              <a:gd name="connsiteY6" fmla="*/ 161925 h 271462"/>
              <a:gd name="connsiteX7" fmla="*/ 109537 w 897731"/>
              <a:gd name="connsiteY7" fmla="*/ 221456 h 271462"/>
              <a:gd name="connsiteX8" fmla="*/ 38100 w 897731"/>
              <a:gd name="connsiteY8" fmla="*/ 271462 h 271462"/>
              <a:gd name="connsiteX9" fmla="*/ 0 w 897731"/>
              <a:gd name="connsiteY9" fmla="*/ 228600 h 271462"/>
              <a:gd name="connsiteX10" fmla="*/ 88106 w 897731"/>
              <a:gd name="connsiteY10" fmla="*/ 161925 h 271462"/>
              <a:gd name="connsiteX11" fmla="*/ 226218 w 897731"/>
              <a:gd name="connsiteY11" fmla="*/ 95250 h 271462"/>
              <a:gd name="connsiteX12" fmla="*/ 392906 w 897731"/>
              <a:gd name="connsiteY12" fmla="*/ 42862 h 271462"/>
              <a:gd name="connsiteX13" fmla="*/ 523875 w 897731"/>
              <a:gd name="connsiteY13" fmla="*/ 16669 h 271462"/>
              <a:gd name="connsiteX14" fmla="*/ 647700 w 897731"/>
              <a:gd name="connsiteY14" fmla="*/ 0 h 271462"/>
              <a:gd name="connsiteX15" fmla="*/ 776287 w 897731"/>
              <a:gd name="connsiteY15" fmla="*/ 2381 h 271462"/>
              <a:gd name="connsiteX16" fmla="*/ 897731 w 897731"/>
              <a:gd name="connsiteY16" fmla="*/ 16669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7731" h="271462">
                <a:moveTo>
                  <a:pt x="897731" y="16669"/>
                </a:moveTo>
                <a:lnTo>
                  <a:pt x="885825" y="69056"/>
                </a:lnTo>
                <a:lnTo>
                  <a:pt x="828675" y="52387"/>
                </a:lnTo>
                <a:lnTo>
                  <a:pt x="707231" y="50006"/>
                </a:lnTo>
                <a:lnTo>
                  <a:pt x="583406" y="64294"/>
                </a:lnTo>
                <a:lnTo>
                  <a:pt x="402431" y="97631"/>
                </a:lnTo>
                <a:lnTo>
                  <a:pt x="226218" y="161925"/>
                </a:lnTo>
                <a:lnTo>
                  <a:pt x="109537" y="221456"/>
                </a:lnTo>
                <a:lnTo>
                  <a:pt x="38100" y="271462"/>
                </a:lnTo>
                <a:lnTo>
                  <a:pt x="0" y="228600"/>
                </a:lnTo>
                <a:lnTo>
                  <a:pt x="88106" y="161925"/>
                </a:lnTo>
                <a:lnTo>
                  <a:pt x="226218" y="95250"/>
                </a:lnTo>
                <a:lnTo>
                  <a:pt x="392906" y="42862"/>
                </a:lnTo>
                <a:lnTo>
                  <a:pt x="523875" y="16669"/>
                </a:lnTo>
                <a:lnTo>
                  <a:pt x="647700" y="0"/>
                </a:lnTo>
                <a:lnTo>
                  <a:pt x="776287" y="2381"/>
                </a:lnTo>
                <a:lnTo>
                  <a:pt x="897731" y="16669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961188" y="3068638"/>
            <a:ext cx="504825" cy="342900"/>
          </a:xfrm>
          <a:custGeom>
            <a:avLst/>
            <a:gdLst>
              <a:gd name="connsiteX0" fmla="*/ 504825 w 504825"/>
              <a:gd name="connsiteY0" fmla="*/ 288132 h 342900"/>
              <a:gd name="connsiteX1" fmla="*/ 502444 w 504825"/>
              <a:gd name="connsiteY1" fmla="*/ 342900 h 342900"/>
              <a:gd name="connsiteX2" fmla="*/ 438150 w 504825"/>
              <a:gd name="connsiteY2" fmla="*/ 326232 h 342900"/>
              <a:gd name="connsiteX3" fmla="*/ 333375 w 504825"/>
              <a:gd name="connsiteY3" fmla="*/ 300038 h 342900"/>
              <a:gd name="connsiteX4" fmla="*/ 245269 w 504825"/>
              <a:gd name="connsiteY4" fmla="*/ 242888 h 342900"/>
              <a:gd name="connsiteX5" fmla="*/ 97632 w 504825"/>
              <a:gd name="connsiteY5" fmla="*/ 130969 h 342900"/>
              <a:gd name="connsiteX6" fmla="*/ 0 w 504825"/>
              <a:gd name="connsiteY6" fmla="*/ 45244 h 342900"/>
              <a:gd name="connsiteX7" fmla="*/ 23813 w 504825"/>
              <a:gd name="connsiteY7" fmla="*/ 0 h 342900"/>
              <a:gd name="connsiteX8" fmla="*/ 85725 w 504825"/>
              <a:gd name="connsiteY8" fmla="*/ 45244 h 342900"/>
              <a:gd name="connsiteX9" fmla="*/ 235744 w 504825"/>
              <a:gd name="connsiteY9" fmla="*/ 161925 h 342900"/>
              <a:gd name="connsiteX10" fmla="*/ 314325 w 504825"/>
              <a:gd name="connsiteY10" fmla="*/ 221457 h 342900"/>
              <a:gd name="connsiteX11" fmla="*/ 378619 w 504825"/>
              <a:gd name="connsiteY11" fmla="*/ 259557 h 342900"/>
              <a:gd name="connsiteX12" fmla="*/ 504825 w 504825"/>
              <a:gd name="connsiteY12" fmla="*/ 28813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25" h="342900">
                <a:moveTo>
                  <a:pt x="504825" y="288132"/>
                </a:moveTo>
                <a:lnTo>
                  <a:pt x="502444" y="342900"/>
                </a:lnTo>
                <a:lnTo>
                  <a:pt x="438150" y="326232"/>
                </a:lnTo>
                <a:lnTo>
                  <a:pt x="333375" y="300038"/>
                </a:lnTo>
                <a:lnTo>
                  <a:pt x="245269" y="242888"/>
                </a:lnTo>
                <a:lnTo>
                  <a:pt x="97632" y="130969"/>
                </a:lnTo>
                <a:lnTo>
                  <a:pt x="0" y="45244"/>
                </a:lnTo>
                <a:lnTo>
                  <a:pt x="23813" y="0"/>
                </a:lnTo>
                <a:lnTo>
                  <a:pt x="85725" y="45244"/>
                </a:lnTo>
                <a:lnTo>
                  <a:pt x="235744" y="161925"/>
                </a:lnTo>
                <a:lnTo>
                  <a:pt x="314325" y="221457"/>
                </a:lnTo>
                <a:lnTo>
                  <a:pt x="378619" y="259557"/>
                </a:lnTo>
                <a:lnTo>
                  <a:pt x="504825" y="28813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958975" y="2654300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Synaptic Potentials Are</a:t>
            </a:r>
            <a:br>
              <a:rPr lang="en-US" sz="3600" smtClean="0"/>
            </a:br>
            <a:r>
              <a:rPr lang="en-US" sz="3600" smtClean="0"/>
              <a:t>Of TWO General Types</a:t>
            </a:r>
          </a:p>
        </p:txBody>
      </p:sp>
      <p:grpSp>
        <p:nvGrpSpPr>
          <p:cNvPr id="27653" name="Group 47"/>
          <p:cNvGrpSpPr>
            <a:grpSpLocks/>
          </p:cNvGrpSpPr>
          <p:nvPr/>
        </p:nvGrpSpPr>
        <p:grpSpPr bwMode="auto">
          <a:xfrm>
            <a:off x="1957388" y="1984375"/>
            <a:ext cx="4227512" cy="4102100"/>
            <a:chOff x="3507014" y="1946275"/>
            <a:chExt cx="4227286" cy="4102100"/>
          </a:xfrm>
        </p:grpSpPr>
        <p:sp>
          <p:nvSpPr>
            <p:cNvPr id="27696" name="TextBox 14"/>
            <p:cNvSpPr txBox="1">
              <a:spLocks noChangeArrowheads="1"/>
            </p:cNvSpPr>
            <p:nvPr/>
          </p:nvSpPr>
          <p:spPr bwMode="auto">
            <a:xfrm>
              <a:off x="3507014" y="2409351"/>
              <a:ext cx="12917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/>
                <a:t>Excitatory</a:t>
              </a:r>
            </a:p>
            <a:p>
              <a:pPr algn="ctr"/>
              <a:r>
                <a:rPr lang="en-US"/>
                <a:t>Positive</a:t>
              </a:r>
            </a:p>
            <a:p>
              <a:pPr algn="ctr"/>
              <a:r>
                <a:rPr lang="en-US"/>
                <a:t>‘YES’</a:t>
              </a:r>
            </a:p>
          </p:txBody>
        </p:sp>
        <p:sp>
          <p:nvSpPr>
            <p:cNvPr id="27697" name="Rectangle 44"/>
            <p:cNvSpPr>
              <a:spLocks noChangeArrowheads="1"/>
            </p:cNvSpPr>
            <p:nvPr/>
          </p:nvSpPr>
          <p:spPr bwMode="auto">
            <a:xfrm>
              <a:off x="4914900" y="1946275"/>
              <a:ext cx="2794000" cy="16764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7698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5" y="2581275"/>
              <a:ext cx="8778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Text Box 48"/>
            <p:cNvSpPr txBox="1">
              <a:spLocks noChangeArrowheads="1"/>
            </p:cNvSpPr>
            <p:nvPr/>
          </p:nvSpPr>
          <p:spPr bwMode="auto">
            <a:xfrm>
              <a:off x="5940425" y="2170113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27700" name="Line 50"/>
            <p:cNvSpPr>
              <a:spLocks noChangeShapeType="1"/>
            </p:cNvSpPr>
            <p:nvPr/>
          </p:nvSpPr>
          <p:spPr bwMode="auto">
            <a:xfrm>
              <a:off x="6532563" y="2144713"/>
              <a:ext cx="0" cy="1089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TextBox 30"/>
            <p:cNvSpPr txBox="1">
              <a:spLocks noChangeArrowheads="1"/>
            </p:cNvSpPr>
            <p:nvPr/>
          </p:nvSpPr>
          <p:spPr bwMode="auto">
            <a:xfrm>
              <a:off x="5143500" y="2692400"/>
              <a:ext cx="1449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/>
                <a:t>(Resting)  -70 mV</a:t>
              </a:r>
            </a:p>
          </p:txBody>
        </p:sp>
        <p:grpSp>
          <p:nvGrpSpPr>
            <p:cNvPr id="27702" name="Group 34"/>
            <p:cNvGrpSpPr>
              <a:grpSpLocks/>
            </p:cNvGrpSpPr>
            <p:nvPr/>
          </p:nvGrpSpPr>
          <p:grpSpPr bwMode="auto">
            <a:xfrm>
              <a:off x="3507014" y="4371975"/>
              <a:ext cx="4227286" cy="1676400"/>
              <a:chOff x="624114" y="4524375"/>
              <a:chExt cx="4227286" cy="1676400"/>
            </a:xfrm>
          </p:grpSpPr>
          <p:sp>
            <p:nvSpPr>
              <p:cNvPr id="27710" name="TextBox 13"/>
              <p:cNvSpPr txBox="1">
                <a:spLocks noChangeArrowheads="1"/>
              </p:cNvSpPr>
              <p:nvPr/>
            </p:nvSpPr>
            <p:spPr bwMode="auto">
              <a:xfrm>
                <a:off x="624114" y="5005606"/>
                <a:ext cx="12917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/>
                  <a:t>Inhibitory</a:t>
                </a:r>
              </a:p>
              <a:p>
                <a:pPr algn="ctr"/>
                <a:r>
                  <a:rPr lang="en-US"/>
                  <a:t>Negative</a:t>
                </a:r>
              </a:p>
              <a:p>
                <a:pPr algn="ctr"/>
                <a:r>
                  <a:rPr lang="en-US"/>
                  <a:t>‘NO’</a:t>
                </a:r>
              </a:p>
            </p:txBody>
          </p:sp>
          <p:grpSp>
            <p:nvGrpSpPr>
              <p:cNvPr id="27711" name="Group 32"/>
              <p:cNvGrpSpPr>
                <a:grpSpLocks/>
              </p:cNvGrpSpPr>
              <p:nvPr/>
            </p:nvGrpSpPr>
            <p:grpSpPr bwMode="auto">
              <a:xfrm>
                <a:off x="2057400" y="4524375"/>
                <a:ext cx="2794000" cy="1676400"/>
                <a:chOff x="1600200" y="4625975"/>
                <a:chExt cx="2794000" cy="1676400"/>
              </a:xfrm>
            </p:grpSpPr>
            <p:grpSp>
              <p:nvGrpSpPr>
                <p:cNvPr id="27712" name="Group 24"/>
                <p:cNvGrpSpPr>
                  <a:grpSpLocks/>
                </p:cNvGrpSpPr>
                <p:nvPr/>
              </p:nvGrpSpPr>
              <p:grpSpPr bwMode="auto">
                <a:xfrm>
                  <a:off x="3233738" y="4887913"/>
                  <a:ext cx="930275" cy="1089025"/>
                  <a:chOff x="4300538" y="3198813"/>
                  <a:chExt cx="930275" cy="1089025"/>
                </a:xfrm>
              </p:grpSpPr>
              <p:pic>
                <p:nvPicPr>
                  <p:cNvPr id="27715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52925" y="3863975"/>
                    <a:ext cx="877888" cy="269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71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300538" y="3198813"/>
                    <a:ext cx="0" cy="10890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1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555875" y="4887913"/>
                  <a:ext cx="184731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endParaRPr lang="en-US" sz="1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714" name="Rectangle 44"/>
                <p:cNvSpPr>
                  <a:spLocks noChangeArrowheads="1"/>
                </p:cNvSpPr>
                <p:nvPr/>
              </p:nvSpPr>
              <p:spPr bwMode="auto">
                <a:xfrm>
                  <a:off x="1600200" y="4625975"/>
                  <a:ext cx="2794000" cy="16764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</p:grpSp>
        <p:sp>
          <p:nvSpPr>
            <p:cNvPr id="27703" name="Line 50"/>
            <p:cNvSpPr>
              <a:spLocks noChangeShapeType="1"/>
            </p:cNvSpPr>
            <p:nvPr/>
          </p:nvSpPr>
          <p:spPr bwMode="auto">
            <a:xfrm rot="-5400000">
              <a:off x="7078663" y="2690813"/>
              <a:ext cx="0" cy="1089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50"/>
            <p:cNvSpPr>
              <a:spLocks noChangeShapeType="1"/>
            </p:cNvSpPr>
            <p:nvPr/>
          </p:nvSpPr>
          <p:spPr bwMode="auto">
            <a:xfrm rot="-5400000">
              <a:off x="7116763" y="5180013"/>
              <a:ext cx="0" cy="1089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TextBox 41"/>
            <p:cNvSpPr txBox="1">
              <a:spLocks noChangeArrowheads="1"/>
            </p:cNvSpPr>
            <p:nvPr/>
          </p:nvSpPr>
          <p:spPr bwMode="auto">
            <a:xfrm>
              <a:off x="6845300" y="3251200"/>
              <a:ext cx="5004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/>
                <a:t>time</a:t>
              </a:r>
            </a:p>
          </p:txBody>
        </p:sp>
        <p:sp>
          <p:nvSpPr>
            <p:cNvPr id="27706" name="TextBox 42"/>
            <p:cNvSpPr txBox="1">
              <a:spLocks noChangeArrowheads="1"/>
            </p:cNvSpPr>
            <p:nvPr/>
          </p:nvSpPr>
          <p:spPr bwMode="auto">
            <a:xfrm>
              <a:off x="6870700" y="5727700"/>
              <a:ext cx="5004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/>
                <a:t>time</a:t>
              </a:r>
            </a:p>
          </p:txBody>
        </p:sp>
        <p:sp>
          <p:nvSpPr>
            <p:cNvPr id="27707" name="TextBox 44"/>
            <p:cNvSpPr txBox="1">
              <a:spLocks noChangeArrowheads="1"/>
            </p:cNvSpPr>
            <p:nvPr/>
          </p:nvSpPr>
          <p:spPr bwMode="auto">
            <a:xfrm>
              <a:off x="5880100" y="2387600"/>
              <a:ext cx="6880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/>
                <a:t>-60 mV</a:t>
              </a:r>
            </a:p>
          </p:txBody>
        </p:sp>
        <p:sp>
          <p:nvSpPr>
            <p:cNvPr id="27708" name="TextBox 45"/>
            <p:cNvSpPr txBox="1">
              <a:spLocks noChangeArrowheads="1"/>
            </p:cNvSpPr>
            <p:nvPr/>
          </p:nvSpPr>
          <p:spPr bwMode="auto">
            <a:xfrm>
              <a:off x="5194300" y="5168900"/>
              <a:ext cx="1449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/>
                <a:t>(Resting)  -70 mV</a:t>
              </a:r>
            </a:p>
          </p:txBody>
        </p:sp>
        <p:sp>
          <p:nvSpPr>
            <p:cNvPr id="27709" name="TextBox 46"/>
            <p:cNvSpPr txBox="1">
              <a:spLocks noChangeArrowheads="1"/>
            </p:cNvSpPr>
            <p:nvPr/>
          </p:nvSpPr>
          <p:spPr bwMode="auto">
            <a:xfrm>
              <a:off x="5930900" y="4864100"/>
              <a:ext cx="6880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/>
                <a:t>-60 mV</a:t>
              </a: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502400" y="1854200"/>
          <a:ext cx="21971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0"/>
                <a:gridCol w="1098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K+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Open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Cl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502400" y="4305300"/>
          <a:ext cx="21971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0"/>
                <a:gridCol w="1098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K+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Open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Na+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94" name="TextBox 50"/>
          <p:cNvSpPr txBox="1">
            <a:spLocks noChangeArrowheads="1"/>
          </p:cNvSpPr>
          <p:nvPr/>
        </p:nvSpPr>
        <p:spPr bwMode="auto">
          <a:xfrm>
            <a:off x="7099300" y="3975100"/>
            <a:ext cx="1027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Example</a:t>
            </a:r>
          </a:p>
        </p:txBody>
      </p:sp>
      <p:sp>
        <p:nvSpPr>
          <p:cNvPr id="27695" name="TextBox 51"/>
          <p:cNvSpPr txBox="1">
            <a:spLocks noChangeArrowheads="1"/>
          </p:cNvSpPr>
          <p:nvPr/>
        </p:nvSpPr>
        <p:spPr bwMode="auto">
          <a:xfrm>
            <a:off x="7099300" y="1524000"/>
            <a:ext cx="1027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Example</a:t>
            </a:r>
          </a:p>
        </p:txBody>
      </p:sp>
      <p:pic>
        <p:nvPicPr>
          <p:cNvPr id="37" name="Picture 5" descr="C:\Users\Pancho\AppData\Local\Microsoft\Windows\Temporary Internet Files\Content.IE5\H45QBCNU\MPj04387170000[1].jpg"/>
          <p:cNvPicPr>
            <a:picLocks noChangeAspect="1" noChangeArrowheads="1"/>
          </p:cNvPicPr>
          <p:nvPr/>
        </p:nvPicPr>
        <p:blipFill>
          <a:blip r:embed="rId4" cstate="print"/>
          <a:srcRect l="23144" r="14847"/>
          <a:stretch>
            <a:fillRect/>
          </a:stretch>
        </p:blipFill>
        <p:spPr bwMode="auto">
          <a:xfrm>
            <a:off x="241300" y="2908300"/>
            <a:ext cx="1803400" cy="218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7652" name="Straight Arrow Connector 38"/>
          <p:cNvCxnSpPr>
            <a:cxnSpLocks noChangeShapeType="1"/>
          </p:cNvCxnSpPr>
          <p:nvPr/>
        </p:nvCxnSpPr>
        <p:spPr bwMode="auto">
          <a:xfrm rot="5400000">
            <a:off x="1333501" y="4064000"/>
            <a:ext cx="914400" cy="317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5"/>
          <a:stretch>
            <a:fillRect/>
          </a:stretch>
        </p:blipFill>
        <p:spPr bwMode="auto">
          <a:xfrm>
            <a:off x="5949950" y="0"/>
            <a:ext cx="30543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2032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Potentials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Synaptic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27050" y="1987550"/>
            <a:ext cx="51498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/>
              <a:t>There are TWO general classes of receptors:  </a:t>
            </a:r>
            <a:r>
              <a:rPr lang="en-US" sz="2000">
                <a:solidFill>
                  <a:srgbClr val="0070C0"/>
                </a:solidFill>
              </a:rPr>
              <a:t>Ionotropic</a:t>
            </a:r>
            <a:r>
              <a:rPr lang="en-US" sz="2000"/>
              <a:t> and </a:t>
            </a:r>
            <a:r>
              <a:rPr lang="en-US" sz="2000">
                <a:solidFill>
                  <a:srgbClr val="33CC33"/>
                </a:solidFill>
              </a:rPr>
              <a:t>Metabotropic</a:t>
            </a:r>
            <a:r>
              <a:rPr lang="en-US" sz="2000"/>
              <a:t>.  </a:t>
            </a:r>
          </a:p>
          <a:p>
            <a:endParaRPr lang="en-US" sz="2000"/>
          </a:p>
          <a:p>
            <a:r>
              <a:rPr lang="en-US" sz="2000"/>
              <a:t>The receptor at right is an Ionotropic receptor.  Metabotropic receptors utilize a ‘</a:t>
            </a:r>
            <a:r>
              <a:rPr lang="en-US" sz="2000" u="sng"/>
              <a:t>second messenger</a:t>
            </a:r>
            <a:r>
              <a:rPr lang="en-US" sz="2000"/>
              <a:t>’ to open the ion channel (see example below). </a:t>
            </a:r>
            <a:endParaRPr lang="en-US" sz="2000" u="sng"/>
          </a:p>
          <a:p>
            <a:endParaRPr lang="en-US" sz="20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4341" b="12347"/>
          <a:stretch>
            <a:fillRect/>
          </a:stretch>
        </p:blipFill>
        <p:spPr bwMode="auto">
          <a:xfrm>
            <a:off x="6121400" y="3770313"/>
            <a:ext cx="30226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Untitled-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8"/>
          <a:stretch>
            <a:fillRect/>
          </a:stretch>
        </p:blipFill>
        <p:spPr bwMode="auto">
          <a:xfrm>
            <a:off x="950913" y="4422775"/>
            <a:ext cx="4217987" cy="2160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2066925" y="2411413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79"/>
          <p:cNvSpPr>
            <a:spLocks/>
          </p:cNvSpPr>
          <p:nvPr/>
        </p:nvSpPr>
        <p:spPr bwMode="auto">
          <a:xfrm>
            <a:off x="3335338" y="4359275"/>
            <a:ext cx="565150" cy="33338"/>
          </a:xfrm>
          <a:custGeom>
            <a:avLst/>
            <a:gdLst>
              <a:gd name="T0" fmla="*/ 0 w 566591"/>
              <a:gd name="T1" fmla="*/ 0 h 33658"/>
              <a:gd name="T2" fmla="*/ 565150 w 566591"/>
              <a:gd name="T3" fmla="*/ 33338 h 33658"/>
              <a:gd name="T4" fmla="*/ 0 60000 65536"/>
              <a:gd name="T5" fmla="*/ 0 60000 65536"/>
              <a:gd name="T6" fmla="*/ 0 w 566591"/>
              <a:gd name="T7" fmla="*/ 0 h 33658"/>
              <a:gd name="T8" fmla="*/ 566591 w 566591"/>
              <a:gd name="T9" fmla="*/ 33658 h 336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6591" h="33658">
                <a:moveTo>
                  <a:pt x="0" y="0"/>
                </a:moveTo>
                <a:lnTo>
                  <a:pt x="566591" y="336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3940175" y="4308475"/>
            <a:ext cx="914400" cy="77788"/>
          </a:xfrm>
          <a:custGeom>
            <a:avLst/>
            <a:gdLst>
              <a:gd name="T0" fmla="*/ 914400 w 914400"/>
              <a:gd name="T1" fmla="*/ 16669 h 78538"/>
              <a:gd name="T2" fmla="*/ 690007 w 914400"/>
              <a:gd name="T3" fmla="*/ 0 h 78538"/>
              <a:gd name="T4" fmla="*/ 476834 w 914400"/>
              <a:gd name="T5" fmla="*/ 5556 h 78538"/>
              <a:gd name="T6" fmla="*/ 297320 w 914400"/>
              <a:gd name="T7" fmla="*/ 16669 h 78538"/>
              <a:gd name="T8" fmla="*/ 84147 w 914400"/>
              <a:gd name="T9" fmla="*/ 66675 h 78538"/>
              <a:gd name="T10" fmla="*/ 0 w 914400"/>
              <a:gd name="T11" fmla="*/ 77788 h 78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4400"/>
              <a:gd name="T19" fmla="*/ 0 h 78538"/>
              <a:gd name="T20" fmla="*/ 914400 w 914400"/>
              <a:gd name="T21" fmla="*/ 78538 h 785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4400" h="78538">
                <a:moveTo>
                  <a:pt x="914400" y="16830"/>
                </a:moveTo>
                <a:lnTo>
                  <a:pt x="690007" y="0"/>
                </a:lnTo>
                <a:lnTo>
                  <a:pt x="476834" y="5610"/>
                </a:lnTo>
                <a:lnTo>
                  <a:pt x="297320" y="16830"/>
                </a:lnTo>
                <a:lnTo>
                  <a:pt x="84147" y="67318"/>
                </a:lnTo>
                <a:lnTo>
                  <a:pt x="0" y="7853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4894263" y="4335463"/>
            <a:ext cx="706437" cy="61912"/>
          </a:xfrm>
          <a:custGeom>
            <a:avLst/>
            <a:gdLst>
              <a:gd name="T0" fmla="*/ 706437 w 706837"/>
              <a:gd name="T1" fmla="*/ 50656 h 61708"/>
              <a:gd name="T2" fmla="*/ 442924 w 706837"/>
              <a:gd name="T3" fmla="*/ 61912 h 61708"/>
              <a:gd name="T4" fmla="*/ 257905 w 706837"/>
              <a:gd name="T5" fmla="*/ 45027 h 61708"/>
              <a:gd name="T6" fmla="*/ 78493 w 706837"/>
              <a:gd name="T7" fmla="*/ 16886 h 61708"/>
              <a:gd name="T8" fmla="*/ 0 w 706837"/>
              <a:gd name="T9" fmla="*/ 0 h 617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6837"/>
              <a:gd name="T16" fmla="*/ 0 h 61708"/>
              <a:gd name="T17" fmla="*/ 706837 w 706837"/>
              <a:gd name="T18" fmla="*/ 61708 h 617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6837" h="61708">
                <a:moveTo>
                  <a:pt x="706837" y="50489"/>
                </a:moveTo>
                <a:lnTo>
                  <a:pt x="443175" y="61708"/>
                </a:lnTo>
                <a:lnTo>
                  <a:pt x="258051" y="44879"/>
                </a:lnTo>
                <a:lnTo>
                  <a:pt x="78537" y="1683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640388" y="4381500"/>
            <a:ext cx="511175" cy="44450"/>
          </a:xfrm>
          <a:custGeom>
            <a:avLst/>
            <a:gdLst>
              <a:gd name="T0" fmla="*/ 511175 w 510494"/>
              <a:gd name="T1" fmla="*/ 44450 h 44878"/>
              <a:gd name="T2" fmla="*/ 325804 w 510494"/>
              <a:gd name="T3" fmla="*/ 33338 h 44878"/>
              <a:gd name="T4" fmla="*/ 190988 w 510494"/>
              <a:gd name="T5" fmla="*/ 16669 h 44878"/>
              <a:gd name="T6" fmla="*/ 84260 w 510494"/>
              <a:gd name="T7" fmla="*/ 5556 h 44878"/>
              <a:gd name="T8" fmla="*/ 0 w 510494"/>
              <a:gd name="T9" fmla="*/ 0 h 44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0494"/>
              <a:gd name="T16" fmla="*/ 0 h 44878"/>
              <a:gd name="T17" fmla="*/ 510494 w 510494"/>
              <a:gd name="T18" fmla="*/ 44878 h 448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0494" h="44878">
                <a:moveTo>
                  <a:pt x="510494" y="44878"/>
                </a:moveTo>
                <a:lnTo>
                  <a:pt x="325370" y="33659"/>
                </a:lnTo>
                <a:lnTo>
                  <a:pt x="190734" y="16829"/>
                </a:lnTo>
                <a:lnTo>
                  <a:pt x="84148" y="561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200775" y="4348163"/>
            <a:ext cx="566738" cy="84137"/>
          </a:xfrm>
          <a:custGeom>
            <a:avLst/>
            <a:gdLst>
              <a:gd name="T0" fmla="*/ 566738 w 566591"/>
              <a:gd name="T1" fmla="*/ 0 h 84147"/>
              <a:gd name="T2" fmla="*/ 336676 w 566591"/>
              <a:gd name="T3" fmla="*/ 50482 h 84147"/>
              <a:gd name="T4" fmla="*/ 162727 w 566591"/>
              <a:gd name="T5" fmla="*/ 84137 h 84147"/>
              <a:gd name="T6" fmla="*/ 0 w 566591"/>
              <a:gd name="T7" fmla="*/ 84137 h 84147"/>
              <a:gd name="T8" fmla="*/ 0 60000 65536"/>
              <a:gd name="T9" fmla="*/ 0 60000 65536"/>
              <a:gd name="T10" fmla="*/ 0 60000 65536"/>
              <a:gd name="T11" fmla="*/ 0 60000 65536"/>
              <a:gd name="T12" fmla="*/ 0 w 566591"/>
              <a:gd name="T13" fmla="*/ 0 h 84147"/>
              <a:gd name="T14" fmla="*/ 566591 w 566591"/>
              <a:gd name="T15" fmla="*/ 84147 h 84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591" h="84147">
                <a:moveTo>
                  <a:pt x="566591" y="0"/>
                </a:moveTo>
                <a:lnTo>
                  <a:pt x="336589" y="50488"/>
                </a:lnTo>
                <a:lnTo>
                  <a:pt x="162685" y="84147"/>
                </a:lnTo>
                <a:lnTo>
                  <a:pt x="0" y="8414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835775" y="3949700"/>
            <a:ext cx="352425" cy="330200"/>
          </a:xfrm>
          <a:custGeom>
            <a:avLst/>
            <a:gdLst>
              <a:gd name="T0" fmla="*/ 0 w 353419"/>
              <a:gd name="T1" fmla="*/ 330200 h 330979"/>
              <a:gd name="T2" fmla="*/ 352425 w 353419"/>
              <a:gd name="T3" fmla="*/ 0 h 330979"/>
              <a:gd name="T4" fmla="*/ 352425 w 353419"/>
              <a:gd name="T5" fmla="*/ 0 h 330979"/>
              <a:gd name="T6" fmla="*/ 0 60000 65536"/>
              <a:gd name="T7" fmla="*/ 0 60000 65536"/>
              <a:gd name="T8" fmla="*/ 0 60000 65536"/>
              <a:gd name="T9" fmla="*/ 0 w 353419"/>
              <a:gd name="T10" fmla="*/ 0 h 330979"/>
              <a:gd name="T11" fmla="*/ 353419 w 353419"/>
              <a:gd name="T12" fmla="*/ 330979 h 33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419" h="330979">
                <a:moveTo>
                  <a:pt x="0" y="330979"/>
                </a:moveTo>
                <a:lnTo>
                  <a:pt x="353419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7221538" y="3713163"/>
            <a:ext cx="854075" cy="214312"/>
          </a:xfrm>
          <a:custGeom>
            <a:avLst/>
            <a:gdLst>
              <a:gd name="T0" fmla="*/ 854075 w 852692"/>
              <a:gd name="T1" fmla="*/ 5639 h 213173"/>
              <a:gd name="T2" fmla="*/ 589986 w 852692"/>
              <a:gd name="T3" fmla="*/ 0 h 213173"/>
              <a:gd name="T4" fmla="*/ 393325 w 852692"/>
              <a:gd name="T5" fmla="*/ 33839 h 213173"/>
              <a:gd name="T6" fmla="*/ 213519 w 852692"/>
              <a:gd name="T7" fmla="*/ 101516 h 213173"/>
              <a:gd name="T8" fmla="*/ 0 w 852692"/>
              <a:gd name="T9" fmla="*/ 214312 h 213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2692"/>
              <a:gd name="T16" fmla="*/ 0 h 213173"/>
              <a:gd name="T17" fmla="*/ 852692 w 852692"/>
              <a:gd name="T18" fmla="*/ 213173 h 213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2692" h="213173">
                <a:moveTo>
                  <a:pt x="852692" y="5609"/>
                </a:moveTo>
                <a:lnTo>
                  <a:pt x="589031" y="0"/>
                </a:lnTo>
                <a:lnTo>
                  <a:pt x="392688" y="33659"/>
                </a:lnTo>
                <a:lnTo>
                  <a:pt x="213173" y="100976"/>
                </a:lnTo>
                <a:lnTo>
                  <a:pt x="0" y="21317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6869113" y="4348163"/>
            <a:ext cx="650875" cy="150812"/>
          </a:xfrm>
          <a:custGeom>
            <a:avLst/>
            <a:gdLst>
              <a:gd name="T0" fmla="*/ 0 w 650739"/>
              <a:gd name="T1" fmla="*/ 0 h 151465"/>
              <a:gd name="T2" fmla="*/ 269327 w 650739"/>
              <a:gd name="T3" fmla="*/ 5586 h 151465"/>
              <a:gd name="T4" fmla="*/ 465712 w 650739"/>
              <a:gd name="T5" fmla="*/ 55856 h 151465"/>
              <a:gd name="T6" fmla="*/ 650875 w 650739"/>
              <a:gd name="T7" fmla="*/ 150812 h 151465"/>
              <a:gd name="T8" fmla="*/ 0 60000 65536"/>
              <a:gd name="T9" fmla="*/ 0 60000 65536"/>
              <a:gd name="T10" fmla="*/ 0 60000 65536"/>
              <a:gd name="T11" fmla="*/ 0 60000 65536"/>
              <a:gd name="T12" fmla="*/ 0 w 650739"/>
              <a:gd name="T13" fmla="*/ 0 h 151465"/>
              <a:gd name="T14" fmla="*/ 650739 w 650739"/>
              <a:gd name="T15" fmla="*/ 151465 h 151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739" h="151465">
                <a:moveTo>
                  <a:pt x="0" y="0"/>
                </a:moveTo>
                <a:lnTo>
                  <a:pt x="269271" y="5610"/>
                </a:lnTo>
                <a:lnTo>
                  <a:pt x="465615" y="56098"/>
                </a:lnTo>
                <a:lnTo>
                  <a:pt x="650739" y="1514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7531100" y="4516438"/>
            <a:ext cx="471488" cy="285750"/>
          </a:xfrm>
          <a:custGeom>
            <a:avLst/>
            <a:gdLst>
              <a:gd name="T0" fmla="*/ 471488 w 471225"/>
              <a:gd name="T1" fmla="*/ 285750 h 286101"/>
              <a:gd name="T2" fmla="*/ 342390 w 471225"/>
              <a:gd name="T3" fmla="*/ 240926 h 286101"/>
              <a:gd name="T4" fmla="*/ 235745 w 471225"/>
              <a:gd name="T5" fmla="*/ 173692 h 286101"/>
              <a:gd name="T6" fmla="*/ 117872 w 471225"/>
              <a:gd name="T7" fmla="*/ 84045 h 286101"/>
              <a:gd name="T8" fmla="*/ 0 w 471225"/>
              <a:gd name="T9" fmla="*/ 0 h 28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1225"/>
              <a:gd name="T16" fmla="*/ 0 h 286101"/>
              <a:gd name="T17" fmla="*/ 471225 w 471225"/>
              <a:gd name="T18" fmla="*/ 286101 h 28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1225" h="286101">
                <a:moveTo>
                  <a:pt x="471225" y="286101"/>
                </a:moveTo>
                <a:lnTo>
                  <a:pt x="342199" y="241222"/>
                </a:lnTo>
                <a:lnTo>
                  <a:pt x="235613" y="173905"/>
                </a:lnTo>
                <a:lnTo>
                  <a:pt x="117806" y="84148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8" name="Text Box 3"/>
          <p:cNvSpPr txBox="1">
            <a:spLocks noChangeArrowheads="1"/>
          </p:cNvSpPr>
          <p:nvPr/>
        </p:nvSpPr>
        <p:spPr bwMode="auto">
          <a:xfrm>
            <a:off x="2366963" y="6116638"/>
            <a:ext cx="544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9" name="Line 4"/>
          <p:cNvSpPr>
            <a:spLocks noChangeShapeType="1"/>
          </p:cNvSpPr>
          <p:nvPr/>
        </p:nvSpPr>
        <p:spPr bwMode="auto">
          <a:xfrm>
            <a:off x="1835150" y="6088063"/>
            <a:ext cx="6704013" cy="12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5"/>
          <p:cNvSpPr>
            <a:spLocks noChangeShapeType="1"/>
          </p:cNvSpPr>
          <p:nvPr/>
        </p:nvSpPr>
        <p:spPr bwMode="auto">
          <a:xfrm>
            <a:off x="1835150" y="5775325"/>
            <a:ext cx="203041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6"/>
          <p:cNvSpPr>
            <a:spLocks noChangeShapeType="1"/>
          </p:cNvSpPr>
          <p:nvPr/>
        </p:nvSpPr>
        <p:spPr bwMode="auto">
          <a:xfrm>
            <a:off x="3916363" y="5778500"/>
            <a:ext cx="4598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2" t="38756" r="11897" b="39986"/>
          <a:stretch>
            <a:fillRect/>
          </a:stretch>
        </p:blipFill>
        <p:spPr bwMode="auto">
          <a:xfrm>
            <a:off x="779463" y="4322763"/>
            <a:ext cx="1222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3" t="38756" r="11877" b="39986"/>
          <a:stretch>
            <a:fillRect/>
          </a:stretch>
        </p:blipFill>
        <p:spPr bwMode="auto">
          <a:xfrm>
            <a:off x="779463" y="3321050"/>
            <a:ext cx="12334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00250" y="4430713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9777" name="AutoShape 1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8" name="AutoShape 1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9" name="AutoShape 1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0" name="AutoShape 1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1" name="AutoShape 1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2" name="AutoShape 1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3" name="AutoShape 1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4" name="AutoShape 1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5" name="AutoShape 1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86" name="AutoShape 1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006600" y="3492500"/>
            <a:ext cx="415925" cy="609600"/>
            <a:chOff x="3012" y="1876"/>
            <a:chExt cx="272" cy="432"/>
          </a:xfrm>
          <a:solidFill>
            <a:srgbClr val="00B050"/>
          </a:solidFill>
        </p:grpSpPr>
        <p:sp>
          <p:nvSpPr>
            <p:cNvPr id="29767" name="AutoShape 21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68" name="AutoShape 22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69" name="AutoShape 23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0" name="AutoShape 24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1" name="AutoShape 25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2" name="AutoShape 26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3" name="AutoShape 27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4" name="AutoShape 28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5" name="AutoShape 29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76" name="AutoShape 30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101409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0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490378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135438" y="25400"/>
            <a:ext cx="4397375" cy="2417763"/>
            <a:chOff x="2341" y="16"/>
            <a:chExt cx="2770" cy="1523"/>
          </a:xfrm>
        </p:grpSpPr>
        <p:sp>
          <p:nvSpPr>
            <p:cNvPr id="29762" name="Text Box 46"/>
            <p:cNvSpPr txBox="1">
              <a:spLocks noChangeArrowheads="1"/>
            </p:cNvSpPr>
            <p:nvPr/>
          </p:nvSpPr>
          <p:spPr bwMode="auto">
            <a:xfrm>
              <a:off x="2755" y="16"/>
              <a:ext cx="1934" cy="407"/>
            </a:xfrm>
            <a:prstGeom prst="rect">
              <a:avLst/>
            </a:prstGeom>
            <a:solidFill>
              <a:schemeClr val="accent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Voltage-gated channels</a:t>
              </a:r>
            </a:p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Na+ in, K+ out, regenerative</a:t>
              </a:r>
            </a:p>
          </p:txBody>
        </p:sp>
        <p:grpSp>
          <p:nvGrpSpPr>
            <p:cNvPr id="29758" name="Group 40"/>
            <p:cNvGrpSpPr>
              <a:grpSpLocks/>
            </p:cNvGrpSpPr>
            <p:nvPr/>
          </p:nvGrpSpPr>
          <p:grpSpPr bwMode="auto">
            <a:xfrm>
              <a:off x="2425" y="694"/>
              <a:ext cx="397" cy="686"/>
              <a:chOff x="2425" y="694"/>
              <a:chExt cx="397" cy="686"/>
            </a:xfrm>
          </p:grpSpPr>
          <p:sp>
            <p:nvSpPr>
              <p:cNvPr id="29763" name="Line 41"/>
              <p:cNvSpPr>
                <a:spLocks noChangeShapeType="1"/>
              </p:cNvSpPr>
              <p:nvPr/>
            </p:nvSpPr>
            <p:spPr bwMode="auto">
              <a:xfrm>
                <a:off x="2783" y="694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4" name="Rectangle 42"/>
              <p:cNvSpPr>
                <a:spLocks noChangeArrowheads="1"/>
              </p:cNvSpPr>
              <p:nvPr/>
            </p:nvSpPr>
            <p:spPr bwMode="auto">
              <a:xfrm>
                <a:off x="2445" y="1131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/>
                  <a:t>-70 mV</a:t>
                </a:r>
              </a:p>
            </p:txBody>
          </p:sp>
          <p:sp>
            <p:nvSpPr>
              <p:cNvPr id="29765" name="Rectangle 43"/>
              <p:cNvSpPr>
                <a:spLocks noChangeArrowheads="1"/>
              </p:cNvSpPr>
              <p:nvPr/>
            </p:nvSpPr>
            <p:spPr bwMode="auto">
              <a:xfrm>
                <a:off x="2425" y="704"/>
                <a:ext cx="3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chemeClr val="tx1"/>
                    </a:solidFill>
                  </a:rPr>
                  <a:t>+30 mV</a:t>
                </a:r>
              </a:p>
            </p:txBody>
          </p:sp>
          <p:sp>
            <p:nvSpPr>
              <p:cNvPr id="29766" name="Rectangle 44"/>
              <p:cNvSpPr>
                <a:spLocks noChangeArrowheads="1"/>
              </p:cNvSpPr>
              <p:nvPr/>
            </p:nvSpPr>
            <p:spPr bwMode="auto">
              <a:xfrm>
                <a:off x="2445" y="1000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</p:grpSp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2341" y="483"/>
              <a:ext cx="2770" cy="1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8609013" y="33782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9748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49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0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1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2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3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4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5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6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57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9721" name="Group 58"/>
          <p:cNvGrpSpPr>
            <a:grpSpLocks/>
          </p:cNvGrpSpPr>
          <p:nvPr/>
        </p:nvGrpSpPr>
        <p:grpSpPr bwMode="auto">
          <a:xfrm>
            <a:off x="603250" y="25400"/>
            <a:ext cx="2965450" cy="2416175"/>
            <a:chOff x="116" y="16"/>
            <a:chExt cx="1868" cy="1522"/>
          </a:xfrm>
        </p:grpSpPr>
        <p:sp>
          <p:nvSpPr>
            <p:cNvPr id="29741" name="Rectangle 59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42" name="Text Box 60"/>
            <p:cNvSpPr txBox="1">
              <a:spLocks noChangeArrowheads="1"/>
            </p:cNvSpPr>
            <p:nvPr/>
          </p:nvSpPr>
          <p:spPr bwMode="auto">
            <a:xfrm>
              <a:off x="116" y="16"/>
              <a:ext cx="1868" cy="404"/>
            </a:xfrm>
            <a:prstGeom prst="rect">
              <a:avLst/>
            </a:prstGeom>
            <a:solidFill>
              <a:schemeClr val="accent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Transmitter-gated channels</a:t>
              </a:r>
            </a:p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Na+ in, additive</a:t>
              </a:r>
            </a:p>
          </p:txBody>
        </p:sp>
        <p:grpSp>
          <p:nvGrpSpPr>
            <p:cNvPr id="29743" name="Group 61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29744" name="Text Box 62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/>
                  <a:t>-70 mV</a:t>
                </a:r>
                <a:endParaRPr lang="en-US" sz="1000" b="0">
                  <a:latin typeface="Times New Roman" pitchFamily="18" charset="0"/>
                </a:endParaRPr>
              </a:p>
            </p:txBody>
          </p:sp>
          <p:sp>
            <p:nvSpPr>
              <p:cNvPr id="29745" name="Text Box 63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29746" name="Line 64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Line 65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8561388" y="44450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9731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2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3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4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5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6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7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8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39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740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0" name="Freeform 99"/>
          <p:cNvSpPr/>
          <p:nvPr/>
        </p:nvSpPr>
        <p:spPr>
          <a:xfrm>
            <a:off x="2503488" y="4062413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5383213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586263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6342063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682148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7300913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778033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2849563" y="1778000"/>
            <a:ext cx="1547812" cy="2463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4" descr="NLM-Fig-02-07-0"/>
          <p:cNvPicPr>
            <a:picLocks noChangeAspect="1" noChangeArrowheads="1"/>
          </p:cNvPicPr>
          <p:nvPr/>
        </p:nvPicPr>
        <p:blipFill>
          <a:blip r:embed="rId3" cstate="print"/>
          <a:srcRect t="9604" b="27426"/>
          <a:stretch>
            <a:fillRect/>
          </a:stretch>
        </p:blipFill>
        <p:spPr bwMode="auto">
          <a:xfrm>
            <a:off x="2066925" y="2411413"/>
            <a:ext cx="66071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Freeform 79"/>
          <p:cNvSpPr>
            <a:spLocks/>
          </p:cNvSpPr>
          <p:nvPr/>
        </p:nvSpPr>
        <p:spPr bwMode="auto">
          <a:xfrm>
            <a:off x="3335338" y="4359275"/>
            <a:ext cx="565150" cy="33338"/>
          </a:xfrm>
          <a:custGeom>
            <a:avLst/>
            <a:gdLst>
              <a:gd name="T0" fmla="*/ 0 w 566591"/>
              <a:gd name="T1" fmla="*/ 0 h 33658"/>
              <a:gd name="T2" fmla="*/ 566591 w 566591"/>
              <a:gd name="T3" fmla="*/ 33658 h 336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6591" h="33658">
                <a:moveTo>
                  <a:pt x="0" y="0"/>
                </a:moveTo>
                <a:lnTo>
                  <a:pt x="566591" y="336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Freeform 80"/>
          <p:cNvSpPr>
            <a:spLocks/>
          </p:cNvSpPr>
          <p:nvPr/>
        </p:nvSpPr>
        <p:spPr bwMode="auto">
          <a:xfrm>
            <a:off x="3940175" y="4308475"/>
            <a:ext cx="914400" cy="77788"/>
          </a:xfrm>
          <a:custGeom>
            <a:avLst/>
            <a:gdLst>
              <a:gd name="T0" fmla="*/ 914400 w 914400"/>
              <a:gd name="T1" fmla="*/ 16830 h 78538"/>
              <a:gd name="T2" fmla="*/ 690007 w 914400"/>
              <a:gd name="T3" fmla="*/ 0 h 78538"/>
              <a:gd name="T4" fmla="*/ 476834 w 914400"/>
              <a:gd name="T5" fmla="*/ 5610 h 78538"/>
              <a:gd name="T6" fmla="*/ 297320 w 914400"/>
              <a:gd name="T7" fmla="*/ 16830 h 78538"/>
              <a:gd name="T8" fmla="*/ 84147 w 914400"/>
              <a:gd name="T9" fmla="*/ 67318 h 78538"/>
              <a:gd name="T10" fmla="*/ 0 w 914400"/>
              <a:gd name="T11" fmla="*/ 78538 h 78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4400" h="78538">
                <a:moveTo>
                  <a:pt x="914400" y="16830"/>
                </a:moveTo>
                <a:lnTo>
                  <a:pt x="690007" y="0"/>
                </a:lnTo>
                <a:lnTo>
                  <a:pt x="476834" y="5610"/>
                </a:lnTo>
                <a:lnTo>
                  <a:pt x="297320" y="16830"/>
                </a:lnTo>
                <a:lnTo>
                  <a:pt x="84147" y="67318"/>
                </a:lnTo>
                <a:lnTo>
                  <a:pt x="0" y="7853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5" name="Freeform 81"/>
          <p:cNvSpPr>
            <a:spLocks/>
          </p:cNvSpPr>
          <p:nvPr/>
        </p:nvSpPr>
        <p:spPr bwMode="auto">
          <a:xfrm>
            <a:off x="4894263" y="4335463"/>
            <a:ext cx="706437" cy="61912"/>
          </a:xfrm>
          <a:custGeom>
            <a:avLst/>
            <a:gdLst>
              <a:gd name="T0" fmla="*/ 706837 w 706837"/>
              <a:gd name="T1" fmla="*/ 50489 h 61708"/>
              <a:gd name="T2" fmla="*/ 443175 w 706837"/>
              <a:gd name="T3" fmla="*/ 61708 h 61708"/>
              <a:gd name="T4" fmla="*/ 258051 w 706837"/>
              <a:gd name="T5" fmla="*/ 44879 h 61708"/>
              <a:gd name="T6" fmla="*/ 78537 w 706837"/>
              <a:gd name="T7" fmla="*/ 16830 h 61708"/>
              <a:gd name="T8" fmla="*/ 0 w 706837"/>
              <a:gd name="T9" fmla="*/ 0 h 617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837" h="61708">
                <a:moveTo>
                  <a:pt x="706837" y="50489"/>
                </a:moveTo>
                <a:lnTo>
                  <a:pt x="443175" y="61708"/>
                </a:lnTo>
                <a:lnTo>
                  <a:pt x="258051" y="44879"/>
                </a:lnTo>
                <a:lnTo>
                  <a:pt x="78537" y="1683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Freeform 82"/>
          <p:cNvSpPr>
            <a:spLocks/>
          </p:cNvSpPr>
          <p:nvPr/>
        </p:nvSpPr>
        <p:spPr bwMode="auto">
          <a:xfrm>
            <a:off x="5640388" y="4381500"/>
            <a:ext cx="511175" cy="44450"/>
          </a:xfrm>
          <a:custGeom>
            <a:avLst/>
            <a:gdLst>
              <a:gd name="T0" fmla="*/ 510494 w 510494"/>
              <a:gd name="T1" fmla="*/ 44878 h 44878"/>
              <a:gd name="T2" fmla="*/ 325370 w 510494"/>
              <a:gd name="T3" fmla="*/ 33659 h 44878"/>
              <a:gd name="T4" fmla="*/ 190734 w 510494"/>
              <a:gd name="T5" fmla="*/ 16829 h 44878"/>
              <a:gd name="T6" fmla="*/ 84148 w 510494"/>
              <a:gd name="T7" fmla="*/ 5610 h 44878"/>
              <a:gd name="T8" fmla="*/ 0 w 510494"/>
              <a:gd name="T9" fmla="*/ 0 h 44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0494" h="44878">
                <a:moveTo>
                  <a:pt x="510494" y="44878"/>
                </a:moveTo>
                <a:lnTo>
                  <a:pt x="325370" y="33659"/>
                </a:lnTo>
                <a:lnTo>
                  <a:pt x="190734" y="16829"/>
                </a:lnTo>
                <a:lnTo>
                  <a:pt x="84148" y="561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7" name="Freeform 83"/>
          <p:cNvSpPr>
            <a:spLocks/>
          </p:cNvSpPr>
          <p:nvPr/>
        </p:nvSpPr>
        <p:spPr bwMode="auto">
          <a:xfrm>
            <a:off x="6200775" y="4348163"/>
            <a:ext cx="566738" cy="84137"/>
          </a:xfrm>
          <a:custGeom>
            <a:avLst/>
            <a:gdLst>
              <a:gd name="T0" fmla="*/ 566591 w 566591"/>
              <a:gd name="T1" fmla="*/ 0 h 84147"/>
              <a:gd name="T2" fmla="*/ 336589 w 566591"/>
              <a:gd name="T3" fmla="*/ 50488 h 84147"/>
              <a:gd name="T4" fmla="*/ 162685 w 566591"/>
              <a:gd name="T5" fmla="*/ 84147 h 84147"/>
              <a:gd name="T6" fmla="*/ 0 w 566591"/>
              <a:gd name="T7" fmla="*/ 84147 h 841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6591" h="84147">
                <a:moveTo>
                  <a:pt x="566591" y="0"/>
                </a:moveTo>
                <a:lnTo>
                  <a:pt x="336589" y="50488"/>
                </a:lnTo>
                <a:lnTo>
                  <a:pt x="162685" y="84147"/>
                </a:lnTo>
                <a:lnTo>
                  <a:pt x="0" y="8414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8" name="Freeform 84"/>
          <p:cNvSpPr>
            <a:spLocks/>
          </p:cNvSpPr>
          <p:nvPr/>
        </p:nvSpPr>
        <p:spPr bwMode="auto">
          <a:xfrm>
            <a:off x="6835775" y="3949700"/>
            <a:ext cx="352425" cy="330200"/>
          </a:xfrm>
          <a:custGeom>
            <a:avLst/>
            <a:gdLst>
              <a:gd name="T0" fmla="*/ 0 w 353419"/>
              <a:gd name="T1" fmla="*/ 330979 h 330979"/>
              <a:gd name="T2" fmla="*/ 353419 w 353419"/>
              <a:gd name="T3" fmla="*/ 0 h 330979"/>
              <a:gd name="T4" fmla="*/ 353419 w 353419"/>
              <a:gd name="T5" fmla="*/ 0 h 3309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3419" h="330979">
                <a:moveTo>
                  <a:pt x="0" y="330979"/>
                </a:moveTo>
                <a:lnTo>
                  <a:pt x="353419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Freeform 85"/>
          <p:cNvSpPr>
            <a:spLocks/>
          </p:cNvSpPr>
          <p:nvPr/>
        </p:nvSpPr>
        <p:spPr bwMode="auto">
          <a:xfrm>
            <a:off x="7221538" y="3713163"/>
            <a:ext cx="854075" cy="214312"/>
          </a:xfrm>
          <a:custGeom>
            <a:avLst/>
            <a:gdLst>
              <a:gd name="T0" fmla="*/ 852692 w 852692"/>
              <a:gd name="T1" fmla="*/ 5609 h 213173"/>
              <a:gd name="T2" fmla="*/ 589031 w 852692"/>
              <a:gd name="T3" fmla="*/ 0 h 213173"/>
              <a:gd name="T4" fmla="*/ 392688 w 852692"/>
              <a:gd name="T5" fmla="*/ 33659 h 213173"/>
              <a:gd name="T6" fmla="*/ 213173 w 852692"/>
              <a:gd name="T7" fmla="*/ 100976 h 213173"/>
              <a:gd name="T8" fmla="*/ 0 w 852692"/>
              <a:gd name="T9" fmla="*/ 213173 h 213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2692" h="213173">
                <a:moveTo>
                  <a:pt x="852692" y="5609"/>
                </a:moveTo>
                <a:lnTo>
                  <a:pt x="589031" y="0"/>
                </a:lnTo>
                <a:lnTo>
                  <a:pt x="392688" y="33659"/>
                </a:lnTo>
                <a:lnTo>
                  <a:pt x="213173" y="100976"/>
                </a:lnTo>
                <a:lnTo>
                  <a:pt x="0" y="21317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Freeform 86"/>
          <p:cNvSpPr>
            <a:spLocks/>
          </p:cNvSpPr>
          <p:nvPr/>
        </p:nvSpPr>
        <p:spPr bwMode="auto">
          <a:xfrm>
            <a:off x="6869113" y="4348163"/>
            <a:ext cx="650875" cy="150812"/>
          </a:xfrm>
          <a:custGeom>
            <a:avLst/>
            <a:gdLst>
              <a:gd name="T0" fmla="*/ 0 w 650739"/>
              <a:gd name="T1" fmla="*/ 0 h 151465"/>
              <a:gd name="T2" fmla="*/ 269271 w 650739"/>
              <a:gd name="T3" fmla="*/ 5610 h 151465"/>
              <a:gd name="T4" fmla="*/ 465615 w 650739"/>
              <a:gd name="T5" fmla="*/ 56098 h 151465"/>
              <a:gd name="T6" fmla="*/ 650739 w 650739"/>
              <a:gd name="T7" fmla="*/ 151465 h 151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739" h="151465">
                <a:moveTo>
                  <a:pt x="0" y="0"/>
                </a:moveTo>
                <a:lnTo>
                  <a:pt x="269271" y="5610"/>
                </a:lnTo>
                <a:lnTo>
                  <a:pt x="465615" y="56098"/>
                </a:lnTo>
                <a:lnTo>
                  <a:pt x="650739" y="1514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Freeform 87"/>
          <p:cNvSpPr>
            <a:spLocks/>
          </p:cNvSpPr>
          <p:nvPr/>
        </p:nvSpPr>
        <p:spPr bwMode="auto">
          <a:xfrm>
            <a:off x="7531100" y="4516438"/>
            <a:ext cx="471488" cy="285750"/>
          </a:xfrm>
          <a:custGeom>
            <a:avLst/>
            <a:gdLst>
              <a:gd name="T0" fmla="*/ 471225 w 471225"/>
              <a:gd name="T1" fmla="*/ 286101 h 286101"/>
              <a:gd name="T2" fmla="*/ 342199 w 471225"/>
              <a:gd name="T3" fmla="*/ 241222 h 286101"/>
              <a:gd name="T4" fmla="*/ 235613 w 471225"/>
              <a:gd name="T5" fmla="*/ 173905 h 286101"/>
              <a:gd name="T6" fmla="*/ 117806 w 471225"/>
              <a:gd name="T7" fmla="*/ 84148 h 286101"/>
              <a:gd name="T8" fmla="*/ 0 w 471225"/>
              <a:gd name="T9" fmla="*/ 0 h 28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1225" h="286101">
                <a:moveTo>
                  <a:pt x="471225" y="286101"/>
                </a:moveTo>
                <a:lnTo>
                  <a:pt x="342199" y="241222"/>
                </a:lnTo>
                <a:lnTo>
                  <a:pt x="235613" y="173905"/>
                </a:lnTo>
                <a:lnTo>
                  <a:pt x="117806" y="84148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2" name="Text Box 3"/>
          <p:cNvSpPr txBox="1">
            <a:spLocks noChangeArrowheads="1"/>
          </p:cNvSpPr>
          <p:nvPr/>
        </p:nvSpPr>
        <p:spPr bwMode="auto">
          <a:xfrm>
            <a:off x="2366963" y="6116638"/>
            <a:ext cx="544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3200" b="0">
                <a:solidFill>
                  <a:srgbClr val="336666"/>
                </a:solidFill>
                <a:latin typeface="Times New Roman" pitchFamily="18" charset="0"/>
              </a:rPr>
              <a:t>, </a:t>
            </a:r>
            <a:r>
              <a:rPr lang="en-US" sz="28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3200" b="0">
                <a:solidFill>
                  <a:srgbClr val="336666"/>
                </a:solidFill>
                <a:latin typeface="Times New Roman" pitchFamily="18" charset="0"/>
              </a:rPr>
              <a:t>, </a:t>
            </a:r>
            <a:r>
              <a:rPr lang="en-US" sz="32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3200" b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20493" name="Line 4"/>
          <p:cNvSpPr>
            <a:spLocks noChangeShapeType="1"/>
          </p:cNvSpPr>
          <p:nvPr/>
        </p:nvSpPr>
        <p:spPr bwMode="auto">
          <a:xfrm>
            <a:off x="1835150" y="6088063"/>
            <a:ext cx="6704013" cy="12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5"/>
          <p:cNvSpPr>
            <a:spLocks noChangeShapeType="1"/>
          </p:cNvSpPr>
          <p:nvPr/>
        </p:nvSpPr>
        <p:spPr bwMode="auto">
          <a:xfrm>
            <a:off x="1835150" y="5775325"/>
            <a:ext cx="203041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6"/>
          <p:cNvSpPr>
            <a:spLocks noChangeShapeType="1"/>
          </p:cNvSpPr>
          <p:nvPr/>
        </p:nvSpPr>
        <p:spPr bwMode="auto">
          <a:xfrm>
            <a:off x="3916363" y="5778500"/>
            <a:ext cx="4598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6" name="Picture 7"/>
          <p:cNvPicPr>
            <a:picLocks noChangeAspect="1" noChangeArrowheads="1"/>
          </p:cNvPicPr>
          <p:nvPr/>
        </p:nvPicPr>
        <p:blipFill>
          <a:blip r:embed="rId4" cstate="print"/>
          <a:srcRect l="72852" t="38756" r="11897" b="39986"/>
          <a:stretch>
            <a:fillRect/>
          </a:stretch>
        </p:blipFill>
        <p:spPr bwMode="auto">
          <a:xfrm>
            <a:off x="779463" y="4322763"/>
            <a:ext cx="1222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8"/>
          <p:cNvPicPr>
            <a:picLocks noChangeAspect="1" noChangeArrowheads="1"/>
          </p:cNvPicPr>
          <p:nvPr/>
        </p:nvPicPr>
        <p:blipFill>
          <a:blip r:embed="rId4" cstate="print"/>
          <a:srcRect l="72733" t="38756" r="11877" b="39986"/>
          <a:stretch>
            <a:fillRect/>
          </a:stretch>
        </p:blipFill>
        <p:spPr bwMode="auto">
          <a:xfrm>
            <a:off x="779463" y="3321050"/>
            <a:ext cx="1233487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00250" y="4430713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0598" name="AutoShape 1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9" name="AutoShape 1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0" name="AutoShape 1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1" name="AutoShape 1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2" name="AutoShape 1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3" name="AutoShape 1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4" name="AutoShape 1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5" name="AutoShape 1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6" name="AutoShape 1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7" name="AutoShape 1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006600" y="3492500"/>
            <a:ext cx="415925" cy="609600"/>
            <a:chOff x="3012" y="1876"/>
            <a:chExt cx="272" cy="432"/>
          </a:xfrm>
          <a:solidFill>
            <a:srgbClr val="00B050"/>
          </a:solidFill>
        </p:grpSpPr>
        <p:sp>
          <p:nvSpPr>
            <p:cNvPr id="20588" name="AutoShape 21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9" name="AutoShape 22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0" name="AutoShape 23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1" name="AutoShape 24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2" name="AutoShape 25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3" name="AutoShape 26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4" name="AutoShape 27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5" name="AutoShape 28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6" name="AutoShape 29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7" name="AutoShape 30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00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775" y="1552575"/>
            <a:ext cx="8778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0625" y="1552575"/>
            <a:ext cx="8778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490378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135438" y="25400"/>
            <a:ext cx="4397375" cy="2417763"/>
            <a:chOff x="2341" y="16"/>
            <a:chExt cx="2770" cy="1523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425" y="694"/>
              <a:ext cx="397" cy="686"/>
              <a:chOff x="2425" y="694"/>
              <a:chExt cx="397" cy="686"/>
            </a:xfrm>
          </p:grpSpPr>
          <p:sp>
            <p:nvSpPr>
              <p:cNvPr id="20584" name="Line 41"/>
              <p:cNvSpPr>
                <a:spLocks noChangeShapeType="1"/>
              </p:cNvSpPr>
              <p:nvPr/>
            </p:nvSpPr>
            <p:spPr bwMode="auto">
              <a:xfrm>
                <a:off x="2783" y="694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Rectangle 42"/>
              <p:cNvSpPr>
                <a:spLocks noChangeArrowheads="1"/>
              </p:cNvSpPr>
              <p:nvPr/>
            </p:nvSpPr>
            <p:spPr bwMode="auto">
              <a:xfrm>
                <a:off x="2445" y="1131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000000"/>
                    </a:solidFill>
                  </a:rPr>
                  <a:t>-70 mV</a:t>
                </a:r>
              </a:p>
            </p:txBody>
          </p:sp>
          <p:sp>
            <p:nvSpPr>
              <p:cNvPr id="20586" name="Rectangle 43"/>
              <p:cNvSpPr>
                <a:spLocks noChangeArrowheads="1"/>
              </p:cNvSpPr>
              <p:nvPr/>
            </p:nvSpPr>
            <p:spPr bwMode="auto">
              <a:xfrm>
                <a:off x="2425" y="704"/>
                <a:ext cx="39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336666"/>
                    </a:solidFill>
                  </a:rPr>
                  <a:t>+30 mV</a:t>
                </a:r>
              </a:p>
            </p:txBody>
          </p:sp>
          <p:sp>
            <p:nvSpPr>
              <p:cNvPr id="20587" name="Rectangle 44"/>
              <p:cNvSpPr>
                <a:spLocks noChangeArrowheads="1"/>
              </p:cNvSpPr>
              <p:nvPr/>
            </p:nvSpPr>
            <p:spPr bwMode="auto">
              <a:xfrm>
                <a:off x="2445" y="1000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</p:grpSp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2341" y="483"/>
              <a:ext cx="2770" cy="1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3" name="Text Box 46"/>
            <p:cNvSpPr txBox="1">
              <a:spLocks noChangeArrowheads="1"/>
            </p:cNvSpPr>
            <p:nvPr/>
          </p:nvSpPr>
          <p:spPr bwMode="auto">
            <a:xfrm>
              <a:off x="2777" y="16"/>
              <a:ext cx="18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Voltage-gated channels</a:t>
              </a:r>
            </a:p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Na</a:t>
              </a:r>
              <a:r>
                <a:rPr lang="en-US" sz="1800" b="0" baseline="30000">
                  <a:solidFill>
                    <a:srgbClr val="000000"/>
                  </a:solidFill>
                </a:rPr>
                <a:t>+</a:t>
              </a:r>
              <a:r>
                <a:rPr lang="en-US" sz="1800" b="0">
                  <a:solidFill>
                    <a:srgbClr val="000000"/>
                  </a:solidFill>
                </a:rPr>
                <a:t> in, K+ out, regenerative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8609013" y="33782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0569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0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1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2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3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4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5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6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7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78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03250" y="25400"/>
            <a:ext cx="2965450" cy="2416175"/>
            <a:chOff x="116" y="16"/>
            <a:chExt cx="1868" cy="1522"/>
          </a:xfrm>
        </p:grpSpPr>
        <p:sp>
          <p:nvSpPr>
            <p:cNvPr id="20562" name="Rectangle 59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63" name="Text Box 60"/>
            <p:cNvSpPr txBox="1">
              <a:spLocks noChangeArrowheads="1"/>
            </p:cNvSpPr>
            <p:nvPr/>
          </p:nvSpPr>
          <p:spPr bwMode="auto">
            <a:xfrm>
              <a:off x="116" y="16"/>
              <a:ext cx="18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Transmitter-gated channels</a:t>
              </a:r>
            </a:p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Na</a:t>
              </a:r>
              <a:r>
                <a:rPr lang="en-US" sz="1800" b="0" baseline="30000">
                  <a:solidFill>
                    <a:srgbClr val="000000"/>
                  </a:solidFill>
                </a:rPr>
                <a:t>+</a:t>
              </a:r>
              <a:r>
                <a:rPr lang="en-US" sz="1800" b="0">
                  <a:solidFill>
                    <a:srgbClr val="000000"/>
                  </a:solidFill>
                </a:rPr>
                <a:t> in, additive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20565" name="Text Box 62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-70 mV</a:t>
                </a:r>
                <a:endParaRPr lang="en-US" sz="10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66" name="Text Box 63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20567" name="Line 64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Line 65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8561388" y="44450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0552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3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4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5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6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7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8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9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60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61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" name="Freeform 99"/>
          <p:cNvSpPr/>
          <p:nvPr/>
        </p:nvSpPr>
        <p:spPr>
          <a:xfrm>
            <a:off x="2503488" y="4062413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8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5383213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586263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6342063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682148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7300913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778033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Rectangle 7"/>
          <p:cNvSpPr>
            <a:spLocks noChangeArrowheads="1"/>
          </p:cNvSpPr>
          <p:nvPr/>
        </p:nvSpPr>
        <p:spPr bwMode="auto">
          <a:xfrm>
            <a:off x="11907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 descr="http://www.purpleoniondesigns.com/pointing_finger_-_web_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93181" y="2499519"/>
            <a:ext cx="3270250" cy="171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5"/>
          <p:cNvGrpSpPr>
            <a:grpSpLocks/>
          </p:cNvGrpSpPr>
          <p:nvPr/>
        </p:nvGrpSpPr>
        <p:grpSpPr bwMode="auto">
          <a:xfrm rot="5400000">
            <a:off x="5064919" y="1718469"/>
            <a:ext cx="2401887" cy="4835525"/>
            <a:chOff x="-1663700" y="1385888"/>
            <a:chExt cx="1358900" cy="2735262"/>
          </a:xfrm>
        </p:grpSpPr>
        <p:sp>
          <p:nvSpPr>
            <p:cNvPr id="117" name="Cube 116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0542" name="Straight Connector 117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19" name="Oval 118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746250" y="652463"/>
            <a:ext cx="2401888" cy="4835525"/>
            <a:chOff x="-1663700" y="1385888"/>
            <a:chExt cx="1358900" cy="2735262"/>
          </a:xfrm>
        </p:grpSpPr>
        <p:sp>
          <p:nvSpPr>
            <p:cNvPr id="7" name="Cube 6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0520" name="Straight Connector 8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4" name="Oval 13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534764" y="1141413"/>
            <a:ext cx="373419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/>
              <a:t>If neurons were human devices, we’d use a big </a:t>
            </a:r>
            <a:r>
              <a:rPr lang="en-US" b="0" dirty="0" err="1" smtClean="0"/>
              <a:t>ol</a:t>
            </a:r>
            <a:r>
              <a:rPr lang="en-US" b="0" dirty="0" smtClean="0"/>
              <a:t>’ voltage to push the current all the way down the axon in </a:t>
            </a:r>
            <a:r>
              <a:rPr lang="en-US" dirty="0" smtClean="0"/>
              <a:t>one</a:t>
            </a:r>
            <a:r>
              <a:rPr lang="en-US" b="0" dirty="0" smtClean="0"/>
              <a:t> step</a:t>
            </a:r>
            <a:endParaRPr lang="en-US" b="0" dirty="0"/>
          </a:p>
        </p:txBody>
      </p:sp>
      <p:grpSp>
        <p:nvGrpSpPr>
          <p:cNvPr id="13" name="Group 109"/>
          <p:cNvGrpSpPr>
            <a:grpSpLocks/>
          </p:cNvGrpSpPr>
          <p:nvPr/>
        </p:nvGrpSpPr>
        <p:grpSpPr bwMode="auto">
          <a:xfrm rot="2554576">
            <a:off x="3475038" y="460375"/>
            <a:ext cx="2401887" cy="4833938"/>
            <a:chOff x="-1663700" y="1385888"/>
            <a:chExt cx="1358900" cy="2735262"/>
          </a:xfrm>
        </p:grpSpPr>
        <p:sp>
          <p:nvSpPr>
            <p:cNvPr id="111" name="Cube 110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0531" name="Straight Connector 111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13" name="Oval 112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Don’t You Just Love Neurons?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749425"/>
            <a:ext cx="4260850" cy="4918075"/>
          </a:xfrm>
        </p:spPr>
        <p:txBody>
          <a:bodyPr/>
          <a:lstStyle/>
          <a:p>
            <a:pPr eaLnBrk="1" hangingPunct="1"/>
            <a:r>
              <a:rPr lang="en-US" sz="2200" smtClean="0"/>
              <a:t>Why doesn’t this creature have any neurons?</a:t>
            </a:r>
            <a:endParaRPr lang="en-US" sz="2200" smtClean="0">
              <a:sym typeface="Monotype Sorts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200" smtClean="0">
                <a:sym typeface="Monotype Sorts"/>
              </a:rPr>
              <a:t>Neurons are cells specialized for long-distance, rapid communication.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smtClean="0">
                <a:sym typeface="Monotype Sorts"/>
              </a:rPr>
              <a:t>Yes/No signals carried </a:t>
            </a:r>
            <a:r>
              <a:rPr lang="en-US" sz="2200" u="sng" smtClean="0">
                <a:sym typeface="Monotype Sorts"/>
              </a:rPr>
              <a:t>within</a:t>
            </a:r>
            <a:r>
              <a:rPr lang="en-US" sz="2200" smtClean="0">
                <a:sym typeface="Monotype Sorts"/>
              </a:rPr>
              <a:t> neurons are </a:t>
            </a:r>
            <a:r>
              <a:rPr lang="en-US" sz="2200" smtClean="0">
                <a:solidFill>
                  <a:srgbClr val="FF0000"/>
                </a:solidFill>
                <a:sym typeface="Monotype Sorts"/>
              </a:rPr>
              <a:t>electrical (Action Potentials)</a:t>
            </a:r>
            <a:endParaRPr lang="en-US" sz="2200" smtClean="0">
              <a:sym typeface="Monotype Sorts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200" smtClean="0">
                <a:sym typeface="Monotype Sorts"/>
              </a:rPr>
              <a:t>Yes/No signals passed </a:t>
            </a:r>
            <a:r>
              <a:rPr lang="en-US" sz="2200" u="sng" smtClean="0">
                <a:sym typeface="Monotype Sorts"/>
              </a:rPr>
              <a:t>between</a:t>
            </a:r>
            <a:r>
              <a:rPr lang="en-US" sz="2200" smtClean="0">
                <a:sym typeface="Monotype Sorts"/>
              </a:rPr>
              <a:t> neurons are </a:t>
            </a:r>
            <a:r>
              <a:rPr lang="en-US" sz="2200" smtClean="0">
                <a:solidFill>
                  <a:srgbClr val="FF0000"/>
                </a:solidFill>
                <a:sym typeface="Monotype Sorts"/>
              </a:rPr>
              <a:t>chemical (Neurotransmitters)</a:t>
            </a:r>
            <a:endParaRPr lang="en-US" sz="2200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9309" r="15863" b="3231"/>
          <a:stretch/>
        </p:blipFill>
        <p:spPr bwMode="auto">
          <a:xfrm>
            <a:off x="6388100" y="1760538"/>
            <a:ext cx="2755900" cy="50879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786688" y="2062163"/>
            <a:ext cx="363537" cy="361950"/>
            <a:chOff x="3648" y="1189"/>
            <a:chExt cx="229" cy="228"/>
          </a:xfrm>
        </p:grpSpPr>
        <p:sp>
          <p:nvSpPr>
            <p:cNvPr id="15391" name="Oval 5"/>
            <p:cNvSpPr>
              <a:spLocks noChangeArrowheads="1"/>
            </p:cNvSpPr>
            <p:nvPr/>
          </p:nvSpPr>
          <p:spPr bwMode="auto">
            <a:xfrm>
              <a:off x="3648" y="1189"/>
              <a:ext cx="229" cy="2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392" name="Oval 6"/>
            <p:cNvSpPr>
              <a:spLocks noChangeArrowheads="1"/>
            </p:cNvSpPr>
            <p:nvPr/>
          </p:nvSpPr>
          <p:spPr bwMode="auto">
            <a:xfrm>
              <a:off x="3749" y="1262"/>
              <a:ext cx="73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58100" y="6235700"/>
            <a:ext cx="363538" cy="361950"/>
            <a:chOff x="3661" y="3928"/>
            <a:chExt cx="229" cy="228"/>
          </a:xfrm>
        </p:grpSpPr>
        <p:sp>
          <p:nvSpPr>
            <p:cNvPr id="15389" name="Oval 7"/>
            <p:cNvSpPr>
              <a:spLocks noChangeArrowheads="1"/>
            </p:cNvSpPr>
            <p:nvPr/>
          </p:nvSpPr>
          <p:spPr bwMode="auto">
            <a:xfrm>
              <a:off x="3661" y="3928"/>
              <a:ext cx="229" cy="2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390" name="Oval 8"/>
            <p:cNvSpPr>
              <a:spLocks noChangeArrowheads="1"/>
            </p:cNvSpPr>
            <p:nvPr/>
          </p:nvSpPr>
          <p:spPr bwMode="auto">
            <a:xfrm>
              <a:off x="3762" y="4001"/>
              <a:ext cx="73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7921625" y="2555875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7988300" y="3055938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7921625" y="3614738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8002588" y="405606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7964488" y="439896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8045450" y="469741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7905750" y="515461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7913688" y="556736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7905750" y="602456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578475" y="2292350"/>
            <a:ext cx="200025" cy="3790950"/>
            <a:chOff x="5274" y="1356"/>
            <a:chExt cx="126" cy="2388"/>
          </a:xfrm>
        </p:grpSpPr>
        <p:sp>
          <p:nvSpPr>
            <p:cNvPr id="15387" name="Line 24"/>
            <p:cNvSpPr>
              <a:spLocks noChangeShapeType="1"/>
            </p:cNvSpPr>
            <p:nvPr/>
          </p:nvSpPr>
          <p:spPr bwMode="auto">
            <a:xfrm>
              <a:off x="5334" y="1356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AutoShape 25"/>
            <p:cNvSpPr>
              <a:spLocks noChangeArrowheads="1"/>
            </p:cNvSpPr>
            <p:nvPr/>
          </p:nvSpPr>
          <p:spPr bwMode="auto">
            <a:xfrm>
              <a:off x="5274" y="3600"/>
              <a:ext cx="12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489575" y="6257925"/>
            <a:ext cx="363538" cy="361950"/>
            <a:chOff x="3661" y="3928"/>
            <a:chExt cx="229" cy="228"/>
          </a:xfrm>
        </p:grpSpPr>
        <p:sp>
          <p:nvSpPr>
            <p:cNvPr id="15385" name="Oval 28"/>
            <p:cNvSpPr>
              <a:spLocks noChangeArrowheads="1"/>
            </p:cNvSpPr>
            <p:nvPr/>
          </p:nvSpPr>
          <p:spPr bwMode="auto">
            <a:xfrm>
              <a:off x="3661" y="3928"/>
              <a:ext cx="229" cy="2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386" name="Oval 29"/>
            <p:cNvSpPr>
              <a:spLocks noChangeArrowheads="1"/>
            </p:cNvSpPr>
            <p:nvPr/>
          </p:nvSpPr>
          <p:spPr bwMode="auto">
            <a:xfrm>
              <a:off x="3762" y="4001"/>
              <a:ext cx="73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8094" name="Oval 30"/>
          <p:cNvSpPr>
            <a:spLocks noChangeArrowheads="1"/>
          </p:cNvSpPr>
          <p:nvPr/>
        </p:nvSpPr>
        <p:spPr bwMode="auto">
          <a:xfrm>
            <a:off x="5622925" y="6122988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578475" y="2282825"/>
            <a:ext cx="200025" cy="3790950"/>
            <a:chOff x="5274" y="1356"/>
            <a:chExt cx="126" cy="2388"/>
          </a:xfrm>
        </p:grpSpPr>
        <p:sp>
          <p:nvSpPr>
            <p:cNvPr id="15383" name="Line 32"/>
            <p:cNvSpPr>
              <a:spLocks noChangeShapeType="1"/>
            </p:cNvSpPr>
            <p:nvPr/>
          </p:nvSpPr>
          <p:spPr bwMode="auto">
            <a:xfrm>
              <a:off x="5334" y="1356"/>
              <a:ext cx="0" cy="23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AutoShape 33"/>
            <p:cNvSpPr>
              <a:spLocks noChangeArrowheads="1"/>
            </p:cNvSpPr>
            <p:nvPr/>
          </p:nvSpPr>
          <p:spPr bwMode="auto">
            <a:xfrm>
              <a:off x="5274" y="3600"/>
              <a:ext cx="126" cy="14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94338" y="1978025"/>
            <a:ext cx="363537" cy="361950"/>
            <a:chOff x="3648" y="1189"/>
            <a:chExt cx="229" cy="228"/>
          </a:xfrm>
        </p:grpSpPr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3648" y="1189"/>
              <a:ext cx="229" cy="2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3749" y="1262"/>
              <a:ext cx="73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uiExpand="1" build="p" autoUpdateAnimBg="0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" descr="NLM-Fig-02-07-0"/>
          <p:cNvPicPr>
            <a:picLocks noChangeAspect="1" noChangeArrowheads="1"/>
          </p:cNvPicPr>
          <p:nvPr/>
        </p:nvPicPr>
        <p:blipFill>
          <a:blip r:embed="rId3" cstate="print"/>
          <a:srcRect t="9604" b="27426"/>
          <a:stretch>
            <a:fillRect/>
          </a:stretch>
        </p:blipFill>
        <p:spPr bwMode="auto">
          <a:xfrm>
            <a:off x="2066925" y="2411413"/>
            <a:ext cx="66071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reeform 79"/>
          <p:cNvSpPr>
            <a:spLocks/>
          </p:cNvSpPr>
          <p:nvPr/>
        </p:nvSpPr>
        <p:spPr bwMode="auto">
          <a:xfrm>
            <a:off x="3335338" y="4359275"/>
            <a:ext cx="565150" cy="33338"/>
          </a:xfrm>
          <a:custGeom>
            <a:avLst/>
            <a:gdLst>
              <a:gd name="T0" fmla="*/ 0 w 566591"/>
              <a:gd name="T1" fmla="*/ 0 h 33658"/>
              <a:gd name="T2" fmla="*/ 566591 w 566591"/>
              <a:gd name="T3" fmla="*/ 33658 h 336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6591" h="33658">
                <a:moveTo>
                  <a:pt x="0" y="0"/>
                </a:moveTo>
                <a:lnTo>
                  <a:pt x="566591" y="336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Freeform 80"/>
          <p:cNvSpPr>
            <a:spLocks/>
          </p:cNvSpPr>
          <p:nvPr/>
        </p:nvSpPr>
        <p:spPr bwMode="auto">
          <a:xfrm>
            <a:off x="3940175" y="4308475"/>
            <a:ext cx="914400" cy="77788"/>
          </a:xfrm>
          <a:custGeom>
            <a:avLst/>
            <a:gdLst>
              <a:gd name="T0" fmla="*/ 914400 w 914400"/>
              <a:gd name="T1" fmla="*/ 16830 h 78538"/>
              <a:gd name="T2" fmla="*/ 690007 w 914400"/>
              <a:gd name="T3" fmla="*/ 0 h 78538"/>
              <a:gd name="T4" fmla="*/ 476834 w 914400"/>
              <a:gd name="T5" fmla="*/ 5610 h 78538"/>
              <a:gd name="T6" fmla="*/ 297320 w 914400"/>
              <a:gd name="T7" fmla="*/ 16830 h 78538"/>
              <a:gd name="T8" fmla="*/ 84147 w 914400"/>
              <a:gd name="T9" fmla="*/ 67318 h 78538"/>
              <a:gd name="T10" fmla="*/ 0 w 914400"/>
              <a:gd name="T11" fmla="*/ 78538 h 78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4400" h="78538">
                <a:moveTo>
                  <a:pt x="914400" y="16830"/>
                </a:moveTo>
                <a:lnTo>
                  <a:pt x="690007" y="0"/>
                </a:lnTo>
                <a:lnTo>
                  <a:pt x="476834" y="5610"/>
                </a:lnTo>
                <a:lnTo>
                  <a:pt x="297320" y="16830"/>
                </a:lnTo>
                <a:lnTo>
                  <a:pt x="84147" y="67318"/>
                </a:lnTo>
                <a:lnTo>
                  <a:pt x="0" y="7853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Freeform 81"/>
          <p:cNvSpPr>
            <a:spLocks/>
          </p:cNvSpPr>
          <p:nvPr/>
        </p:nvSpPr>
        <p:spPr bwMode="auto">
          <a:xfrm>
            <a:off x="4894263" y="4335463"/>
            <a:ext cx="706437" cy="61912"/>
          </a:xfrm>
          <a:custGeom>
            <a:avLst/>
            <a:gdLst>
              <a:gd name="T0" fmla="*/ 706837 w 706837"/>
              <a:gd name="T1" fmla="*/ 50489 h 61708"/>
              <a:gd name="T2" fmla="*/ 443175 w 706837"/>
              <a:gd name="T3" fmla="*/ 61708 h 61708"/>
              <a:gd name="T4" fmla="*/ 258051 w 706837"/>
              <a:gd name="T5" fmla="*/ 44879 h 61708"/>
              <a:gd name="T6" fmla="*/ 78537 w 706837"/>
              <a:gd name="T7" fmla="*/ 16830 h 61708"/>
              <a:gd name="T8" fmla="*/ 0 w 706837"/>
              <a:gd name="T9" fmla="*/ 0 h 617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837" h="61708">
                <a:moveTo>
                  <a:pt x="706837" y="50489"/>
                </a:moveTo>
                <a:lnTo>
                  <a:pt x="443175" y="61708"/>
                </a:lnTo>
                <a:lnTo>
                  <a:pt x="258051" y="44879"/>
                </a:lnTo>
                <a:lnTo>
                  <a:pt x="78537" y="1683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Freeform 82"/>
          <p:cNvSpPr>
            <a:spLocks/>
          </p:cNvSpPr>
          <p:nvPr/>
        </p:nvSpPr>
        <p:spPr bwMode="auto">
          <a:xfrm>
            <a:off x="5640388" y="4381500"/>
            <a:ext cx="511175" cy="44450"/>
          </a:xfrm>
          <a:custGeom>
            <a:avLst/>
            <a:gdLst>
              <a:gd name="T0" fmla="*/ 510494 w 510494"/>
              <a:gd name="T1" fmla="*/ 44878 h 44878"/>
              <a:gd name="T2" fmla="*/ 325370 w 510494"/>
              <a:gd name="T3" fmla="*/ 33659 h 44878"/>
              <a:gd name="T4" fmla="*/ 190734 w 510494"/>
              <a:gd name="T5" fmla="*/ 16829 h 44878"/>
              <a:gd name="T6" fmla="*/ 84148 w 510494"/>
              <a:gd name="T7" fmla="*/ 5610 h 44878"/>
              <a:gd name="T8" fmla="*/ 0 w 510494"/>
              <a:gd name="T9" fmla="*/ 0 h 44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0494" h="44878">
                <a:moveTo>
                  <a:pt x="510494" y="44878"/>
                </a:moveTo>
                <a:lnTo>
                  <a:pt x="325370" y="33659"/>
                </a:lnTo>
                <a:lnTo>
                  <a:pt x="190734" y="16829"/>
                </a:lnTo>
                <a:lnTo>
                  <a:pt x="84148" y="561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1" name="Freeform 83"/>
          <p:cNvSpPr>
            <a:spLocks/>
          </p:cNvSpPr>
          <p:nvPr/>
        </p:nvSpPr>
        <p:spPr bwMode="auto">
          <a:xfrm>
            <a:off x="6200775" y="4348163"/>
            <a:ext cx="566738" cy="84137"/>
          </a:xfrm>
          <a:custGeom>
            <a:avLst/>
            <a:gdLst>
              <a:gd name="T0" fmla="*/ 566591 w 566591"/>
              <a:gd name="T1" fmla="*/ 0 h 84147"/>
              <a:gd name="T2" fmla="*/ 336589 w 566591"/>
              <a:gd name="T3" fmla="*/ 50488 h 84147"/>
              <a:gd name="T4" fmla="*/ 162685 w 566591"/>
              <a:gd name="T5" fmla="*/ 84147 h 84147"/>
              <a:gd name="T6" fmla="*/ 0 w 566591"/>
              <a:gd name="T7" fmla="*/ 84147 h 841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6591" h="84147">
                <a:moveTo>
                  <a:pt x="566591" y="0"/>
                </a:moveTo>
                <a:lnTo>
                  <a:pt x="336589" y="50488"/>
                </a:lnTo>
                <a:lnTo>
                  <a:pt x="162685" y="84147"/>
                </a:lnTo>
                <a:lnTo>
                  <a:pt x="0" y="8414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2" name="Freeform 84"/>
          <p:cNvSpPr>
            <a:spLocks/>
          </p:cNvSpPr>
          <p:nvPr/>
        </p:nvSpPr>
        <p:spPr bwMode="auto">
          <a:xfrm>
            <a:off x="6835775" y="3949700"/>
            <a:ext cx="352425" cy="330200"/>
          </a:xfrm>
          <a:custGeom>
            <a:avLst/>
            <a:gdLst>
              <a:gd name="T0" fmla="*/ 0 w 353419"/>
              <a:gd name="T1" fmla="*/ 330979 h 330979"/>
              <a:gd name="T2" fmla="*/ 353419 w 353419"/>
              <a:gd name="T3" fmla="*/ 0 h 330979"/>
              <a:gd name="T4" fmla="*/ 353419 w 353419"/>
              <a:gd name="T5" fmla="*/ 0 h 3309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3419" h="330979">
                <a:moveTo>
                  <a:pt x="0" y="330979"/>
                </a:moveTo>
                <a:lnTo>
                  <a:pt x="353419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3" name="Freeform 85"/>
          <p:cNvSpPr>
            <a:spLocks/>
          </p:cNvSpPr>
          <p:nvPr/>
        </p:nvSpPr>
        <p:spPr bwMode="auto">
          <a:xfrm>
            <a:off x="7221538" y="3713163"/>
            <a:ext cx="854075" cy="214312"/>
          </a:xfrm>
          <a:custGeom>
            <a:avLst/>
            <a:gdLst>
              <a:gd name="T0" fmla="*/ 852692 w 852692"/>
              <a:gd name="T1" fmla="*/ 5609 h 213173"/>
              <a:gd name="T2" fmla="*/ 589031 w 852692"/>
              <a:gd name="T3" fmla="*/ 0 h 213173"/>
              <a:gd name="T4" fmla="*/ 392688 w 852692"/>
              <a:gd name="T5" fmla="*/ 33659 h 213173"/>
              <a:gd name="T6" fmla="*/ 213173 w 852692"/>
              <a:gd name="T7" fmla="*/ 100976 h 213173"/>
              <a:gd name="T8" fmla="*/ 0 w 852692"/>
              <a:gd name="T9" fmla="*/ 213173 h 213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2692" h="213173">
                <a:moveTo>
                  <a:pt x="852692" y="5609"/>
                </a:moveTo>
                <a:lnTo>
                  <a:pt x="589031" y="0"/>
                </a:lnTo>
                <a:lnTo>
                  <a:pt x="392688" y="33659"/>
                </a:lnTo>
                <a:lnTo>
                  <a:pt x="213173" y="100976"/>
                </a:lnTo>
                <a:lnTo>
                  <a:pt x="0" y="21317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4" name="Freeform 86"/>
          <p:cNvSpPr>
            <a:spLocks/>
          </p:cNvSpPr>
          <p:nvPr/>
        </p:nvSpPr>
        <p:spPr bwMode="auto">
          <a:xfrm>
            <a:off x="6869113" y="4348163"/>
            <a:ext cx="650875" cy="150812"/>
          </a:xfrm>
          <a:custGeom>
            <a:avLst/>
            <a:gdLst>
              <a:gd name="T0" fmla="*/ 0 w 650739"/>
              <a:gd name="T1" fmla="*/ 0 h 151465"/>
              <a:gd name="T2" fmla="*/ 269271 w 650739"/>
              <a:gd name="T3" fmla="*/ 5610 h 151465"/>
              <a:gd name="T4" fmla="*/ 465615 w 650739"/>
              <a:gd name="T5" fmla="*/ 56098 h 151465"/>
              <a:gd name="T6" fmla="*/ 650739 w 650739"/>
              <a:gd name="T7" fmla="*/ 151465 h 151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739" h="151465">
                <a:moveTo>
                  <a:pt x="0" y="0"/>
                </a:moveTo>
                <a:lnTo>
                  <a:pt x="269271" y="5610"/>
                </a:lnTo>
                <a:lnTo>
                  <a:pt x="465615" y="56098"/>
                </a:lnTo>
                <a:lnTo>
                  <a:pt x="650739" y="1514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5" name="Freeform 87"/>
          <p:cNvSpPr>
            <a:spLocks/>
          </p:cNvSpPr>
          <p:nvPr/>
        </p:nvSpPr>
        <p:spPr bwMode="auto">
          <a:xfrm>
            <a:off x="7531100" y="4516438"/>
            <a:ext cx="471488" cy="285750"/>
          </a:xfrm>
          <a:custGeom>
            <a:avLst/>
            <a:gdLst>
              <a:gd name="T0" fmla="*/ 471225 w 471225"/>
              <a:gd name="T1" fmla="*/ 286101 h 286101"/>
              <a:gd name="T2" fmla="*/ 342199 w 471225"/>
              <a:gd name="T3" fmla="*/ 241222 h 286101"/>
              <a:gd name="T4" fmla="*/ 235613 w 471225"/>
              <a:gd name="T5" fmla="*/ 173905 h 286101"/>
              <a:gd name="T6" fmla="*/ 117806 w 471225"/>
              <a:gd name="T7" fmla="*/ 84148 h 286101"/>
              <a:gd name="T8" fmla="*/ 0 w 471225"/>
              <a:gd name="T9" fmla="*/ 0 h 28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1225" h="286101">
                <a:moveTo>
                  <a:pt x="471225" y="286101"/>
                </a:moveTo>
                <a:lnTo>
                  <a:pt x="342199" y="241222"/>
                </a:lnTo>
                <a:lnTo>
                  <a:pt x="235613" y="173905"/>
                </a:lnTo>
                <a:lnTo>
                  <a:pt x="117806" y="84148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6" name="Text Box 3"/>
          <p:cNvSpPr txBox="1">
            <a:spLocks noChangeArrowheads="1"/>
          </p:cNvSpPr>
          <p:nvPr/>
        </p:nvSpPr>
        <p:spPr bwMode="auto">
          <a:xfrm>
            <a:off x="2366963" y="6116638"/>
            <a:ext cx="544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3200" b="0">
                <a:solidFill>
                  <a:srgbClr val="336666"/>
                </a:solidFill>
                <a:latin typeface="Times New Roman" pitchFamily="18" charset="0"/>
              </a:rPr>
              <a:t>, </a:t>
            </a:r>
            <a:r>
              <a:rPr lang="en-US" sz="28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3200" b="0">
                <a:solidFill>
                  <a:srgbClr val="336666"/>
                </a:solidFill>
                <a:latin typeface="Times New Roman" pitchFamily="18" charset="0"/>
              </a:rPr>
              <a:t>, </a:t>
            </a:r>
            <a:r>
              <a:rPr lang="en-US" sz="32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3200" b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21517" name="Line 4"/>
          <p:cNvSpPr>
            <a:spLocks noChangeShapeType="1"/>
          </p:cNvSpPr>
          <p:nvPr/>
        </p:nvSpPr>
        <p:spPr bwMode="auto">
          <a:xfrm>
            <a:off x="1835150" y="6088063"/>
            <a:ext cx="6704013" cy="12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5"/>
          <p:cNvSpPr>
            <a:spLocks noChangeShapeType="1"/>
          </p:cNvSpPr>
          <p:nvPr/>
        </p:nvSpPr>
        <p:spPr bwMode="auto">
          <a:xfrm>
            <a:off x="1835150" y="5775325"/>
            <a:ext cx="203041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6"/>
          <p:cNvSpPr>
            <a:spLocks noChangeShapeType="1"/>
          </p:cNvSpPr>
          <p:nvPr/>
        </p:nvSpPr>
        <p:spPr bwMode="auto">
          <a:xfrm>
            <a:off x="3916363" y="5778500"/>
            <a:ext cx="4598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0" name="Picture 7"/>
          <p:cNvPicPr>
            <a:picLocks noChangeAspect="1" noChangeArrowheads="1"/>
          </p:cNvPicPr>
          <p:nvPr/>
        </p:nvPicPr>
        <p:blipFill>
          <a:blip r:embed="rId4" cstate="print"/>
          <a:srcRect l="72852" t="38756" r="11897" b="39986"/>
          <a:stretch>
            <a:fillRect/>
          </a:stretch>
        </p:blipFill>
        <p:spPr bwMode="auto">
          <a:xfrm>
            <a:off x="779463" y="4322763"/>
            <a:ext cx="1222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8"/>
          <p:cNvPicPr>
            <a:picLocks noChangeAspect="1" noChangeArrowheads="1"/>
          </p:cNvPicPr>
          <p:nvPr/>
        </p:nvPicPr>
        <p:blipFill>
          <a:blip r:embed="rId4" cstate="print"/>
          <a:srcRect l="72733" t="38756" r="11877" b="39986"/>
          <a:stretch>
            <a:fillRect/>
          </a:stretch>
        </p:blipFill>
        <p:spPr bwMode="auto">
          <a:xfrm>
            <a:off x="779463" y="3321050"/>
            <a:ext cx="1233487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00250" y="4430713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1778" name="AutoShape 1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9" name="AutoShape 1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0" name="AutoShape 1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1" name="AutoShape 1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2" name="AutoShape 1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3" name="AutoShape 1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4" name="AutoShape 1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5" name="AutoShape 1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6" name="AutoShape 1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87" name="AutoShape 1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006600" y="3492500"/>
            <a:ext cx="415925" cy="609600"/>
            <a:chOff x="3012" y="1876"/>
            <a:chExt cx="272" cy="432"/>
          </a:xfrm>
          <a:solidFill>
            <a:srgbClr val="00B050"/>
          </a:solidFill>
        </p:grpSpPr>
        <p:sp>
          <p:nvSpPr>
            <p:cNvPr id="21768" name="AutoShape 21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69" name="AutoShape 22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0" name="AutoShape 23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1" name="AutoShape 24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2" name="AutoShape 25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3" name="AutoShape 26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4" name="AutoShape 27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5" name="AutoShape 28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6" name="AutoShape 29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77" name="AutoShape 30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1524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775" y="1552575"/>
            <a:ext cx="8778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0625" y="1552575"/>
            <a:ext cx="8778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490378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135438" y="25400"/>
            <a:ext cx="4397375" cy="2417763"/>
            <a:chOff x="2341" y="16"/>
            <a:chExt cx="2770" cy="1523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425" y="694"/>
              <a:ext cx="397" cy="686"/>
              <a:chOff x="2425" y="694"/>
              <a:chExt cx="397" cy="686"/>
            </a:xfrm>
          </p:grpSpPr>
          <p:sp>
            <p:nvSpPr>
              <p:cNvPr id="21764" name="Line 41"/>
              <p:cNvSpPr>
                <a:spLocks noChangeShapeType="1"/>
              </p:cNvSpPr>
              <p:nvPr/>
            </p:nvSpPr>
            <p:spPr bwMode="auto">
              <a:xfrm>
                <a:off x="2783" y="694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" name="Rectangle 42"/>
              <p:cNvSpPr>
                <a:spLocks noChangeArrowheads="1"/>
              </p:cNvSpPr>
              <p:nvPr/>
            </p:nvSpPr>
            <p:spPr bwMode="auto">
              <a:xfrm>
                <a:off x="2445" y="1131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000000"/>
                    </a:solidFill>
                  </a:rPr>
                  <a:t>-70 mV</a:t>
                </a:r>
              </a:p>
            </p:txBody>
          </p:sp>
          <p:sp>
            <p:nvSpPr>
              <p:cNvPr id="21766" name="Rectangle 43"/>
              <p:cNvSpPr>
                <a:spLocks noChangeArrowheads="1"/>
              </p:cNvSpPr>
              <p:nvPr/>
            </p:nvSpPr>
            <p:spPr bwMode="auto">
              <a:xfrm>
                <a:off x="2425" y="704"/>
                <a:ext cx="39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336666"/>
                    </a:solidFill>
                  </a:rPr>
                  <a:t>+30 mV</a:t>
                </a:r>
              </a:p>
            </p:txBody>
          </p:sp>
          <p:sp>
            <p:nvSpPr>
              <p:cNvPr id="21767" name="Rectangle 44"/>
              <p:cNvSpPr>
                <a:spLocks noChangeArrowheads="1"/>
              </p:cNvSpPr>
              <p:nvPr/>
            </p:nvSpPr>
            <p:spPr bwMode="auto">
              <a:xfrm>
                <a:off x="2445" y="1000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</p:grpSp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2341" y="483"/>
              <a:ext cx="2770" cy="1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63" name="Text Box 46"/>
            <p:cNvSpPr txBox="1">
              <a:spLocks noChangeArrowheads="1"/>
            </p:cNvSpPr>
            <p:nvPr/>
          </p:nvSpPr>
          <p:spPr bwMode="auto">
            <a:xfrm>
              <a:off x="2777" y="16"/>
              <a:ext cx="18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Voltage-gated channels</a:t>
              </a:r>
            </a:p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Na</a:t>
              </a:r>
              <a:r>
                <a:rPr lang="en-US" sz="1800" b="0" baseline="30000">
                  <a:solidFill>
                    <a:srgbClr val="000000"/>
                  </a:solidFill>
                </a:rPr>
                <a:t>+</a:t>
              </a:r>
              <a:r>
                <a:rPr lang="en-US" sz="1800" b="0">
                  <a:solidFill>
                    <a:srgbClr val="000000"/>
                  </a:solidFill>
                </a:rPr>
                <a:t> in, K+ out, regenerative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8609013" y="33782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1749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0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1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2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3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4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5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6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7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58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03250" y="25400"/>
            <a:ext cx="2965450" cy="2416175"/>
            <a:chOff x="116" y="16"/>
            <a:chExt cx="1868" cy="1522"/>
          </a:xfrm>
        </p:grpSpPr>
        <p:sp>
          <p:nvSpPr>
            <p:cNvPr id="21742" name="Rectangle 59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43" name="Text Box 60"/>
            <p:cNvSpPr txBox="1">
              <a:spLocks noChangeArrowheads="1"/>
            </p:cNvSpPr>
            <p:nvPr/>
          </p:nvSpPr>
          <p:spPr bwMode="auto">
            <a:xfrm>
              <a:off x="116" y="16"/>
              <a:ext cx="18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Transmitter-gated channels</a:t>
              </a:r>
            </a:p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</a:rPr>
                <a:t>Na</a:t>
              </a:r>
              <a:r>
                <a:rPr lang="en-US" sz="1800" b="0" baseline="30000">
                  <a:solidFill>
                    <a:srgbClr val="000000"/>
                  </a:solidFill>
                </a:rPr>
                <a:t>+</a:t>
              </a:r>
              <a:r>
                <a:rPr lang="en-US" sz="1800" b="0">
                  <a:solidFill>
                    <a:srgbClr val="000000"/>
                  </a:solidFill>
                </a:rPr>
                <a:t> in, additive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21745" name="Text Box 62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-70 mV</a:t>
                </a:r>
                <a:endParaRPr lang="en-US" sz="10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6" name="Text Box 63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21747" name="Line 64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8" name="Line 65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8561388" y="44450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21732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3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4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5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6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7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8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39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40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41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" name="Freeform 99"/>
          <p:cNvSpPr/>
          <p:nvPr/>
        </p:nvSpPr>
        <p:spPr>
          <a:xfrm>
            <a:off x="2503488" y="4062413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532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5383213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586263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6342063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682148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7300913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35"/>
          <p:cNvPicPr>
            <a:picLocks noChangeAspect="1" noChangeArrowheads="1"/>
          </p:cNvPicPr>
          <p:nvPr/>
        </p:nvPicPr>
        <p:blipFill>
          <a:blip r:embed="rId6" cstate="print"/>
          <a:srcRect r="33379"/>
          <a:stretch>
            <a:fillRect/>
          </a:stretch>
        </p:blipFill>
        <p:spPr bwMode="auto">
          <a:xfrm>
            <a:off x="7780338" y="1193800"/>
            <a:ext cx="498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8" name="Rectangle 7"/>
          <p:cNvSpPr>
            <a:spLocks noChangeArrowheads="1"/>
          </p:cNvSpPr>
          <p:nvPr/>
        </p:nvSpPr>
        <p:spPr bwMode="auto">
          <a:xfrm>
            <a:off x="-22677" y="9289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 descr="http://www.purpleoniondesigns.com/pointing_finger_-_web_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2088" y="3432175"/>
            <a:ext cx="704850" cy="36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73"/>
          <p:cNvGrpSpPr>
            <a:grpSpLocks/>
          </p:cNvGrpSpPr>
          <p:nvPr/>
        </p:nvGrpSpPr>
        <p:grpSpPr bwMode="auto">
          <a:xfrm>
            <a:off x="4441825" y="3100388"/>
            <a:ext cx="534988" cy="1076325"/>
            <a:chOff x="-1663700" y="1385888"/>
            <a:chExt cx="1358900" cy="2735262"/>
          </a:xfrm>
        </p:grpSpPr>
        <p:sp>
          <p:nvSpPr>
            <p:cNvPr id="175" name="Cube 174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722" name="Straight Connector 175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77" name="Oval 176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355975" y="3089275"/>
            <a:ext cx="534988" cy="1076325"/>
            <a:chOff x="-1663700" y="1385888"/>
            <a:chExt cx="1358900" cy="2735262"/>
          </a:xfrm>
        </p:grpSpPr>
        <p:sp>
          <p:nvSpPr>
            <p:cNvPr id="7" name="Cube 6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711" name="Straight Connector 8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4" name="Oval 13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45"/>
          <p:cNvGrpSpPr>
            <a:grpSpLocks/>
          </p:cNvGrpSpPr>
          <p:nvPr/>
        </p:nvGrpSpPr>
        <p:grpSpPr bwMode="auto">
          <a:xfrm>
            <a:off x="5930900" y="3119438"/>
            <a:ext cx="533400" cy="1076325"/>
            <a:chOff x="-1663700" y="1385888"/>
            <a:chExt cx="1358900" cy="2735262"/>
          </a:xfrm>
        </p:grpSpPr>
        <p:sp>
          <p:nvSpPr>
            <p:cNvPr id="247" name="Cube 246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700" name="Straight Connector 247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49" name="Oval 248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251"/>
          <p:cNvGrpSpPr>
            <a:grpSpLocks/>
          </p:cNvGrpSpPr>
          <p:nvPr/>
        </p:nvGrpSpPr>
        <p:grpSpPr bwMode="auto">
          <a:xfrm>
            <a:off x="5557838" y="3119438"/>
            <a:ext cx="534987" cy="1076325"/>
            <a:chOff x="-1663700" y="1385888"/>
            <a:chExt cx="1358900" cy="2735262"/>
          </a:xfrm>
        </p:grpSpPr>
        <p:sp>
          <p:nvSpPr>
            <p:cNvPr id="253" name="Cube 252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89" name="Straight Connector 253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55" name="Oval 254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257"/>
          <p:cNvGrpSpPr>
            <a:grpSpLocks/>
          </p:cNvGrpSpPr>
          <p:nvPr/>
        </p:nvGrpSpPr>
        <p:grpSpPr bwMode="auto">
          <a:xfrm rot="1350006">
            <a:off x="6143625" y="3089275"/>
            <a:ext cx="534988" cy="1074738"/>
            <a:chOff x="-1663700" y="1385888"/>
            <a:chExt cx="1358900" cy="2735262"/>
          </a:xfrm>
        </p:grpSpPr>
        <p:sp>
          <p:nvSpPr>
            <p:cNvPr id="259" name="Cube 258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78" name="Straight Connector 259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61" name="Oval 260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263"/>
          <p:cNvGrpSpPr>
            <a:grpSpLocks/>
          </p:cNvGrpSpPr>
          <p:nvPr/>
        </p:nvGrpSpPr>
        <p:grpSpPr bwMode="auto">
          <a:xfrm rot="1350006">
            <a:off x="5756275" y="3103563"/>
            <a:ext cx="534988" cy="1076325"/>
            <a:chOff x="-1663700" y="1385888"/>
            <a:chExt cx="1358900" cy="2735262"/>
          </a:xfrm>
        </p:grpSpPr>
        <p:sp>
          <p:nvSpPr>
            <p:cNvPr id="265" name="Cube 264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67" name="Straight Connector 265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67" name="Oval 266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9" name="Group 161"/>
          <p:cNvGrpSpPr>
            <a:grpSpLocks/>
          </p:cNvGrpSpPr>
          <p:nvPr/>
        </p:nvGrpSpPr>
        <p:grpSpPr bwMode="auto">
          <a:xfrm>
            <a:off x="5187950" y="3100388"/>
            <a:ext cx="533400" cy="1076325"/>
            <a:chOff x="-1663700" y="1385888"/>
            <a:chExt cx="1358900" cy="2735262"/>
          </a:xfrm>
        </p:grpSpPr>
        <p:sp>
          <p:nvSpPr>
            <p:cNvPr id="163" name="Cube 162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56" name="Straight Connector 163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65" name="Oval 164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167"/>
          <p:cNvGrpSpPr>
            <a:grpSpLocks/>
          </p:cNvGrpSpPr>
          <p:nvPr/>
        </p:nvGrpSpPr>
        <p:grpSpPr bwMode="auto">
          <a:xfrm>
            <a:off x="4814888" y="3100388"/>
            <a:ext cx="534987" cy="1076325"/>
            <a:chOff x="-1663700" y="1385888"/>
            <a:chExt cx="1358900" cy="2735262"/>
          </a:xfrm>
        </p:grpSpPr>
        <p:sp>
          <p:nvSpPr>
            <p:cNvPr id="169" name="Cube 168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45" name="Straight Connector 169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71" name="Oval 170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179"/>
          <p:cNvGrpSpPr>
            <a:grpSpLocks/>
          </p:cNvGrpSpPr>
          <p:nvPr/>
        </p:nvGrpSpPr>
        <p:grpSpPr bwMode="auto">
          <a:xfrm rot="1350006">
            <a:off x="5400675" y="3070225"/>
            <a:ext cx="534988" cy="1074738"/>
            <a:chOff x="-1663700" y="1385888"/>
            <a:chExt cx="1358900" cy="2735262"/>
          </a:xfrm>
        </p:grpSpPr>
        <p:sp>
          <p:nvSpPr>
            <p:cNvPr id="229" name="Cube 228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34" name="Straight Connector 229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31" name="Oval 230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2" name="Group 233"/>
          <p:cNvGrpSpPr>
            <a:grpSpLocks/>
          </p:cNvGrpSpPr>
          <p:nvPr/>
        </p:nvGrpSpPr>
        <p:grpSpPr bwMode="auto">
          <a:xfrm rot="1350006">
            <a:off x="5013325" y="3084513"/>
            <a:ext cx="534988" cy="1076325"/>
            <a:chOff x="-1663700" y="1385888"/>
            <a:chExt cx="1358900" cy="2735262"/>
          </a:xfrm>
        </p:grpSpPr>
        <p:sp>
          <p:nvSpPr>
            <p:cNvPr id="235" name="Cube 234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23" name="Straight Connector 235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37" name="Oval 236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239"/>
          <p:cNvGrpSpPr>
            <a:grpSpLocks/>
          </p:cNvGrpSpPr>
          <p:nvPr/>
        </p:nvGrpSpPr>
        <p:grpSpPr bwMode="auto">
          <a:xfrm rot="1350006">
            <a:off x="4672013" y="3090863"/>
            <a:ext cx="534987" cy="1076325"/>
            <a:chOff x="-1663700" y="1385888"/>
            <a:chExt cx="1358900" cy="2735262"/>
          </a:xfrm>
        </p:grpSpPr>
        <p:sp>
          <p:nvSpPr>
            <p:cNvPr id="241" name="Cube 240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12" name="Straight Connector 241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43" name="Oval 242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86"/>
          <p:cNvGrpSpPr>
            <a:grpSpLocks/>
          </p:cNvGrpSpPr>
          <p:nvPr/>
        </p:nvGrpSpPr>
        <p:grpSpPr bwMode="auto">
          <a:xfrm>
            <a:off x="4102100" y="3089275"/>
            <a:ext cx="533400" cy="1076325"/>
            <a:chOff x="-1663700" y="1385888"/>
            <a:chExt cx="1358900" cy="2735262"/>
          </a:xfrm>
        </p:grpSpPr>
        <p:sp>
          <p:nvSpPr>
            <p:cNvPr id="188" name="Cube 187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601" name="Straight Connector 188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90" name="Oval 189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" name="Group 180"/>
          <p:cNvGrpSpPr>
            <a:grpSpLocks/>
          </p:cNvGrpSpPr>
          <p:nvPr/>
        </p:nvGrpSpPr>
        <p:grpSpPr bwMode="auto">
          <a:xfrm>
            <a:off x="3729038" y="3089275"/>
            <a:ext cx="534987" cy="1076325"/>
            <a:chOff x="-1663700" y="1385888"/>
            <a:chExt cx="1358900" cy="2735262"/>
          </a:xfrm>
        </p:grpSpPr>
        <p:sp>
          <p:nvSpPr>
            <p:cNvPr id="182" name="Cube 181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590" name="Straight Connector 182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84" name="Oval 183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55"/>
          <p:cNvGrpSpPr>
            <a:grpSpLocks/>
          </p:cNvGrpSpPr>
          <p:nvPr/>
        </p:nvGrpSpPr>
        <p:grpSpPr bwMode="auto">
          <a:xfrm rot="1350006">
            <a:off x="4314825" y="3059113"/>
            <a:ext cx="534988" cy="1074737"/>
            <a:chOff x="-1663700" y="1385888"/>
            <a:chExt cx="1358900" cy="2735262"/>
          </a:xfrm>
        </p:grpSpPr>
        <p:sp>
          <p:nvSpPr>
            <p:cNvPr id="157" name="Cube 156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579" name="Straight Connector 157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59" name="Oval 158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149"/>
          <p:cNvGrpSpPr>
            <a:grpSpLocks/>
          </p:cNvGrpSpPr>
          <p:nvPr/>
        </p:nvGrpSpPr>
        <p:grpSpPr bwMode="auto">
          <a:xfrm rot="1350006">
            <a:off x="3927475" y="3073400"/>
            <a:ext cx="534988" cy="1076325"/>
            <a:chOff x="-1663700" y="1385888"/>
            <a:chExt cx="1358900" cy="2735262"/>
          </a:xfrm>
        </p:grpSpPr>
        <p:sp>
          <p:nvSpPr>
            <p:cNvPr id="151" name="Cube 150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568" name="Straight Connector 151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53" name="Oval 152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8" name="Group 143"/>
          <p:cNvGrpSpPr>
            <a:grpSpLocks/>
          </p:cNvGrpSpPr>
          <p:nvPr/>
        </p:nvGrpSpPr>
        <p:grpSpPr bwMode="auto">
          <a:xfrm rot="1350006">
            <a:off x="3586163" y="3079750"/>
            <a:ext cx="534987" cy="1076325"/>
            <a:chOff x="-1663700" y="1385888"/>
            <a:chExt cx="1358900" cy="2735262"/>
          </a:xfrm>
        </p:grpSpPr>
        <p:sp>
          <p:nvSpPr>
            <p:cNvPr id="145" name="Cube 144"/>
            <p:cNvSpPr/>
            <p:nvPr/>
          </p:nvSpPr>
          <p:spPr bwMode="auto">
            <a:xfrm>
              <a:off x="-1663700" y="1385888"/>
              <a:ext cx="1358900" cy="2735262"/>
            </a:xfrm>
            <a:prstGeom prst="cube">
              <a:avLst>
                <a:gd name="adj" fmla="val 11175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1557" name="Straight Connector 145"/>
            <p:cNvCxnSpPr>
              <a:cxnSpLocks noChangeShapeType="1"/>
            </p:cNvCxnSpPr>
            <p:nvPr/>
          </p:nvCxnSpPr>
          <p:spPr bwMode="auto">
            <a:xfrm>
              <a:off x="-1452563" y="2609850"/>
              <a:ext cx="830263" cy="43100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47" name="Oval 146"/>
            <p:cNvSpPr/>
            <p:nvPr/>
          </p:nvSpPr>
          <p:spPr bwMode="auto">
            <a:xfrm>
              <a:off x="-1117600" y="2178050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-1390650" y="28634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-908050" y="3511153"/>
              <a:ext cx="184150" cy="2524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263873" y="4508500"/>
            <a:ext cx="373419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/>
              <a:t>Nature’s approach is to use a series of tiny voltages (action potentials) to push the current in a series of small steps.</a:t>
            </a:r>
            <a:endParaRPr lang="en-US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2049463" y="2389188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366963" y="6116638"/>
            <a:ext cx="544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1835150" y="6088063"/>
            <a:ext cx="6704013" cy="12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1835150" y="5775325"/>
            <a:ext cx="203041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3916363" y="5778500"/>
            <a:ext cx="4598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2" t="38756" r="11897" b="39986"/>
          <a:stretch>
            <a:fillRect/>
          </a:stretch>
        </p:blipFill>
        <p:spPr bwMode="auto">
          <a:xfrm>
            <a:off x="804863" y="4422775"/>
            <a:ext cx="12890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3" t="38756" r="11877" b="39986"/>
          <a:stretch>
            <a:fillRect/>
          </a:stretch>
        </p:blipFill>
        <p:spPr bwMode="auto">
          <a:xfrm>
            <a:off x="709613" y="3378200"/>
            <a:ext cx="13335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92325" y="4530725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32800" name="AutoShape 1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1" name="AutoShape 1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2" name="AutoShape 1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3" name="AutoShape 1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4" name="AutoShape 1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5" name="AutoShape 1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6" name="AutoShape 1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7" name="AutoShape 1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8" name="AutoShape 1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809" name="AutoShape 1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036763" y="3529013"/>
            <a:ext cx="319087" cy="609600"/>
            <a:chOff x="3012" y="1876"/>
            <a:chExt cx="272" cy="432"/>
          </a:xfrm>
          <a:solidFill>
            <a:srgbClr val="FF0000"/>
          </a:solidFill>
        </p:grpSpPr>
        <p:sp>
          <p:nvSpPr>
            <p:cNvPr id="32790" name="AutoShape 21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1" name="AutoShape 22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2" name="AutoShape 23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3" name="AutoShape 24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4" name="AutoShape 25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5" name="AutoShape 26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6" name="AutoShape 27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7" name="AutoShape 28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8" name="AutoShape 29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799" name="AutoShape 30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02785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86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7811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03250" y="25400"/>
            <a:ext cx="2965450" cy="2416175"/>
            <a:chOff x="116" y="16"/>
            <a:chExt cx="1868" cy="1522"/>
          </a:xfrm>
        </p:grpSpPr>
        <p:sp>
          <p:nvSpPr>
            <p:cNvPr id="32783" name="Rectangle 44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84" name="Text Box 45"/>
            <p:cNvSpPr txBox="1">
              <a:spLocks noChangeArrowheads="1"/>
            </p:cNvSpPr>
            <p:nvPr/>
          </p:nvSpPr>
          <p:spPr bwMode="auto">
            <a:xfrm>
              <a:off x="116" y="16"/>
              <a:ext cx="1868" cy="404"/>
            </a:xfrm>
            <a:prstGeom prst="rect">
              <a:avLst/>
            </a:prstGeom>
            <a:solidFill>
              <a:schemeClr val="accent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Transmitter-gated channels</a:t>
              </a:r>
            </a:p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Na+, </a:t>
              </a:r>
              <a:r>
                <a:rPr lang="en-US" sz="1800" b="0" dirty="0" err="1">
                  <a:solidFill>
                    <a:schemeClr val="bg1"/>
                  </a:solidFill>
                </a:rPr>
                <a:t>Cl</a:t>
              </a:r>
              <a:r>
                <a:rPr lang="en-US" sz="1800" b="0" dirty="0">
                  <a:solidFill>
                    <a:schemeClr val="bg1"/>
                  </a:solidFill>
                </a:rPr>
                <a:t>- in, additive</a:t>
              </a:r>
            </a:p>
          </p:txBody>
        </p:sp>
        <p:grpSp>
          <p:nvGrpSpPr>
            <p:cNvPr id="32785" name="Group 46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32786" name="Text Box 47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/>
                  <a:t>-70 mV</a:t>
                </a:r>
                <a:endParaRPr lang="en-US" sz="1000" b="0">
                  <a:latin typeface="Times New Roman" pitchFamily="18" charset="0"/>
                </a:endParaRPr>
              </a:p>
            </p:txBody>
          </p:sp>
          <p:sp>
            <p:nvSpPr>
              <p:cNvPr id="32787" name="Text Box 48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32788" name="Line 49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Line 50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47"/>
          <p:cNvSpPr/>
          <p:nvPr/>
        </p:nvSpPr>
        <p:spPr>
          <a:xfrm>
            <a:off x="2473325" y="4051300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5063" y="2716213"/>
            <a:ext cx="2120900" cy="3597275"/>
            <a:chOff x="715" y="1711"/>
            <a:chExt cx="1336" cy="2266"/>
          </a:xfrm>
        </p:grpSpPr>
        <p:sp>
          <p:nvSpPr>
            <p:cNvPr id="34865" name="Text Box 3"/>
            <p:cNvSpPr txBox="1">
              <a:spLocks noChangeArrowheads="1"/>
            </p:cNvSpPr>
            <p:nvPr/>
          </p:nvSpPr>
          <p:spPr bwMode="auto">
            <a:xfrm>
              <a:off x="715" y="2150"/>
              <a:ext cx="133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800" b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K</a:t>
              </a:r>
              <a:r>
                <a:rPr lang="en-US" sz="4800" b="0" baseline="30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+</a:t>
              </a:r>
              <a:r>
                <a:rPr lang="en-US" sz="4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	</a:t>
              </a:r>
              <a:r>
                <a:rPr lang="en-US" sz="4800" b="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Na</a:t>
              </a:r>
              <a:r>
                <a:rPr lang="en-US" sz="4800" b="0" baseline="300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+</a:t>
              </a:r>
              <a:endParaRPr lang="en-US" sz="4800" b="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3843" name="Group 4"/>
            <p:cNvGrpSpPr>
              <a:grpSpLocks/>
            </p:cNvGrpSpPr>
            <p:nvPr/>
          </p:nvGrpSpPr>
          <p:grpSpPr bwMode="auto">
            <a:xfrm>
              <a:off x="726" y="1711"/>
              <a:ext cx="1061" cy="2266"/>
              <a:chOff x="726" y="1711"/>
              <a:chExt cx="1061" cy="2266"/>
            </a:xfrm>
          </p:grpSpPr>
          <p:sp>
            <p:nvSpPr>
              <p:cNvPr id="33844" name="Line 5"/>
              <p:cNvSpPr>
                <a:spLocks noChangeShapeType="1"/>
              </p:cNvSpPr>
              <p:nvPr/>
            </p:nvSpPr>
            <p:spPr bwMode="auto">
              <a:xfrm>
                <a:off x="1423" y="3077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5" name="Line 6"/>
              <p:cNvSpPr>
                <a:spLocks noChangeShapeType="1"/>
              </p:cNvSpPr>
              <p:nvPr/>
            </p:nvSpPr>
            <p:spPr bwMode="auto">
              <a:xfrm>
                <a:off x="1651" y="3077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33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Text Box 7"/>
              <p:cNvSpPr txBox="1">
                <a:spLocks noChangeArrowheads="1"/>
              </p:cNvSpPr>
              <p:nvPr/>
            </p:nvSpPr>
            <p:spPr bwMode="auto">
              <a:xfrm>
                <a:off x="1315" y="2759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2400" b="0" i="1">
                    <a:solidFill>
                      <a:srgbClr val="3399FF"/>
                    </a:solidFill>
                    <a:latin typeface="Times New Roman" pitchFamily="18" charset="0"/>
                  </a:rPr>
                  <a:t>e</a:t>
                </a:r>
                <a:endParaRPr lang="en-US" sz="2400" b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47" name="Text Box 8"/>
              <p:cNvSpPr txBox="1">
                <a:spLocks noChangeArrowheads="1"/>
              </p:cNvSpPr>
              <p:nvPr/>
            </p:nvSpPr>
            <p:spPr bwMode="auto">
              <a:xfrm>
                <a:off x="1549" y="2759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2400" b="0" i="1">
                    <a:solidFill>
                      <a:srgbClr val="3399FF"/>
                    </a:solidFill>
                    <a:latin typeface="Times New Roman" pitchFamily="18" charset="0"/>
                  </a:rPr>
                  <a:t>c</a:t>
                </a:r>
                <a:endParaRPr lang="en-US" sz="2400" b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48" name="Line 9"/>
              <p:cNvSpPr>
                <a:spLocks noChangeShapeType="1"/>
              </p:cNvSpPr>
              <p:nvPr/>
            </p:nvSpPr>
            <p:spPr bwMode="auto">
              <a:xfrm>
                <a:off x="834" y="3077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Line 10"/>
              <p:cNvSpPr>
                <a:spLocks noChangeShapeType="1"/>
              </p:cNvSpPr>
              <p:nvPr/>
            </p:nvSpPr>
            <p:spPr bwMode="auto">
              <a:xfrm>
                <a:off x="1062" y="3077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0" name="Text Box 11"/>
              <p:cNvSpPr txBox="1">
                <a:spLocks noChangeArrowheads="1"/>
              </p:cNvSpPr>
              <p:nvPr/>
            </p:nvSpPr>
            <p:spPr bwMode="auto">
              <a:xfrm>
                <a:off x="726" y="2759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2400" b="0" i="1">
                    <a:solidFill>
                      <a:srgbClr val="00FF00"/>
                    </a:solidFill>
                    <a:latin typeface="Times New Roman" pitchFamily="18" charset="0"/>
                  </a:rPr>
                  <a:t>e</a:t>
                </a:r>
                <a:endParaRPr 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51" name="Text Box 12"/>
              <p:cNvSpPr txBox="1">
                <a:spLocks noChangeArrowheads="1"/>
              </p:cNvSpPr>
              <p:nvPr/>
            </p:nvSpPr>
            <p:spPr bwMode="auto">
              <a:xfrm>
                <a:off x="960" y="2759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2400" b="0" i="1">
                    <a:solidFill>
                      <a:srgbClr val="00FF00"/>
                    </a:solidFill>
                    <a:latin typeface="Times New Roman" pitchFamily="18" charset="0"/>
                  </a:rPr>
                  <a:t>c</a:t>
                </a:r>
                <a:endParaRPr 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52" name="Text Box 13"/>
              <p:cNvSpPr txBox="1">
                <a:spLocks noChangeArrowheads="1"/>
              </p:cNvSpPr>
              <p:nvPr/>
            </p:nvSpPr>
            <p:spPr bwMode="auto">
              <a:xfrm>
                <a:off x="821" y="1711"/>
                <a:ext cx="9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2800" u="sng">
                    <a:latin typeface="Comic Sans MS" pitchFamily="66" charset="0"/>
                  </a:rPr>
                  <a:t>At Rest</a:t>
                </a:r>
                <a:endParaRPr lang="en-US" sz="2800" u="sng">
                  <a:solidFill>
                    <a:schemeClr val="accent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83000" y="2716213"/>
            <a:ext cx="2201863" cy="3598862"/>
            <a:chOff x="2320" y="1711"/>
            <a:chExt cx="1387" cy="2267"/>
          </a:xfrm>
        </p:grpSpPr>
        <p:sp>
          <p:nvSpPr>
            <p:cNvPr id="33832" name="Line 15"/>
            <p:cNvSpPr>
              <a:spLocks noChangeShapeType="1"/>
            </p:cNvSpPr>
            <p:nvPr/>
          </p:nvSpPr>
          <p:spPr bwMode="auto">
            <a:xfrm>
              <a:off x="3079" y="3078"/>
              <a:ext cx="0" cy="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Line 16"/>
            <p:cNvSpPr>
              <a:spLocks noChangeShapeType="1"/>
            </p:cNvSpPr>
            <p:nvPr/>
          </p:nvSpPr>
          <p:spPr bwMode="auto">
            <a:xfrm>
              <a:off x="3307" y="3078"/>
              <a:ext cx="0" cy="90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Text Box 17"/>
            <p:cNvSpPr txBox="1">
              <a:spLocks noChangeArrowheads="1"/>
            </p:cNvSpPr>
            <p:nvPr/>
          </p:nvSpPr>
          <p:spPr bwMode="auto">
            <a:xfrm>
              <a:off x="2971" y="276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3399FF"/>
                  </a:solidFill>
                  <a:latin typeface="Times New Roman" pitchFamily="18" charset="0"/>
                </a:rPr>
                <a:t>e</a:t>
              </a:r>
              <a:endParaRPr lang="en-US" sz="2400" b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  <p:sp>
          <p:nvSpPr>
            <p:cNvPr id="33835" name="Text Box 18"/>
            <p:cNvSpPr txBox="1">
              <a:spLocks noChangeArrowheads="1"/>
            </p:cNvSpPr>
            <p:nvPr/>
          </p:nvSpPr>
          <p:spPr bwMode="auto">
            <a:xfrm>
              <a:off x="3205" y="276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3399FF"/>
                  </a:solidFill>
                  <a:latin typeface="Times New Roman" pitchFamily="18" charset="0"/>
                </a:rPr>
                <a:t>c</a:t>
              </a:r>
              <a:endParaRPr lang="en-US" sz="2400" b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  <p:sp>
          <p:nvSpPr>
            <p:cNvPr id="33836" name="Line 19"/>
            <p:cNvSpPr>
              <a:spLocks noChangeShapeType="1"/>
            </p:cNvSpPr>
            <p:nvPr/>
          </p:nvSpPr>
          <p:spPr bwMode="auto">
            <a:xfrm>
              <a:off x="2490" y="3078"/>
              <a:ext cx="0" cy="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Line 20"/>
            <p:cNvSpPr>
              <a:spLocks noChangeShapeType="1"/>
            </p:cNvSpPr>
            <p:nvPr/>
          </p:nvSpPr>
          <p:spPr bwMode="auto">
            <a:xfrm>
              <a:off x="2718" y="3078"/>
              <a:ext cx="0" cy="9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Text Box 21"/>
            <p:cNvSpPr txBox="1">
              <a:spLocks noChangeArrowheads="1"/>
            </p:cNvSpPr>
            <p:nvPr/>
          </p:nvSpPr>
          <p:spPr bwMode="auto">
            <a:xfrm>
              <a:off x="2382" y="276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00FF00"/>
                  </a:solidFill>
                  <a:latin typeface="Times New Roman" pitchFamily="18" charset="0"/>
                </a:rPr>
                <a:t>e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3839" name="Text Box 22"/>
            <p:cNvSpPr txBox="1">
              <a:spLocks noChangeArrowheads="1"/>
            </p:cNvSpPr>
            <p:nvPr/>
          </p:nvSpPr>
          <p:spPr bwMode="auto">
            <a:xfrm>
              <a:off x="2616" y="276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00FF00"/>
                  </a:solidFill>
                  <a:latin typeface="Times New Roman" pitchFamily="18" charset="0"/>
                </a:rPr>
                <a:t>c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863" name="Text Box 23"/>
            <p:cNvSpPr txBox="1">
              <a:spLocks noChangeArrowheads="1"/>
            </p:cNvSpPr>
            <p:nvPr/>
          </p:nvSpPr>
          <p:spPr bwMode="auto">
            <a:xfrm>
              <a:off x="2371" y="2151"/>
              <a:ext cx="133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800" b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K</a:t>
              </a:r>
              <a:r>
                <a:rPr lang="en-US" sz="4800" b="0" baseline="30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+</a:t>
              </a:r>
              <a:r>
                <a:rPr lang="en-US" sz="4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	</a:t>
              </a:r>
              <a:r>
                <a:rPr lang="en-US" sz="4800" b="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Na</a:t>
              </a:r>
              <a:r>
                <a:rPr lang="en-US" sz="4800" b="0" baseline="300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+</a:t>
              </a:r>
              <a:endParaRPr lang="en-US" sz="4800" b="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33841" name="Text Box 24"/>
            <p:cNvSpPr txBox="1">
              <a:spLocks noChangeArrowheads="1"/>
            </p:cNvSpPr>
            <p:nvPr/>
          </p:nvSpPr>
          <p:spPr bwMode="auto">
            <a:xfrm>
              <a:off x="2320" y="1711"/>
              <a:ext cx="13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800" u="sng">
                  <a:latin typeface="Comic Sans MS" pitchFamily="66" charset="0"/>
                </a:rPr>
                <a:t>Peak of AP</a:t>
              </a:r>
              <a:endParaRPr lang="en-US" sz="4400" b="0" u="sng">
                <a:solidFill>
                  <a:schemeClr val="accent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397625" y="2716213"/>
            <a:ext cx="2409825" cy="3600450"/>
            <a:chOff x="4030" y="1711"/>
            <a:chExt cx="1518" cy="2268"/>
          </a:xfrm>
        </p:grpSpPr>
        <p:sp>
          <p:nvSpPr>
            <p:cNvPr id="33822" name="Line 26"/>
            <p:cNvSpPr>
              <a:spLocks noChangeShapeType="1"/>
            </p:cNvSpPr>
            <p:nvPr/>
          </p:nvSpPr>
          <p:spPr bwMode="auto">
            <a:xfrm>
              <a:off x="4891" y="3079"/>
              <a:ext cx="0" cy="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27"/>
            <p:cNvSpPr>
              <a:spLocks noChangeShapeType="1"/>
            </p:cNvSpPr>
            <p:nvPr/>
          </p:nvSpPr>
          <p:spPr bwMode="auto">
            <a:xfrm>
              <a:off x="5119" y="3079"/>
              <a:ext cx="0" cy="90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28"/>
            <p:cNvSpPr txBox="1">
              <a:spLocks noChangeArrowheads="1"/>
            </p:cNvSpPr>
            <p:nvPr/>
          </p:nvSpPr>
          <p:spPr bwMode="auto">
            <a:xfrm>
              <a:off x="4783" y="2761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3399FF"/>
                  </a:solidFill>
                  <a:latin typeface="Times New Roman" pitchFamily="18" charset="0"/>
                </a:rPr>
                <a:t>e</a:t>
              </a:r>
              <a:endParaRPr lang="en-US" sz="2400" b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  <p:sp>
          <p:nvSpPr>
            <p:cNvPr id="33825" name="Text Box 29"/>
            <p:cNvSpPr txBox="1">
              <a:spLocks noChangeArrowheads="1"/>
            </p:cNvSpPr>
            <p:nvPr/>
          </p:nvSpPr>
          <p:spPr bwMode="auto">
            <a:xfrm>
              <a:off x="5017" y="2761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3399FF"/>
                  </a:solidFill>
                  <a:latin typeface="Times New Roman" pitchFamily="18" charset="0"/>
                </a:rPr>
                <a:t>c</a:t>
              </a:r>
              <a:endParaRPr lang="en-US" sz="2400" b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  <p:sp>
          <p:nvSpPr>
            <p:cNvPr id="33826" name="Line 30"/>
            <p:cNvSpPr>
              <a:spLocks noChangeShapeType="1"/>
            </p:cNvSpPr>
            <p:nvPr/>
          </p:nvSpPr>
          <p:spPr bwMode="auto">
            <a:xfrm>
              <a:off x="4302" y="3079"/>
              <a:ext cx="0" cy="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Line 31"/>
            <p:cNvSpPr>
              <a:spLocks noChangeShapeType="1"/>
            </p:cNvSpPr>
            <p:nvPr/>
          </p:nvSpPr>
          <p:spPr bwMode="auto">
            <a:xfrm>
              <a:off x="4530" y="3079"/>
              <a:ext cx="0" cy="9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4194" y="2761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00FF00"/>
                  </a:solidFill>
                  <a:latin typeface="Times New Roman" pitchFamily="18" charset="0"/>
                </a:rPr>
                <a:t>e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4428" y="2761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 b="0" i="1">
                  <a:solidFill>
                    <a:srgbClr val="00FF00"/>
                  </a:solidFill>
                  <a:latin typeface="Times New Roman" pitchFamily="18" charset="0"/>
                </a:rPr>
                <a:t>c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853" name="Text Box 34"/>
            <p:cNvSpPr txBox="1">
              <a:spLocks noChangeArrowheads="1"/>
            </p:cNvSpPr>
            <p:nvPr/>
          </p:nvSpPr>
          <p:spPr bwMode="auto">
            <a:xfrm>
              <a:off x="4183" y="2152"/>
              <a:ext cx="133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800" b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K</a:t>
              </a:r>
              <a:r>
                <a:rPr lang="en-US" sz="4800" b="0" baseline="30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+</a:t>
              </a:r>
              <a:r>
                <a:rPr lang="en-US" sz="4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	</a:t>
              </a:r>
              <a:r>
                <a:rPr lang="en-US" sz="4800" b="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Na</a:t>
              </a:r>
              <a:r>
                <a:rPr lang="en-US" sz="4800" b="0" baseline="300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+</a:t>
              </a:r>
              <a:endParaRPr lang="en-US" sz="4800" b="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4030" y="1711"/>
              <a:ext cx="15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800" u="sng">
                  <a:latin typeface="Comic Sans MS" pitchFamily="66" charset="0"/>
                </a:rPr>
                <a:t>Back to Rest</a:t>
              </a:r>
              <a:endParaRPr lang="en-US" sz="2800" u="sng">
                <a:solidFill>
                  <a:schemeClr val="accent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436688" y="114300"/>
            <a:ext cx="5988050" cy="2643188"/>
            <a:chOff x="905" y="72"/>
            <a:chExt cx="3772" cy="1665"/>
          </a:xfrm>
        </p:grpSpPr>
        <p:pic>
          <p:nvPicPr>
            <p:cNvPr id="33818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" y="72"/>
              <a:ext cx="2271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9" name="Group 38"/>
            <p:cNvGrpSpPr>
              <a:grpSpLocks/>
            </p:cNvGrpSpPr>
            <p:nvPr/>
          </p:nvGrpSpPr>
          <p:grpSpPr bwMode="auto">
            <a:xfrm>
              <a:off x="905" y="1182"/>
              <a:ext cx="1571" cy="555"/>
              <a:chOff x="905" y="1182"/>
              <a:chExt cx="1571" cy="555"/>
            </a:xfrm>
          </p:grpSpPr>
          <p:sp>
            <p:nvSpPr>
              <p:cNvPr id="33820" name="Rectangle 39"/>
              <p:cNvSpPr>
                <a:spLocks noChangeArrowheads="1"/>
              </p:cNvSpPr>
              <p:nvPr/>
            </p:nvSpPr>
            <p:spPr bwMode="auto">
              <a:xfrm>
                <a:off x="1578" y="1182"/>
                <a:ext cx="897" cy="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1" name="Line 40"/>
              <p:cNvSpPr>
                <a:spLocks noChangeShapeType="1"/>
              </p:cNvSpPr>
              <p:nvPr/>
            </p:nvSpPr>
            <p:spPr bwMode="auto">
              <a:xfrm flipH="1">
                <a:off x="905" y="1423"/>
                <a:ext cx="157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798" name="Text Box 41"/>
          <p:cNvSpPr txBox="1">
            <a:spLocks noChangeArrowheads="1"/>
          </p:cNvSpPr>
          <p:nvPr/>
        </p:nvSpPr>
        <p:spPr bwMode="auto">
          <a:xfrm>
            <a:off x="377825" y="209391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800" b="0"/>
              <a:t>-70 mV</a:t>
            </a:r>
          </a:p>
        </p:txBody>
      </p:sp>
      <p:sp>
        <p:nvSpPr>
          <p:cNvPr id="33799" name="Text Box 42"/>
          <p:cNvSpPr txBox="1">
            <a:spLocks noChangeArrowheads="1"/>
          </p:cNvSpPr>
          <p:nvPr/>
        </p:nvSpPr>
        <p:spPr bwMode="auto">
          <a:xfrm>
            <a:off x="377825" y="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800" b="0"/>
              <a:t>+30 mV</a:t>
            </a:r>
          </a:p>
        </p:txBody>
      </p:sp>
      <p:sp>
        <p:nvSpPr>
          <p:cNvPr id="33800" name="Line 43"/>
          <p:cNvSpPr>
            <a:spLocks noChangeShapeType="1"/>
          </p:cNvSpPr>
          <p:nvPr/>
        </p:nvSpPr>
        <p:spPr bwMode="auto">
          <a:xfrm>
            <a:off x="1143000" y="381000"/>
            <a:ext cx="0" cy="170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009650" y="4438650"/>
            <a:ext cx="6953250" cy="1981200"/>
            <a:chOff x="636" y="2760"/>
            <a:chExt cx="4380" cy="1248"/>
          </a:xfrm>
        </p:grpSpPr>
        <p:sp>
          <p:nvSpPr>
            <p:cNvPr id="33812" name="Rectangle 44"/>
            <p:cNvSpPr>
              <a:spLocks noChangeArrowheads="1"/>
            </p:cNvSpPr>
            <p:nvPr/>
          </p:nvSpPr>
          <p:spPr bwMode="auto">
            <a:xfrm>
              <a:off x="636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3" name="Rectangle 45"/>
            <p:cNvSpPr>
              <a:spLocks noChangeArrowheads="1"/>
            </p:cNvSpPr>
            <p:nvPr/>
          </p:nvSpPr>
          <p:spPr bwMode="auto">
            <a:xfrm>
              <a:off x="1212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4" name="Rectangle 46"/>
            <p:cNvSpPr>
              <a:spLocks noChangeArrowheads="1"/>
            </p:cNvSpPr>
            <p:nvPr/>
          </p:nvSpPr>
          <p:spPr bwMode="auto">
            <a:xfrm>
              <a:off x="2232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5" name="Rectangle 47"/>
            <p:cNvSpPr>
              <a:spLocks noChangeArrowheads="1"/>
            </p:cNvSpPr>
            <p:nvPr/>
          </p:nvSpPr>
          <p:spPr bwMode="auto">
            <a:xfrm>
              <a:off x="2868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6" name="Rectangle 48"/>
            <p:cNvSpPr>
              <a:spLocks noChangeArrowheads="1"/>
            </p:cNvSpPr>
            <p:nvPr/>
          </p:nvSpPr>
          <p:spPr bwMode="auto">
            <a:xfrm>
              <a:off x="4068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7" name="Rectangle 49"/>
            <p:cNvSpPr>
              <a:spLocks noChangeArrowheads="1"/>
            </p:cNvSpPr>
            <p:nvPr/>
          </p:nvSpPr>
          <p:spPr bwMode="auto">
            <a:xfrm>
              <a:off x="4692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1504950" y="4419600"/>
            <a:ext cx="6953250" cy="1981200"/>
            <a:chOff x="636" y="2760"/>
            <a:chExt cx="4380" cy="1248"/>
          </a:xfrm>
        </p:grpSpPr>
        <p:sp>
          <p:nvSpPr>
            <p:cNvPr id="33806" name="Rectangle 52"/>
            <p:cNvSpPr>
              <a:spLocks noChangeArrowheads="1"/>
            </p:cNvSpPr>
            <p:nvPr/>
          </p:nvSpPr>
          <p:spPr bwMode="auto">
            <a:xfrm>
              <a:off x="636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7" name="Rectangle 53"/>
            <p:cNvSpPr>
              <a:spLocks noChangeArrowheads="1"/>
            </p:cNvSpPr>
            <p:nvPr/>
          </p:nvSpPr>
          <p:spPr bwMode="auto">
            <a:xfrm>
              <a:off x="1212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8" name="Rectangle 54"/>
            <p:cNvSpPr>
              <a:spLocks noChangeArrowheads="1"/>
            </p:cNvSpPr>
            <p:nvPr/>
          </p:nvSpPr>
          <p:spPr bwMode="auto">
            <a:xfrm>
              <a:off x="2232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9" name="Rectangle 55"/>
            <p:cNvSpPr>
              <a:spLocks noChangeArrowheads="1"/>
            </p:cNvSpPr>
            <p:nvPr/>
          </p:nvSpPr>
          <p:spPr bwMode="auto">
            <a:xfrm>
              <a:off x="2868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0" name="Rectangle 56"/>
            <p:cNvSpPr>
              <a:spLocks noChangeArrowheads="1"/>
            </p:cNvSpPr>
            <p:nvPr/>
          </p:nvSpPr>
          <p:spPr bwMode="auto">
            <a:xfrm>
              <a:off x="4068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1" name="Rectangle 57"/>
            <p:cNvSpPr>
              <a:spLocks noChangeArrowheads="1"/>
            </p:cNvSpPr>
            <p:nvPr/>
          </p:nvSpPr>
          <p:spPr bwMode="auto">
            <a:xfrm>
              <a:off x="4692" y="2760"/>
              <a:ext cx="324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3803" name="Text Box 58"/>
          <p:cNvSpPr txBox="1">
            <a:spLocks noChangeArrowheads="1"/>
          </p:cNvSpPr>
          <p:nvPr/>
        </p:nvSpPr>
        <p:spPr bwMode="auto">
          <a:xfrm>
            <a:off x="458788" y="624363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 Black" pitchFamily="34" charset="0"/>
              </a:rPr>
              <a:t>IN</a:t>
            </a:r>
          </a:p>
        </p:txBody>
      </p:sp>
      <p:sp>
        <p:nvSpPr>
          <p:cNvPr id="33804" name="Text Box 59"/>
          <p:cNvSpPr txBox="1">
            <a:spLocks noChangeArrowheads="1"/>
          </p:cNvSpPr>
          <p:nvPr/>
        </p:nvSpPr>
        <p:spPr bwMode="auto">
          <a:xfrm>
            <a:off x="280988" y="429577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 Black" pitchFamily="34" charset="0"/>
              </a:rPr>
              <a:t>OUT</a:t>
            </a: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28600"/>
            <a:ext cx="7772400" cy="14509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Potentials: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Potentials!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127125"/>
            <a:ext cx="34369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123950"/>
            <a:ext cx="6619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125538"/>
            <a:ext cx="28844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Line 21"/>
          <p:cNvSpPr>
            <a:spLocks noChangeShapeType="1"/>
          </p:cNvSpPr>
          <p:nvPr/>
        </p:nvSpPr>
        <p:spPr bwMode="auto">
          <a:xfrm flipV="1">
            <a:off x="1895475" y="4017963"/>
            <a:ext cx="3695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22"/>
          <p:cNvSpPr txBox="1">
            <a:spLocks noChangeArrowheads="1"/>
          </p:cNvSpPr>
          <p:nvPr/>
        </p:nvSpPr>
        <p:spPr bwMode="auto">
          <a:xfrm>
            <a:off x="1790700" y="4102100"/>
            <a:ext cx="4473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0	1	2	3	4     </a:t>
            </a:r>
            <a:r>
              <a:rPr lang="en-US" sz="1200">
                <a:solidFill>
                  <a:schemeClr val="tx1"/>
                </a:solidFill>
              </a:rPr>
              <a:t>msec</a:t>
            </a:r>
          </a:p>
        </p:txBody>
      </p:sp>
      <p:sp>
        <p:nvSpPr>
          <p:cNvPr id="34823" name="Line 23"/>
          <p:cNvSpPr>
            <a:spLocks noChangeShapeType="1"/>
          </p:cNvSpPr>
          <p:nvPr/>
        </p:nvSpPr>
        <p:spPr bwMode="auto">
          <a:xfrm flipH="1">
            <a:off x="1555750" y="941388"/>
            <a:ext cx="3175" cy="264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4" name="Line 24"/>
          <p:cNvSpPr>
            <a:spLocks noChangeShapeType="1"/>
          </p:cNvSpPr>
          <p:nvPr/>
        </p:nvSpPr>
        <p:spPr bwMode="auto">
          <a:xfrm flipH="1">
            <a:off x="1346200" y="3133725"/>
            <a:ext cx="2127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5" name="Line 25"/>
          <p:cNvSpPr>
            <a:spLocks noChangeShapeType="1"/>
          </p:cNvSpPr>
          <p:nvPr/>
        </p:nvSpPr>
        <p:spPr bwMode="auto">
          <a:xfrm flipH="1">
            <a:off x="1346200" y="1114425"/>
            <a:ext cx="2127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6" name="Text Box 26"/>
          <p:cNvSpPr txBox="1">
            <a:spLocks noChangeArrowheads="1"/>
          </p:cNvSpPr>
          <p:nvPr/>
        </p:nvSpPr>
        <p:spPr bwMode="auto">
          <a:xfrm>
            <a:off x="342900" y="892175"/>
            <a:ext cx="106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0"/>
              <a:t>+30 mV</a:t>
            </a:r>
          </a:p>
        </p:txBody>
      </p:sp>
      <p:sp>
        <p:nvSpPr>
          <p:cNvPr id="34827" name="Text Box 27"/>
          <p:cNvSpPr txBox="1">
            <a:spLocks noChangeArrowheads="1"/>
          </p:cNvSpPr>
          <p:nvPr/>
        </p:nvSpPr>
        <p:spPr bwMode="auto">
          <a:xfrm>
            <a:off x="393700" y="2911475"/>
            <a:ext cx="100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0"/>
              <a:t>-70 mV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497138" y="549275"/>
            <a:ext cx="3008312" cy="825500"/>
            <a:chOff x="1357" y="546"/>
            <a:chExt cx="1895" cy="520"/>
          </a:xfrm>
        </p:grpSpPr>
        <p:sp>
          <p:nvSpPr>
            <p:cNvPr id="34879" name="Line 29"/>
            <p:cNvSpPr>
              <a:spLocks noChangeShapeType="1"/>
            </p:cNvSpPr>
            <p:nvPr/>
          </p:nvSpPr>
          <p:spPr bwMode="auto">
            <a:xfrm flipV="1">
              <a:off x="1357" y="711"/>
              <a:ext cx="1113" cy="1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80" name="Text Box 30"/>
            <p:cNvSpPr txBox="1">
              <a:spLocks noChangeArrowheads="1"/>
            </p:cNvSpPr>
            <p:nvPr/>
          </p:nvSpPr>
          <p:spPr bwMode="auto">
            <a:xfrm>
              <a:off x="2459" y="546"/>
              <a:ext cx="79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Approaches</a:t>
              </a:r>
            </a:p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Equilibrium</a:t>
              </a:r>
            </a:p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for </a:t>
              </a:r>
              <a:r>
                <a:rPr lang="en-US">
                  <a:solidFill>
                    <a:srgbClr val="3399FF"/>
                  </a:solidFill>
                  <a:latin typeface="Times New Roman" pitchFamily="18" charset="0"/>
                </a:rPr>
                <a:t>Na</a:t>
              </a:r>
              <a:r>
                <a:rPr lang="en-US" baseline="30000">
                  <a:solidFill>
                    <a:srgbClr val="3399FF"/>
                  </a:solidFill>
                  <a:latin typeface="Times New Roman" pitchFamily="18" charset="0"/>
                </a:rPr>
                <a:t>+</a:t>
              </a:r>
              <a:endParaRPr lang="en-US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414713" y="2490788"/>
            <a:ext cx="2381250" cy="825500"/>
            <a:chOff x="1935" y="1769"/>
            <a:chExt cx="1500" cy="520"/>
          </a:xfrm>
        </p:grpSpPr>
        <p:sp>
          <p:nvSpPr>
            <p:cNvPr id="34877" name="Line 32"/>
            <p:cNvSpPr>
              <a:spLocks noChangeShapeType="1"/>
            </p:cNvSpPr>
            <p:nvPr/>
          </p:nvSpPr>
          <p:spPr bwMode="auto">
            <a:xfrm flipV="1">
              <a:off x="1935" y="1961"/>
              <a:ext cx="711" cy="3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78" name="Text Box 33"/>
            <p:cNvSpPr txBox="1">
              <a:spLocks noChangeArrowheads="1"/>
            </p:cNvSpPr>
            <p:nvPr/>
          </p:nvSpPr>
          <p:spPr bwMode="auto">
            <a:xfrm>
              <a:off x="2642" y="1769"/>
              <a:ext cx="79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Back to</a:t>
              </a:r>
            </a:p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Equilibrium</a:t>
              </a:r>
            </a:p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for </a:t>
              </a:r>
              <a:r>
                <a:rPr lang="en-US">
                  <a:solidFill>
                    <a:srgbClr val="00FF00"/>
                  </a:solidFill>
                  <a:latin typeface="Times New Roman" pitchFamily="18" charset="0"/>
                </a:rPr>
                <a:t>K+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30" name="Line 34"/>
          <p:cNvSpPr>
            <a:spLocks noChangeShapeType="1"/>
          </p:cNvSpPr>
          <p:nvPr/>
        </p:nvSpPr>
        <p:spPr bwMode="auto">
          <a:xfrm>
            <a:off x="1231900" y="2790825"/>
            <a:ext cx="12287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 Box 35"/>
          <p:cNvSpPr txBox="1">
            <a:spLocks noChangeArrowheads="1"/>
          </p:cNvSpPr>
          <p:nvPr/>
        </p:nvSpPr>
        <p:spPr bwMode="auto">
          <a:xfrm>
            <a:off x="476250" y="2620963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-50 mV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0063" y="4802188"/>
            <a:ext cx="5657850" cy="1465262"/>
            <a:chOff x="183" y="3090"/>
            <a:chExt cx="3564" cy="923"/>
          </a:xfrm>
        </p:grpSpPr>
        <p:sp>
          <p:nvSpPr>
            <p:cNvPr id="34875" name="Text Box 37"/>
            <p:cNvSpPr txBox="1">
              <a:spLocks noChangeArrowheads="1"/>
            </p:cNvSpPr>
            <p:nvPr/>
          </p:nvSpPr>
          <p:spPr bwMode="auto">
            <a:xfrm>
              <a:off x="183" y="3090"/>
              <a:ext cx="356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800"/>
                <a:t>Voltage-Gated Na</a:t>
              </a:r>
              <a:r>
                <a:rPr lang="en-US" sz="1800" baseline="30000"/>
                <a:t>+</a:t>
              </a:r>
              <a:r>
                <a:rPr lang="en-US" sz="1800"/>
                <a:t> Channels</a:t>
              </a:r>
            </a:p>
            <a:p>
              <a:endParaRPr lang="en-US" sz="1800"/>
            </a:p>
            <a:p>
              <a:r>
                <a:rPr lang="en-US" sz="1800"/>
                <a:t>	IN AXONS	</a:t>
              </a:r>
            </a:p>
            <a:p>
              <a:r>
                <a:rPr lang="en-US" sz="1800"/>
                <a:t>	All-Or-None:  Voltage Opens, Time Closes</a:t>
              </a:r>
            </a:p>
            <a:p>
              <a:r>
                <a:rPr lang="en-US" sz="1800"/>
                <a:t>	Refractory Period</a:t>
              </a:r>
              <a:endParaRPr 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876" name="Line 38"/>
            <p:cNvSpPr>
              <a:spLocks noChangeShapeType="1"/>
            </p:cNvSpPr>
            <p:nvPr/>
          </p:nvSpPr>
          <p:spPr bwMode="auto">
            <a:xfrm>
              <a:off x="282" y="3318"/>
              <a:ext cx="252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553200" y="1066800"/>
          <a:ext cx="21971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0"/>
                <a:gridCol w="1098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K+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Open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Cl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6477000" y="4305300"/>
          <a:ext cx="2349500" cy="239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50"/>
                <a:gridCol w="1174750"/>
              </a:tblGrid>
              <a:tr h="370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Channel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</a:tr>
              <a:tr h="91415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K+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More Channels Open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/>
                </a:tc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Na+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2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Ca++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Closed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34873" name="TextBox 40"/>
          <p:cNvSpPr txBox="1">
            <a:spLocks noChangeArrowheads="1"/>
          </p:cNvSpPr>
          <p:nvPr/>
        </p:nvSpPr>
        <p:spPr bwMode="auto">
          <a:xfrm>
            <a:off x="6629400" y="685800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Rising Phase of AP</a:t>
            </a:r>
          </a:p>
        </p:txBody>
      </p:sp>
      <p:sp>
        <p:nvSpPr>
          <p:cNvPr id="34874" name="TextBox 41"/>
          <p:cNvSpPr txBox="1">
            <a:spLocks noChangeArrowheads="1"/>
          </p:cNvSpPr>
          <p:nvPr/>
        </p:nvSpPr>
        <p:spPr bwMode="auto">
          <a:xfrm>
            <a:off x="6604000" y="3924300"/>
            <a:ext cx="209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Falling Phase of 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742950"/>
            <a:ext cx="343693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742950"/>
            <a:ext cx="6619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742950"/>
            <a:ext cx="28844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4606925" y="363220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02150" y="3716338"/>
            <a:ext cx="4473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0	1	2	3	4     </a:t>
            </a:r>
            <a:r>
              <a:rPr lang="en-US" sz="1200">
                <a:solidFill>
                  <a:schemeClr val="tx1"/>
                </a:solidFill>
              </a:rPr>
              <a:t>msec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270375" y="555625"/>
            <a:ext cx="1588" cy="2643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4057650" y="2747963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057650" y="728663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54350" y="506413"/>
            <a:ext cx="106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0"/>
              <a:t>+30 mV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05150" y="2525713"/>
            <a:ext cx="100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0"/>
              <a:t>-70 mV</a:t>
            </a:r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6134100" y="5189538"/>
            <a:ext cx="100013" cy="1127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3" name="AutoShape 12"/>
          <p:cNvSpPr>
            <a:spLocks noChangeArrowheads="1"/>
          </p:cNvSpPr>
          <p:nvPr/>
        </p:nvSpPr>
        <p:spPr bwMode="auto">
          <a:xfrm rot="-5400000">
            <a:off x="6227763" y="3243263"/>
            <a:ext cx="738187" cy="4122737"/>
          </a:xfrm>
          <a:prstGeom prst="can">
            <a:avLst>
              <a:gd name="adj" fmla="val 75268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6286500" y="5341938"/>
            <a:ext cx="100013" cy="1127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6338888" y="5081588"/>
            <a:ext cx="100012" cy="1127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6478588" y="5319713"/>
            <a:ext cx="100012" cy="1127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6580188" y="5084763"/>
            <a:ext cx="100012" cy="1127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235575" y="465455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5287963" y="4468813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5427663" y="4708525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5616575" y="4722813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5445125" y="4487863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81625" y="4676775"/>
            <a:ext cx="438150" cy="598488"/>
            <a:chOff x="2337" y="3332"/>
            <a:chExt cx="276" cy="377"/>
          </a:xfrm>
        </p:grpSpPr>
        <p:sp>
          <p:nvSpPr>
            <p:cNvPr id="35879" name="Oval 24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880" name="Oval 25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881" name="Rectangle 26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289675" y="4732338"/>
            <a:ext cx="447675" cy="498475"/>
            <a:chOff x="2909" y="3367"/>
            <a:chExt cx="282" cy="314"/>
          </a:xfrm>
        </p:grpSpPr>
        <p:sp>
          <p:nvSpPr>
            <p:cNvPr id="35876" name="Oval 28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877" name="Oval 29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878" name="Rectangle 30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70513" y="4684713"/>
            <a:ext cx="1331912" cy="630237"/>
            <a:chOff x="2409" y="2919"/>
            <a:chExt cx="839" cy="397"/>
          </a:xfrm>
        </p:grpSpPr>
        <p:grpSp>
          <p:nvGrpSpPr>
            <p:cNvPr id="35868" name="Group 32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5873" name="Oval 33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874" name="Oval 34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875" name="Rectangle 35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5869" name="Group 36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5870" name="Oval 37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871" name="Oval 38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872" name="Rectangle 39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5866" name="Text Box 40"/>
          <p:cNvSpPr txBox="1">
            <a:spLocks noChangeArrowheads="1"/>
          </p:cNvSpPr>
          <p:nvPr/>
        </p:nvSpPr>
        <p:spPr bwMode="auto">
          <a:xfrm>
            <a:off x="617538" y="4095750"/>
            <a:ext cx="3667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0">
                <a:solidFill>
                  <a:schemeClr val="tx1"/>
                </a:solidFill>
              </a:rPr>
              <a:t>1. Rising Phase: </a:t>
            </a:r>
            <a:r>
              <a:rPr lang="en-US" sz="2000" b="0">
                <a:solidFill>
                  <a:srgbClr val="3399FF"/>
                </a:solidFill>
              </a:rPr>
              <a:t>Na</a:t>
            </a:r>
            <a:r>
              <a:rPr lang="en-US" sz="2000" b="0" baseline="30000">
                <a:solidFill>
                  <a:srgbClr val="3399FF"/>
                </a:solidFill>
              </a:rPr>
              <a:t>+</a:t>
            </a:r>
            <a:r>
              <a:rPr lang="en-US" sz="2000" b="0">
                <a:solidFill>
                  <a:srgbClr val="3399FF"/>
                </a:solidFill>
              </a:rPr>
              <a:t> Entry</a:t>
            </a:r>
          </a:p>
          <a:p>
            <a:endParaRPr lang="en-US" sz="2000" b="0">
              <a:solidFill>
                <a:schemeClr val="tx1"/>
              </a:solidFill>
            </a:endParaRPr>
          </a:p>
          <a:p>
            <a:r>
              <a:rPr lang="en-US" sz="2000" b="0">
                <a:solidFill>
                  <a:schemeClr val="tx1"/>
                </a:solidFill>
              </a:rPr>
              <a:t>2. Falling Phase: </a:t>
            </a:r>
            <a:r>
              <a:rPr lang="en-US" sz="2000" b="0">
                <a:solidFill>
                  <a:srgbClr val="00FF00"/>
                </a:solidFill>
              </a:rPr>
              <a:t>K</a:t>
            </a:r>
            <a:r>
              <a:rPr lang="en-US" sz="2000" b="0" baseline="30000">
                <a:solidFill>
                  <a:srgbClr val="00FF00"/>
                </a:solidFill>
              </a:rPr>
              <a:t>+</a:t>
            </a:r>
            <a:r>
              <a:rPr lang="en-US" sz="2000" b="0">
                <a:solidFill>
                  <a:srgbClr val="00FF00"/>
                </a:solidFill>
              </a:rPr>
              <a:t> Exit</a:t>
            </a:r>
            <a:endParaRPr lang="en-US" sz="2000" b="0">
              <a:solidFill>
                <a:schemeClr val="tx1"/>
              </a:solidFill>
            </a:endParaRPr>
          </a:p>
          <a:p>
            <a:endParaRPr lang="en-US" sz="2000" b="0">
              <a:solidFill>
                <a:schemeClr val="tx1"/>
              </a:solidFill>
            </a:endParaRPr>
          </a:p>
          <a:p>
            <a:r>
              <a:rPr lang="en-US" sz="2000" b="0">
                <a:solidFill>
                  <a:schemeClr val="tx1"/>
                </a:solidFill>
              </a:rPr>
              <a:t>3. The </a:t>
            </a:r>
            <a:r>
              <a:rPr lang="en-US" sz="2000" b="0" u="sng">
                <a:solidFill>
                  <a:schemeClr val="tx1"/>
                </a:solidFill>
              </a:rPr>
              <a:t>Na+/K+ pump</a:t>
            </a:r>
            <a:r>
              <a:rPr lang="en-US" sz="2000" b="0">
                <a:solidFill>
                  <a:schemeClr val="tx1"/>
                </a:solidFill>
              </a:rPr>
              <a:t> restores ion concentrations</a:t>
            </a:r>
          </a:p>
        </p:txBody>
      </p:sp>
      <p:sp>
        <p:nvSpPr>
          <p:cNvPr id="35867" name="Text Box 41"/>
          <p:cNvSpPr txBox="1">
            <a:spLocks noChangeArrowheads="1"/>
          </p:cNvSpPr>
          <p:nvPr/>
        </p:nvSpPr>
        <p:spPr bwMode="auto">
          <a:xfrm>
            <a:off x="766763" y="920750"/>
            <a:ext cx="1768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The</a:t>
            </a:r>
          </a:p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</a:p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Potential</a:t>
            </a:r>
          </a:p>
          <a:p>
            <a:pPr algn="ctr"/>
            <a:endParaRPr lang="en-US" sz="2800" b="0" i="1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 rot="-5400000">
            <a:off x="2324100" y="3155950"/>
            <a:ext cx="738188" cy="4122738"/>
          </a:xfrm>
          <a:prstGeom prst="can">
            <a:avLst>
              <a:gd name="adj" fmla="val 752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391025" y="4867275"/>
            <a:ext cx="471488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230438" y="510222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2382838" y="525462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2435225" y="499427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2574925" y="5232400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2676525" y="4997450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1331913" y="4567238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384300" y="438150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1524000" y="4621213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1712913" y="463550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1541463" y="440055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77963" y="4589463"/>
            <a:ext cx="438150" cy="598487"/>
            <a:chOff x="2337" y="3332"/>
            <a:chExt cx="276" cy="377"/>
          </a:xfrm>
        </p:grpSpPr>
        <p:sp>
          <p:nvSpPr>
            <p:cNvPr id="36971" name="Oval 15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72" name="Oval 16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73" name="Rectangle 17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86013" y="4645025"/>
            <a:ext cx="447675" cy="498475"/>
            <a:chOff x="2909" y="3367"/>
            <a:chExt cx="282" cy="314"/>
          </a:xfrm>
        </p:grpSpPr>
        <p:sp>
          <p:nvSpPr>
            <p:cNvPr id="36968" name="Oval 19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69" name="Oval 20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70" name="Rectangle 21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466850" y="4597400"/>
            <a:ext cx="1331913" cy="630238"/>
            <a:chOff x="2409" y="2919"/>
            <a:chExt cx="839" cy="397"/>
          </a:xfrm>
        </p:grpSpPr>
        <p:grpSp>
          <p:nvGrpSpPr>
            <p:cNvPr id="36960" name="Group 23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6965" name="Oval 24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66" name="Oval 25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67" name="Rectangle 26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961" name="Group 27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6962" name="Oval 28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63" name="Oval 29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64" name="Rectangle 30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6881" name="AutoShape 31"/>
          <p:cNvSpPr>
            <a:spLocks noChangeArrowheads="1"/>
          </p:cNvSpPr>
          <p:nvPr/>
        </p:nvSpPr>
        <p:spPr bwMode="auto">
          <a:xfrm rot="-5400000">
            <a:off x="4573588" y="3155950"/>
            <a:ext cx="738188" cy="4122737"/>
          </a:xfrm>
          <a:prstGeom prst="can">
            <a:avLst>
              <a:gd name="adj" fmla="val 752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2" name="Rectangle 32"/>
          <p:cNvSpPr>
            <a:spLocks noChangeArrowheads="1"/>
          </p:cNvSpPr>
          <p:nvPr/>
        </p:nvSpPr>
        <p:spPr bwMode="auto">
          <a:xfrm>
            <a:off x="6588125" y="4867275"/>
            <a:ext cx="471488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3" name="Oval 33"/>
          <p:cNvSpPr>
            <a:spLocks noChangeArrowheads="1"/>
          </p:cNvSpPr>
          <p:nvPr/>
        </p:nvSpPr>
        <p:spPr bwMode="auto">
          <a:xfrm>
            <a:off x="4479925" y="51022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4" name="Oval 34"/>
          <p:cNvSpPr>
            <a:spLocks noChangeArrowheads="1"/>
          </p:cNvSpPr>
          <p:nvPr/>
        </p:nvSpPr>
        <p:spPr bwMode="auto">
          <a:xfrm>
            <a:off x="4632325" y="52546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5" name="Oval 35"/>
          <p:cNvSpPr>
            <a:spLocks noChangeArrowheads="1"/>
          </p:cNvSpPr>
          <p:nvPr/>
        </p:nvSpPr>
        <p:spPr bwMode="auto">
          <a:xfrm>
            <a:off x="4684713" y="499427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6" name="Oval 36"/>
          <p:cNvSpPr>
            <a:spLocks noChangeArrowheads="1"/>
          </p:cNvSpPr>
          <p:nvPr/>
        </p:nvSpPr>
        <p:spPr bwMode="auto">
          <a:xfrm>
            <a:off x="4824413" y="523240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7" name="Oval 37"/>
          <p:cNvSpPr>
            <a:spLocks noChangeArrowheads="1"/>
          </p:cNvSpPr>
          <p:nvPr/>
        </p:nvSpPr>
        <p:spPr bwMode="auto">
          <a:xfrm>
            <a:off x="4926013" y="499745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8" name="Oval 38"/>
          <p:cNvSpPr>
            <a:spLocks noChangeArrowheads="1"/>
          </p:cNvSpPr>
          <p:nvPr/>
        </p:nvSpPr>
        <p:spPr bwMode="auto">
          <a:xfrm>
            <a:off x="3581400" y="4567238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89" name="Oval 39"/>
          <p:cNvSpPr>
            <a:spLocks noChangeArrowheads="1"/>
          </p:cNvSpPr>
          <p:nvPr/>
        </p:nvSpPr>
        <p:spPr bwMode="auto">
          <a:xfrm>
            <a:off x="3633788" y="438150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90" name="Oval 40"/>
          <p:cNvSpPr>
            <a:spLocks noChangeArrowheads="1"/>
          </p:cNvSpPr>
          <p:nvPr/>
        </p:nvSpPr>
        <p:spPr bwMode="auto">
          <a:xfrm>
            <a:off x="3773488" y="4621213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91" name="Oval 41"/>
          <p:cNvSpPr>
            <a:spLocks noChangeArrowheads="1"/>
          </p:cNvSpPr>
          <p:nvPr/>
        </p:nvSpPr>
        <p:spPr bwMode="auto">
          <a:xfrm>
            <a:off x="3962400" y="463550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92" name="Oval 42"/>
          <p:cNvSpPr>
            <a:spLocks noChangeArrowheads="1"/>
          </p:cNvSpPr>
          <p:nvPr/>
        </p:nvSpPr>
        <p:spPr bwMode="auto">
          <a:xfrm>
            <a:off x="3790950" y="440055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727450" y="4589463"/>
            <a:ext cx="438150" cy="598487"/>
            <a:chOff x="2337" y="3332"/>
            <a:chExt cx="276" cy="377"/>
          </a:xfrm>
        </p:grpSpPr>
        <p:sp>
          <p:nvSpPr>
            <p:cNvPr id="36957" name="Oval 44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58" name="Oval 45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59" name="Rectangle 46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635500" y="4645025"/>
            <a:ext cx="447675" cy="498475"/>
            <a:chOff x="2909" y="3367"/>
            <a:chExt cx="282" cy="314"/>
          </a:xfrm>
        </p:grpSpPr>
        <p:sp>
          <p:nvSpPr>
            <p:cNvPr id="36954" name="Oval 48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55" name="Oval 49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56" name="Rectangle 50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716338" y="4597400"/>
            <a:ext cx="1331912" cy="630238"/>
            <a:chOff x="2409" y="2919"/>
            <a:chExt cx="839" cy="397"/>
          </a:xfrm>
        </p:grpSpPr>
        <p:grpSp>
          <p:nvGrpSpPr>
            <p:cNvPr id="36946" name="Group 52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6951" name="Oval 53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52" name="Oval 54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53" name="Rectangle 55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947" name="Group 56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6948" name="Oval 57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49" name="Oval 58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50" name="Rectangle 59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6896" name="Rectangle 60"/>
          <p:cNvSpPr>
            <a:spLocks noChangeArrowheads="1"/>
          </p:cNvSpPr>
          <p:nvPr/>
        </p:nvSpPr>
        <p:spPr bwMode="auto">
          <a:xfrm>
            <a:off x="2816225" y="4867275"/>
            <a:ext cx="661988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97" name="AutoShape 61"/>
          <p:cNvSpPr>
            <a:spLocks noChangeArrowheads="1"/>
          </p:cNvSpPr>
          <p:nvPr/>
        </p:nvSpPr>
        <p:spPr bwMode="auto">
          <a:xfrm rot="-5400000">
            <a:off x="7177088" y="3155950"/>
            <a:ext cx="738188" cy="4122737"/>
          </a:xfrm>
          <a:prstGeom prst="can">
            <a:avLst>
              <a:gd name="adj" fmla="val 752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98" name="Oval 62"/>
          <p:cNvSpPr>
            <a:spLocks noChangeArrowheads="1"/>
          </p:cNvSpPr>
          <p:nvPr/>
        </p:nvSpPr>
        <p:spPr bwMode="auto">
          <a:xfrm>
            <a:off x="7083425" y="51022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99" name="Oval 63"/>
          <p:cNvSpPr>
            <a:spLocks noChangeArrowheads="1"/>
          </p:cNvSpPr>
          <p:nvPr/>
        </p:nvSpPr>
        <p:spPr bwMode="auto">
          <a:xfrm>
            <a:off x="7235825" y="52546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0" name="Oval 64"/>
          <p:cNvSpPr>
            <a:spLocks noChangeArrowheads="1"/>
          </p:cNvSpPr>
          <p:nvPr/>
        </p:nvSpPr>
        <p:spPr bwMode="auto">
          <a:xfrm>
            <a:off x="7288213" y="499427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1" name="Oval 65"/>
          <p:cNvSpPr>
            <a:spLocks noChangeArrowheads="1"/>
          </p:cNvSpPr>
          <p:nvPr/>
        </p:nvSpPr>
        <p:spPr bwMode="auto">
          <a:xfrm>
            <a:off x="7427913" y="523240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2" name="Oval 66"/>
          <p:cNvSpPr>
            <a:spLocks noChangeArrowheads="1"/>
          </p:cNvSpPr>
          <p:nvPr/>
        </p:nvSpPr>
        <p:spPr bwMode="auto">
          <a:xfrm>
            <a:off x="7529513" y="499745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3" name="Oval 67"/>
          <p:cNvSpPr>
            <a:spLocks noChangeArrowheads="1"/>
          </p:cNvSpPr>
          <p:nvPr/>
        </p:nvSpPr>
        <p:spPr bwMode="auto">
          <a:xfrm>
            <a:off x="6184900" y="4567238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4" name="Oval 68"/>
          <p:cNvSpPr>
            <a:spLocks noChangeArrowheads="1"/>
          </p:cNvSpPr>
          <p:nvPr/>
        </p:nvSpPr>
        <p:spPr bwMode="auto">
          <a:xfrm>
            <a:off x="6237288" y="438150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5" name="Oval 69"/>
          <p:cNvSpPr>
            <a:spLocks noChangeArrowheads="1"/>
          </p:cNvSpPr>
          <p:nvPr/>
        </p:nvSpPr>
        <p:spPr bwMode="auto">
          <a:xfrm>
            <a:off x="6376988" y="4621213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6" name="Oval 70"/>
          <p:cNvSpPr>
            <a:spLocks noChangeArrowheads="1"/>
          </p:cNvSpPr>
          <p:nvPr/>
        </p:nvSpPr>
        <p:spPr bwMode="auto">
          <a:xfrm>
            <a:off x="6565900" y="463550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907" name="Oval 71"/>
          <p:cNvSpPr>
            <a:spLocks noChangeArrowheads="1"/>
          </p:cNvSpPr>
          <p:nvPr/>
        </p:nvSpPr>
        <p:spPr bwMode="auto">
          <a:xfrm>
            <a:off x="6394450" y="440055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330950" y="4589463"/>
            <a:ext cx="438150" cy="598487"/>
            <a:chOff x="2337" y="3332"/>
            <a:chExt cx="276" cy="377"/>
          </a:xfrm>
        </p:grpSpPr>
        <p:sp>
          <p:nvSpPr>
            <p:cNvPr id="36943" name="Oval 73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44" name="Oval 74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45" name="Rectangle 75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7239000" y="4645025"/>
            <a:ext cx="447675" cy="498475"/>
            <a:chOff x="2909" y="3367"/>
            <a:chExt cx="282" cy="314"/>
          </a:xfrm>
        </p:grpSpPr>
        <p:sp>
          <p:nvSpPr>
            <p:cNvPr id="36940" name="Oval 77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41" name="Oval 78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942" name="Rectangle 79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6319838" y="4597400"/>
            <a:ext cx="1331912" cy="630238"/>
            <a:chOff x="2409" y="2919"/>
            <a:chExt cx="839" cy="397"/>
          </a:xfrm>
        </p:grpSpPr>
        <p:grpSp>
          <p:nvGrpSpPr>
            <p:cNvPr id="36932" name="Group 81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6937" name="Oval 82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38" name="Oval 83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39" name="Rectangle 84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933" name="Group 85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6934" name="Oval 86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35" name="Oval 87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36" name="Rectangle 88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6911" name="Rectangle 89"/>
          <p:cNvSpPr>
            <a:spLocks noChangeArrowheads="1"/>
          </p:cNvSpPr>
          <p:nvPr/>
        </p:nvSpPr>
        <p:spPr bwMode="auto">
          <a:xfrm>
            <a:off x="5426075" y="4868863"/>
            <a:ext cx="661988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6586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809875"/>
            <a:ext cx="16716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87" name="Picture 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809875"/>
            <a:ext cx="16716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88" name="Picture 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2809875"/>
            <a:ext cx="16716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3"/>
          <p:cNvGrpSpPr>
            <a:grpSpLocks/>
          </p:cNvGrpSpPr>
          <p:nvPr/>
        </p:nvGrpSpPr>
        <p:grpSpPr bwMode="auto">
          <a:xfrm>
            <a:off x="1968500" y="5732463"/>
            <a:ext cx="1920875" cy="790575"/>
            <a:chOff x="1240" y="3610"/>
            <a:chExt cx="1210" cy="498"/>
          </a:xfrm>
        </p:grpSpPr>
        <p:grpSp>
          <p:nvGrpSpPr>
            <p:cNvPr id="36928" name="Group 94"/>
            <p:cNvGrpSpPr>
              <a:grpSpLocks/>
            </p:cNvGrpSpPr>
            <p:nvPr/>
          </p:nvGrpSpPr>
          <p:grpSpPr bwMode="auto">
            <a:xfrm>
              <a:off x="1240" y="3610"/>
              <a:ext cx="1210" cy="498"/>
              <a:chOff x="1272" y="3648"/>
              <a:chExt cx="1210" cy="498"/>
            </a:xfrm>
          </p:grpSpPr>
          <p:sp>
            <p:nvSpPr>
              <p:cNvPr id="36930" name="AutoShape 95"/>
              <p:cNvSpPr>
                <a:spLocks noChangeArrowheads="1"/>
              </p:cNvSpPr>
              <p:nvPr/>
            </p:nvSpPr>
            <p:spPr bwMode="auto">
              <a:xfrm>
                <a:off x="1272" y="3752"/>
                <a:ext cx="880" cy="2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31" name="AutoShape 96"/>
              <p:cNvSpPr>
                <a:spLocks noChangeArrowheads="1"/>
              </p:cNvSpPr>
              <p:nvPr/>
            </p:nvSpPr>
            <p:spPr bwMode="auto">
              <a:xfrm>
                <a:off x="2154" y="3648"/>
                <a:ext cx="328" cy="4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6929" name="Text Box 97"/>
            <p:cNvSpPr txBox="1">
              <a:spLocks noChangeArrowheads="1"/>
            </p:cNvSpPr>
            <p:nvPr/>
          </p:nvSpPr>
          <p:spPr bwMode="auto">
            <a:xfrm>
              <a:off x="1388" y="3716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sz="2400" b="0">
                  <a:solidFill>
                    <a:schemeClr val="tx1"/>
                  </a:solidFill>
                </a:rPr>
                <a:t>+ + + + +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665663" y="5732463"/>
            <a:ext cx="1920875" cy="790575"/>
            <a:chOff x="1240" y="3610"/>
            <a:chExt cx="1210" cy="498"/>
          </a:xfrm>
        </p:grpSpPr>
        <p:grpSp>
          <p:nvGrpSpPr>
            <p:cNvPr id="36924" name="Group 99"/>
            <p:cNvGrpSpPr>
              <a:grpSpLocks/>
            </p:cNvGrpSpPr>
            <p:nvPr/>
          </p:nvGrpSpPr>
          <p:grpSpPr bwMode="auto">
            <a:xfrm>
              <a:off x="1240" y="3610"/>
              <a:ext cx="1210" cy="498"/>
              <a:chOff x="1272" y="3648"/>
              <a:chExt cx="1210" cy="498"/>
            </a:xfrm>
          </p:grpSpPr>
          <p:sp>
            <p:nvSpPr>
              <p:cNvPr id="36926" name="AutoShape 100"/>
              <p:cNvSpPr>
                <a:spLocks noChangeArrowheads="1"/>
              </p:cNvSpPr>
              <p:nvPr/>
            </p:nvSpPr>
            <p:spPr bwMode="auto">
              <a:xfrm>
                <a:off x="1272" y="3752"/>
                <a:ext cx="880" cy="2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27" name="AutoShape 101"/>
              <p:cNvSpPr>
                <a:spLocks noChangeArrowheads="1"/>
              </p:cNvSpPr>
              <p:nvPr/>
            </p:nvSpPr>
            <p:spPr bwMode="auto">
              <a:xfrm>
                <a:off x="2154" y="3648"/>
                <a:ext cx="328" cy="4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6925" name="Text Box 102"/>
            <p:cNvSpPr txBox="1">
              <a:spLocks noChangeArrowheads="1"/>
            </p:cNvSpPr>
            <p:nvPr/>
          </p:nvSpPr>
          <p:spPr bwMode="auto">
            <a:xfrm>
              <a:off x="1388" y="3716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sz="2400" b="0">
                  <a:solidFill>
                    <a:schemeClr val="tx1"/>
                  </a:solidFill>
                </a:rPr>
                <a:t>+ + + + +</a:t>
              </a:r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7327900" y="5732463"/>
            <a:ext cx="1920875" cy="790575"/>
            <a:chOff x="1240" y="3610"/>
            <a:chExt cx="1210" cy="498"/>
          </a:xfrm>
        </p:grpSpPr>
        <p:grpSp>
          <p:nvGrpSpPr>
            <p:cNvPr id="36920" name="Group 104"/>
            <p:cNvGrpSpPr>
              <a:grpSpLocks/>
            </p:cNvGrpSpPr>
            <p:nvPr/>
          </p:nvGrpSpPr>
          <p:grpSpPr bwMode="auto">
            <a:xfrm>
              <a:off x="1240" y="3610"/>
              <a:ext cx="1210" cy="498"/>
              <a:chOff x="1272" y="3648"/>
              <a:chExt cx="1210" cy="498"/>
            </a:xfrm>
          </p:grpSpPr>
          <p:sp>
            <p:nvSpPr>
              <p:cNvPr id="36922" name="AutoShape 105"/>
              <p:cNvSpPr>
                <a:spLocks noChangeArrowheads="1"/>
              </p:cNvSpPr>
              <p:nvPr/>
            </p:nvSpPr>
            <p:spPr bwMode="auto">
              <a:xfrm>
                <a:off x="1272" y="3752"/>
                <a:ext cx="880" cy="2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23" name="AutoShape 106"/>
              <p:cNvSpPr>
                <a:spLocks noChangeArrowheads="1"/>
              </p:cNvSpPr>
              <p:nvPr/>
            </p:nvSpPr>
            <p:spPr bwMode="auto">
              <a:xfrm>
                <a:off x="2154" y="3648"/>
                <a:ext cx="328" cy="4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6921" name="Text Box 107"/>
            <p:cNvSpPr txBox="1">
              <a:spLocks noChangeArrowheads="1"/>
            </p:cNvSpPr>
            <p:nvPr/>
          </p:nvSpPr>
          <p:spPr bwMode="auto">
            <a:xfrm>
              <a:off x="1388" y="3716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sz="2400" b="0">
                  <a:solidFill>
                    <a:schemeClr val="tx1"/>
                  </a:solidFill>
                </a:rPr>
                <a:t>+ + + + +</a:t>
              </a:r>
            </a:p>
          </p:txBody>
        </p:sp>
      </p:grpSp>
      <p:sp>
        <p:nvSpPr>
          <p:cNvPr id="36918" name="Text Box 108"/>
          <p:cNvSpPr txBox="1">
            <a:spLocks noChangeArrowheads="1"/>
          </p:cNvSpPr>
          <p:nvPr/>
        </p:nvSpPr>
        <p:spPr bwMode="auto">
          <a:xfrm>
            <a:off x="1011238" y="427038"/>
            <a:ext cx="1749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The</a:t>
            </a:r>
          </a:p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</a:p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Potential</a:t>
            </a:r>
          </a:p>
          <a:p>
            <a:pPr algn="ctr"/>
            <a:endParaRPr lang="en-US" sz="2800" b="0" i="1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6919" name="Text Box 109"/>
          <p:cNvSpPr txBox="1">
            <a:spLocks noChangeArrowheads="1"/>
          </p:cNvSpPr>
          <p:nvPr/>
        </p:nvSpPr>
        <p:spPr bwMode="auto">
          <a:xfrm>
            <a:off x="3690938" y="885825"/>
            <a:ext cx="481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A </a:t>
            </a:r>
            <a:r>
              <a:rPr lang="en-US" sz="2400" b="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Chain</a:t>
            </a:r>
            <a:r>
              <a:rPr lang="en-US" sz="24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Reaction Down The Axon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 rot="-5400000">
            <a:off x="2324100" y="3155950"/>
            <a:ext cx="738188" cy="4122738"/>
          </a:xfrm>
          <a:prstGeom prst="can">
            <a:avLst>
              <a:gd name="adj" fmla="val 752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391025" y="4867275"/>
            <a:ext cx="471488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230438" y="510222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382838" y="525462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435225" y="499427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2574925" y="5232400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2676525" y="4997450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1331913" y="4567238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1384300" y="438150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1524000" y="4621213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712913" y="463550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541463" y="440055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77963" y="4589463"/>
            <a:ext cx="438150" cy="598487"/>
            <a:chOff x="2337" y="3332"/>
            <a:chExt cx="276" cy="377"/>
          </a:xfrm>
        </p:grpSpPr>
        <p:sp>
          <p:nvSpPr>
            <p:cNvPr id="37995" name="Oval 15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96" name="Oval 16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97" name="Rectangle 17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86013" y="4645025"/>
            <a:ext cx="447675" cy="498475"/>
            <a:chOff x="2909" y="3367"/>
            <a:chExt cx="282" cy="314"/>
          </a:xfrm>
        </p:grpSpPr>
        <p:sp>
          <p:nvSpPr>
            <p:cNvPr id="37992" name="Oval 19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93" name="Oval 20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94" name="Rectangle 21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466850" y="4597400"/>
            <a:ext cx="1331913" cy="630238"/>
            <a:chOff x="2409" y="2919"/>
            <a:chExt cx="839" cy="397"/>
          </a:xfrm>
        </p:grpSpPr>
        <p:grpSp>
          <p:nvGrpSpPr>
            <p:cNvPr id="37984" name="Group 23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7989" name="Oval 24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90" name="Oval 25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91" name="Rectangle 26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985" name="Group 27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7986" name="Oval 28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87" name="Oval 29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88" name="Rectangle 30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7905" name="AutoShape 31"/>
          <p:cNvSpPr>
            <a:spLocks noChangeArrowheads="1"/>
          </p:cNvSpPr>
          <p:nvPr/>
        </p:nvSpPr>
        <p:spPr bwMode="auto">
          <a:xfrm rot="-5400000">
            <a:off x="4573588" y="3155950"/>
            <a:ext cx="738188" cy="4122737"/>
          </a:xfrm>
          <a:prstGeom prst="can">
            <a:avLst>
              <a:gd name="adj" fmla="val 752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6" name="Rectangle 32"/>
          <p:cNvSpPr>
            <a:spLocks noChangeArrowheads="1"/>
          </p:cNvSpPr>
          <p:nvPr/>
        </p:nvSpPr>
        <p:spPr bwMode="auto">
          <a:xfrm>
            <a:off x="6588125" y="4867275"/>
            <a:ext cx="471488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907" name="Oval 33"/>
          <p:cNvSpPr>
            <a:spLocks noChangeArrowheads="1"/>
          </p:cNvSpPr>
          <p:nvPr/>
        </p:nvSpPr>
        <p:spPr bwMode="auto">
          <a:xfrm>
            <a:off x="4479925" y="51022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8" name="Oval 34"/>
          <p:cNvSpPr>
            <a:spLocks noChangeArrowheads="1"/>
          </p:cNvSpPr>
          <p:nvPr/>
        </p:nvSpPr>
        <p:spPr bwMode="auto">
          <a:xfrm>
            <a:off x="4632325" y="52546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9" name="Oval 35"/>
          <p:cNvSpPr>
            <a:spLocks noChangeArrowheads="1"/>
          </p:cNvSpPr>
          <p:nvPr/>
        </p:nvSpPr>
        <p:spPr bwMode="auto">
          <a:xfrm>
            <a:off x="4684713" y="499427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0" name="Oval 36"/>
          <p:cNvSpPr>
            <a:spLocks noChangeArrowheads="1"/>
          </p:cNvSpPr>
          <p:nvPr/>
        </p:nvSpPr>
        <p:spPr bwMode="auto">
          <a:xfrm>
            <a:off x="4824413" y="523240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1" name="Oval 37"/>
          <p:cNvSpPr>
            <a:spLocks noChangeArrowheads="1"/>
          </p:cNvSpPr>
          <p:nvPr/>
        </p:nvSpPr>
        <p:spPr bwMode="auto">
          <a:xfrm>
            <a:off x="4926013" y="499745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2" name="Oval 38"/>
          <p:cNvSpPr>
            <a:spLocks noChangeArrowheads="1"/>
          </p:cNvSpPr>
          <p:nvPr/>
        </p:nvSpPr>
        <p:spPr bwMode="auto">
          <a:xfrm>
            <a:off x="3581400" y="4567238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3" name="Oval 39"/>
          <p:cNvSpPr>
            <a:spLocks noChangeArrowheads="1"/>
          </p:cNvSpPr>
          <p:nvPr/>
        </p:nvSpPr>
        <p:spPr bwMode="auto">
          <a:xfrm>
            <a:off x="3633788" y="438150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4" name="Oval 40"/>
          <p:cNvSpPr>
            <a:spLocks noChangeArrowheads="1"/>
          </p:cNvSpPr>
          <p:nvPr/>
        </p:nvSpPr>
        <p:spPr bwMode="auto">
          <a:xfrm>
            <a:off x="3773488" y="4621213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5" name="Oval 41"/>
          <p:cNvSpPr>
            <a:spLocks noChangeArrowheads="1"/>
          </p:cNvSpPr>
          <p:nvPr/>
        </p:nvSpPr>
        <p:spPr bwMode="auto">
          <a:xfrm>
            <a:off x="3962400" y="463550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6" name="Oval 42"/>
          <p:cNvSpPr>
            <a:spLocks noChangeArrowheads="1"/>
          </p:cNvSpPr>
          <p:nvPr/>
        </p:nvSpPr>
        <p:spPr bwMode="auto">
          <a:xfrm>
            <a:off x="3790950" y="440055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727450" y="4589463"/>
            <a:ext cx="438150" cy="598487"/>
            <a:chOff x="2337" y="3332"/>
            <a:chExt cx="276" cy="377"/>
          </a:xfrm>
        </p:grpSpPr>
        <p:sp>
          <p:nvSpPr>
            <p:cNvPr id="37981" name="Oval 44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82" name="Oval 45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83" name="Rectangle 46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635500" y="4645025"/>
            <a:ext cx="447675" cy="498475"/>
            <a:chOff x="2909" y="3367"/>
            <a:chExt cx="282" cy="314"/>
          </a:xfrm>
        </p:grpSpPr>
        <p:sp>
          <p:nvSpPr>
            <p:cNvPr id="37978" name="Oval 48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79" name="Oval 49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80" name="Rectangle 50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716338" y="4597400"/>
            <a:ext cx="1331912" cy="630238"/>
            <a:chOff x="2409" y="2919"/>
            <a:chExt cx="839" cy="397"/>
          </a:xfrm>
        </p:grpSpPr>
        <p:grpSp>
          <p:nvGrpSpPr>
            <p:cNvPr id="37970" name="Group 52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7975" name="Oval 53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76" name="Oval 54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77" name="Rectangle 55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971" name="Group 56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7972" name="Oval 57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73" name="Oval 58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74" name="Rectangle 59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7920" name="Rectangle 60"/>
          <p:cNvSpPr>
            <a:spLocks noChangeArrowheads="1"/>
          </p:cNvSpPr>
          <p:nvPr/>
        </p:nvSpPr>
        <p:spPr bwMode="auto">
          <a:xfrm>
            <a:off x="2816225" y="4867275"/>
            <a:ext cx="661988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1" name="AutoShape 61"/>
          <p:cNvSpPr>
            <a:spLocks noChangeArrowheads="1"/>
          </p:cNvSpPr>
          <p:nvPr/>
        </p:nvSpPr>
        <p:spPr bwMode="auto">
          <a:xfrm rot="-5400000">
            <a:off x="7177088" y="3155950"/>
            <a:ext cx="738188" cy="4122737"/>
          </a:xfrm>
          <a:prstGeom prst="can">
            <a:avLst>
              <a:gd name="adj" fmla="val 752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2" name="Oval 62"/>
          <p:cNvSpPr>
            <a:spLocks noChangeArrowheads="1"/>
          </p:cNvSpPr>
          <p:nvPr/>
        </p:nvSpPr>
        <p:spPr bwMode="auto">
          <a:xfrm>
            <a:off x="7083425" y="51022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3" name="Oval 63"/>
          <p:cNvSpPr>
            <a:spLocks noChangeArrowheads="1"/>
          </p:cNvSpPr>
          <p:nvPr/>
        </p:nvSpPr>
        <p:spPr bwMode="auto">
          <a:xfrm>
            <a:off x="7235825" y="5254625"/>
            <a:ext cx="100013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4" name="Oval 64"/>
          <p:cNvSpPr>
            <a:spLocks noChangeArrowheads="1"/>
          </p:cNvSpPr>
          <p:nvPr/>
        </p:nvSpPr>
        <p:spPr bwMode="auto">
          <a:xfrm>
            <a:off x="7288213" y="4994275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5" name="Oval 65"/>
          <p:cNvSpPr>
            <a:spLocks noChangeArrowheads="1"/>
          </p:cNvSpPr>
          <p:nvPr/>
        </p:nvSpPr>
        <p:spPr bwMode="auto">
          <a:xfrm>
            <a:off x="7427913" y="523240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6" name="Oval 66"/>
          <p:cNvSpPr>
            <a:spLocks noChangeArrowheads="1"/>
          </p:cNvSpPr>
          <p:nvPr/>
        </p:nvSpPr>
        <p:spPr bwMode="auto">
          <a:xfrm>
            <a:off x="7529513" y="4997450"/>
            <a:ext cx="100012" cy="1127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7" name="Oval 67"/>
          <p:cNvSpPr>
            <a:spLocks noChangeArrowheads="1"/>
          </p:cNvSpPr>
          <p:nvPr/>
        </p:nvSpPr>
        <p:spPr bwMode="auto">
          <a:xfrm>
            <a:off x="6184900" y="4567238"/>
            <a:ext cx="100013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8" name="Oval 68"/>
          <p:cNvSpPr>
            <a:spLocks noChangeArrowheads="1"/>
          </p:cNvSpPr>
          <p:nvPr/>
        </p:nvSpPr>
        <p:spPr bwMode="auto">
          <a:xfrm>
            <a:off x="6237288" y="4381500"/>
            <a:ext cx="100012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9" name="Oval 69"/>
          <p:cNvSpPr>
            <a:spLocks noChangeArrowheads="1"/>
          </p:cNvSpPr>
          <p:nvPr/>
        </p:nvSpPr>
        <p:spPr bwMode="auto">
          <a:xfrm>
            <a:off x="6376988" y="4621213"/>
            <a:ext cx="100012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30" name="Oval 70"/>
          <p:cNvSpPr>
            <a:spLocks noChangeArrowheads="1"/>
          </p:cNvSpPr>
          <p:nvPr/>
        </p:nvSpPr>
        <p:spPr bwMode="auto">
          <a:xfrm>
            <a:off x="6565900" y="463550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31" name="Oval 71"/>
          <p:cNvSpPr>
            <a:spLocks noChangeArrowheads="1"/>
          </p:cNvSpPr>
          <p:nvPr/>
        </p:nvSpPr>
        <p:spPr bwMode="auto">
          <a:xfrm>
            <a:off x="6394450" y="4400550"/>
            <a:ext cx="100013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330950" y="4589463"/>
            <a:ext cx="438150" cy="598487"/>
            <a:chOff x="2337" y="3332"/>
            <a:chExt cx="276" cy="377"/>
          </a:xfrm>
        </p:grpSpPr>
        <p:sp>
          <p:nvSpPr>
            <p:cNvPr id="37967" name="Oval 73"/>
            <p:cNvSpPr>
              <a:spLocks noChangeArrowheads="1"/>
            </p:cNvSpPr>
            <p:nvPr/>
          </p:nvSpPr>
          <p:spPr bwMode="auto">
            <a:xfrm>
              <a:off x="2367" y="3629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68" name="Oval 74"/>
            <p:cNvSpPr>
              <a:spLocks noChangeArrowheads="1"/>
            </p:cNvSpPr>
            <p:nvPr/>
          </p:nvSpPr>
          <p:spPr bwMode="auto">
            <a:xfrm>
              <a:off x="2486" y="3638"/>
              <a:ext cx="6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69" name="Rectangle 75"/>
            <p:cNvSpPr>
              <a:spLocks noChangeArrowheads="1"/>
            </p:cNvSpPr>
            <p:nvPr/>
          </p:nvSpPr>
          <p:spPr bwMode="auto">
            <a:xfrm>
              <a:off x="2337" y="3332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7239000" y="4645025"/>
            <a:ext cx="447675" cy="498475"/>
            <a:chOff x="2909" y="3367"/>
            <a:chExt cx="282" cy="314"/>
          </a:xfrm>
        </p:grpSpPr>
        <p:sp>
          <p:nvSpPr>
            <p:cNvPr id="37964" name="Oval 77"/>
            <p:cNvSpPr>
              <a:spLocks noChangeArrowheads="1"/>
            </p:cNvSpPr>
            <p:nvPr/>
          </p:nvSpPr>
          <p:spPr bwMode="auto">
            <a:xfrm>
              <a:off x="2909" y="3367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65" name="Oval 78"/>
            <p:cNvSpPr>
              <a:spLocks noChangeArrowheads="1"/>
            </p:cNvSpPr>
            <p:nvPr/>
          </p:nvSpPr>
          <p:spPr bwMode="auto">
            <a:xfrm>
              <a:off x="3061" y="3369"/>
              <a:ext cx="63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66" name="Rectangle 79"/>
            <p:cNvSpPr>
              <a:spLocks noChangeArrowheads="1"/>
            </p:cNvSpPr>
            <p:nvPr/>
          </p:nvSpPr>
          <p:spPr bwMode="auto">
            <a:xfrm>
              <a:off x="2915" y="3555"/>
              <a:ext cx="276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6319838" y="4597400"/>
            <a:ext cx="1331912" cy="630238"/>
            <a:chOff x="2409" y="2919"/>
            <a:chExt cx="839" cy="397"/>
          </a:xfrm>
        </p:grpSpPr>
        <p:grpSp>
          <p:nvGrpSpPr>
            <p:cNvPr id="37956" name="Group 81"/>
            <p:cNvGrpSpPr>
              <a:grpSpLocks/>
            </p:cNvGrpSpPr>
            <p:nvPr/>
          </p:nvGrpSpPr>
          <p:grpSpPr bwMode="auto">
            <a:xfrm>
              <a:off x="2409" y="2931"/>
              <a:ext cx="276" cy="385"/>
              <a:chOff x="2662" y="3752"/>
              <a:chExt cx="276" cy="385"/>
            </a:xfrm>
          </p:grpSpPr>
          <p:sp>
            <p:nvSpPr>
              <p:cNvPr id="37961" name="Oval 82"/>
              <p:cNvSpPr>
                <a:spLocks noChangeArrowheads="1"/>
              </p:cNvSpPr>
              <p:nvPr/>
            </p:nvSpPr>
            <p:spPr bwMode="auto">
              <a:xfrm flipV="1">
                <a:off x="2692" y="3761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62" name="Oval 83"/>
              <p:cNvSpPr>
                <a:spLocks noChangeArrowheads="1"/>
              </p:cNvSpPr>
              <p:nvPr/>
            </p:nvSpPr>
            <p:spPr bwMode="auto">
              <a:xfrm flipV="1">
                <a:off x="2811" y="3752"/>
                <a:ext cx="63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63" name="Rectangle 84"/>
              <p:cNvSpPr>
                <a:spLocks noChangeArrowheads="1"/>
              </p:cNvSpPr>
              <p:nvPr/>
            </p:nvSpPr>
            <p:spPr bwMode="auto">
              <a:xfrm flipV="1">
                <a:off x="2662" y="4011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957" name="Group 85"/>
            <p:cNvGrpSpPr>
              <a:grpSpLocks/>
            </p:cNvGrpSpPr>
            <p:nvPr/>
          </p:nvGrpSpPr>
          <p:grpSpPr bwMode="auto">
            <a:xfrm flipV="1">
              <a:off x="2966" y="2919"/>
              <a:ext cx="282" cy="314"/>
              <a:chOff x="2909" y="3367"/>
              <a:chExt cx="282" cy="314"/>
            </a:xfrm>
          </p:grpSpPr>
          <p:sp>
            <p:nvSpPr>
              <p:cNvPr id="37958" name="Oval 86"/>
              <p:cNvSpPr>
                <a:spLocks noChangeArrowheads="1"/>
              </p:cNvSpPr>
              <p:nvPr/>
            </p:nvSpPr>
            <p:spPr bwMode="auto">
              <a:xfrm>
                <a:off x="2909" y="3367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59" name="Oval 87"/>
              <p:cNvSpPr>
                <a:spLocks noChangeArrowheads="1"/>
              </p:cNvSpPr>
              <p:nvPr/>
            </p:nvSpPr>
            <p:spPr bwMode="auto">
              <a:xfrm>
                <a:off x="3061" y="3369"/>
                <a:ext cx="63" cy="7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60" name="Rectangle 88"/>
              <p:cNvSpPr>
                <a:spLocks noChangeArrowheads="1"/>
              </p:cNvSpPr>
              <p:nvPr/>
            </p:nvSpPr>
            <p:spPr bwMode="auto">
              <a:xfrm>
                <a:off x="2915" y="3555"/>
                <a:ext cx="276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7935" name="Rectangle 89"/>
          <p:cNvSpPr>
            <a:spLocks noChangeArrowheads="1"/>
          </p:cNvSpPr>
          <p:nvPr/>
        </p:nvSpPr>
        <p:spPr bwMode="auto">
          <a:xfrm>
            <a:off x="5426075" y="4868863"/>
            <a:ext cx="661988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54714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809875"/>
            <a:ext cx="16716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715" name="Picture 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809875"/>
            <a:ext cx="16716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716" name="Picture 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2809875"/>
            <a:ext cx="16716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3"/>
          <p:cNvGrpSpPr>
            <a:grpSpLocks/>
          </p:cNvGrpSpPr>
          <p:nvPr/>
        </p:nvGrpSpPr>
        <p:grpSpPr bwMode="auto">
          <a:xfrm>
            <a:off x="1968500" y="5732463"/>
            <a:ext cx="1920875" cy="790575"/>
            <a:chOff x="1240" y="3610"/>
            <a:chExt cx="1210" cy="498"/>
          </a:xfrm>
        </p:grpSpPr>
        <p:grpSp>
          <p:nvGrpSpPr>
            <p:cNvPr id="37952" name="Group 94"/>
            <p:cNvGrpSpPr>
              <a:grpSpLocks/>
            </p:cNvGrpSpPr>
            <p:nvPr/>
          </p:nvGrpSpPr>
          <p:grpSpPr bwMode="auto">
            <a:xfrm>
              <a:off x="1240" y="3610"/>
              <a:ext cx="1210" cy="498"/>
              <a:chOff x="1272" y="3648"/>
              <a:chExt cx="1210" cy="498"/>
            </a:xfrm>
          </p:grpSpPr>
          <p:sp>
            <p:nvSpPr>
              <p:cNvPr id="37954" name="AutoShape 95"/>
              <p:cNvSpPr>
                <a:spLocks noChangeArrowheads="1"/>
              </p:cNvSpPr>
              <p:nvPr/>
            </p:nvSpPr>
            <p:spPr bwMode="auto">
              <a:xfrm>
                <a:off x="1272" y="3752"/>
                <a:ext cx="880" cy="2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55" name="AutoShape 96"/>
              <p:cNvSpPr>
                <a:spLocks noChangeArrowheads="1"/>
              </p:cNvSpPr>
              <p:nvPr/>
            </p:nvSpPr>
            <p:spPr bwMode="auto">
              <a:xfrm>
                <a:off x="2154" y="3648"/>
                <a:ext cx="328" cy="4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7953" name="Text Box 97"/>
            <p:cNvSpPr txBox="1">
              <a:spLocks noChangeArrowheads="1"/>
            </p:cNvSpPr>
            <p:nvPr/>
          </p:nvSpPr>
          <p:spPr bwMode="auto">
            <a:xfrm>
              <a:off x="1388" y="3716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sz="2400" b="0">
                  <a:solidFill>
                    <a:schemeClr val="tx1"/>
                  </a:solidFill>
                </a:rPr>
                <a:t>+ + + + +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665663" y="5732463"/>
            <a:ext cx="1920875" cy="790575"/>
            <a:chOff x="1240" y="3610"/>
            <a:chExt cx="1210" cy="498"/>
          </a:xfrm>
        </p:grpSpPr>
        <p:grpSp>
          <p:nvGrpSpPr>
            <p:cNvPr id="37948" name="Group 99"/>
            <p:cNvGrpSpPr>
              <a:grpSpLocks/>
            </p:cNvGrpSpPr>
            <p:nvPr/>
          </p:nvGrpSpPr>
          <p:grpSpPr bwMode="auto">
            <a:xfrm>
              <a:off x="1240" y="3610"/>
              <a:ext cx="1210" cy="498"/>
              <a:chOff x="1272" y="3648"/>
              <a:chExt cx="1210" cy="498"/>
            </a:xfrm>
          </p:grpSpPr>
          <p:sp>
            <p:nvSpPr>
              <p:cNvPr id="37950" name="AutoShape 100"/>
              <p:cNvSpPr>
                <a:spLocks noChangeArrowheads="1"/>
              </p:cNvSpPr>
              <p:nvPr/>
            </p:nvSpPr>
            <p:spPr bwMode="auto">
              <a:xfrm>
                <a:off x="1272" y="3752"/>
                <a:ext cx="880" cy="2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51" name="AutoShape 101"/>
              <p:cNvSpPr>
                <a:spLocks noChangeArrowheads="1"/>
              </p:cNvSpPr>
              <p:nvPr/>
            </p:nvSpPr>
            <p:spPr bwMode="auto">
              <a:xfrm>
                <a:off x="2154" y="3648"/>
                <a:ext cx="328" cy="4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7949" name="Text Box 102"/>
            <p:cNvSpPr txBox="1">
              <a:spLocks noChangeArrowheads="1"/>
            </p:cNvSpPr>
            <p:nvPr/>
          </p:nvSpPr>
          <p:spPr bwMode="auto">
            <a:xfrm>
              <a:off x="1388" y="3716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sz="2400" b="0">
                  <a:solidFill>
                    <a:schemeClr val="tx1"/>
                  </a:solidFill>
                </a:rPr>
                <a:t>+ + + + +</a:t>
              </a:r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7327900" y="5732463"/>
            <a:ext cx="1920875" cy="790575"/>
            <a:chOff x="1240" y="3610"/>
            <a:chExt cx="1210" cy="498"/>
          </a:xfrm>
        </p:grpSpPr>
        <p:grpSp>
          <p:nvGrpSpPr>
            <p:cNvPr id="37944" name="Group 104"/>
            <p:cNvGrpSpPr>
              <a:grpSpLocks/>
            </p:cNvGrpSpPr>
            <p:nvPr/>
          </p:nvGrpSpPr>
          <p:grpSpPr bwMode="auto">
            <a:xfrm>
              <a:off x="1240" y="3610"/>
              <a:ext cx="1210" cy="498"/>
              <a:chOff x="1272" y="3648"/>
              <a:chExt cx="1210" cy="498"/>
            </a:xfrm>
          </p:grpSpPr>
          <p:sp>
            <p:nvSpPr>
              <p:cNvPr id="37946" name="AutoShape 105"/>
              <p:cNvSpPr>
                <a:spLocks noChangeArrowheads="1"/>
              </p:cNvSpPr>
              <p:nvPr/>
            </p:nvSpPr>
            <p:spPr bwMode="auto">
              <a:xfrm>
                <a:off x="1272" y="3752"/>
                <a:ext cx="880" cy="2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47" name="AutoShape 106"/>
              <p:cNvSpPr>
                <a:spLocks noChangeArrowheads="1"/>
              </p:cNvSpPr>
              <p:nvPr/>
            </p:nvSpPr>
            <p:spPr bwMode="auto">
              <a:xfrm>
                <a:off x="2154" y="3648"/>
                <a:ext cx="328" cy="4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FF66"/>
              </a:solidFill>
              <a:ln w="9525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7945" name="Text Box 107"/>
            <p:cNvSpPr txBox="1">
              <a:spLocks noChangeArrowheads="1"/>
            </p:cNvSpPr>
            <p:nvPr/>
          </p:nvSpPr>
          <p:spPr bwMode="auto">
            <a:xfrm>
              <a:off x="1388" y="3716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sz="2400" b="0">
                  <a:solidFill>
                    <a:schemeClr val="tx1"/>
                  </a:solidFill>
                </a:rPr>
                <a:t>+ + + + +</a:t>
              </a:r>
            </a:p>
          </p:txBody>
        </p:sp>
      </p:grpSp>
      <p:sp>
        <p:nvSpPr>
          <p:cNvPr id="37942" name="Text Box 108"/>
          <p:cNvSpPr txBox="1">
            <a:spLocks noChangeArrowheads="1"/>
          </p:cNvSpPr>
          <p:nvPr/>
        </p:nvSpPr>
        <p:spPr bwMode="auto">
          <a:xfrm>
            <a:off x="1011238" y="427038"/>
            <a:ext cx="1749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The</a:t>
            </a:r>
          </a:p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</a:p>
          <a:p>
            <a:pPr algn="ctr"/>
            <a:r>
              <a:rPr lang="en-US" sz="2800" b="0" i="1">
                <a:solidFill>
                  <a:srgbClr val="FF0000"/>
                </a:solidFill>
                <a:latin typeface="Impact" pitchFamily="34" charset="0"/>
              </a:rPr>
              <a:t>Potential</a:t>
            </a:r>
          </a:p>
          <a:p>
            <a:pPr algn="ctr"/>
            <a:endParaRPr lang="en-US" sz="2800" b="0" i="1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7943" name="Text Box 109"/>
          <p:cNvSpPr txBox="1">
            <a:spLocks noChangeArrowheads="1"/>
          </p:cNvSpPr>
          <p:nvPr/>
        </p:nvSpPr>
        <p:spPr bwMode="auto">
          <a:xfrm>
            <a:off x="3690938" y="885825"/>
            <a:ext cx="481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A </a:t>
            </a:r>
            <a:r>
              <a:rPr lang="en-US" sz="2400" b="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Chain</a:t>
            </a:r>
            <a:r>
              <a:rPr lang="en-US" sz="24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Reaction Down The Axon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981075" y="3824288"/>
            <a:ext cx="7164388" cy="847725"/>
            <a:chOff x="970" y="3321"/>
            <a:chExt cx="4513" cy="534"/>
          </a:xfrm>
        </p:grpSpPr>
        <p:sp>
          <p:nvSpPr>
            <p:cNvPr id="38932" name="Line 3"/>
            <p:cNvSpPr>
              <a:spLocks noChangeShapeType="1"/>
            </p:cNvSpPr>
            <p:nvPr/>
          </p:nvSpPr>
          <p:spPr bwMode="auto">
            <a:xfrm>
              <a:off x="1073" y="3335"/>
              <a:ext cx="4339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3" name="Line 4"/>
            <p:cNvSpPr>
              <a:spLocks noChangeShapeType="1"/>
            </p:cNvSpPr>
            <p:nvPr/>
          </p:nvSpPr>
          <p:spPr bwMode="auto">
            <a:xfrm>
              <a:off x="1085" y="3839"/>
              <a:ext cx="432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4" name="Oval 5"/>
            <p:cNvSpPr>
              <a:spLocks noChangeArrowheads="1"/>
            </p:cNvSpPr>
            <p:nvPr/>
          </p:nvSpPr>
          <p:spPr bwMode="auto">
            <a:xfrm>
              <a:off x="5310" y="3321"/>
              <a:ext cx="173" cy="531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8935" name="Oval 6"/>
            <p:cNvSpPr>
              <a:spLocks noChangeArrowheads="1"/>
            </p:cNvSpPr>
            <p:nvPr/>
          </p:nvSpPr>
          <p:spPr bwMode="auto">
            <a:xfrm>
              <a:off x="970" y="3324"/>
              <a:ext cx="173" cy="531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8936" name="Rectangle 7"/>
            <p:cNvSpPr>
              <a:spLocks noChangeArrowheads="1"/>
            </p:cNvSpPr>
            <p:nvPr/>
          </p:nvSpPr>
          <p:spPr bwMode="auto">
            <a:xfrm>
              <a:off x="5216" y="3355"/>
              <a:ext cx="173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1493838" y="3876675"/>
            <a:ext cx="731837" cy="714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2312988" y="3876675"/>
            <a:ext cx="731837" cy="714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3132138" y="3876675"/>
            <a:ext cx="731837" cy="714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2925763" y="4813300"/>
            <a:ext cx="3205162" cy="354013"/>
          </a:xfrm>
          <a:prstGeom prst="rightArrow">
            <a:avLst>
              <a:gd name="adj1" fmla="val 50000"/>
              <a:gd name="adj2" fmla="val 226345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1670050" y="712788"/>
            <a:ext cx="6894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Action Potentials in an </a:t>
            </a:r>
            <a:r>
              <a:rPr lang="en-US" sz="28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Unmyelinated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Axon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01725" y="2905125"/>
            <a:ext cx="711200" cy="1728788"/>
            <a:chOff x="1046" y="2574"/>
            <a:chExt cx="448" cy="1089"/>
          </a:xfrm>
        </p:grpSpPr>
        <p:sp>
          <p:nvSpPr>
            <p:cNvPr id="38930" name="Rectangle 14"/>
            <p:cNvSpPr>
              <a:spLocks noChangeArrowheads="1"/>
            </p:cNvSpPr>
            <p:nvPr/>
          </p:nvSpPr>
          <p:spPr bwMode="auto">
            <a:xfrm>
              <a:off x="1234" y="3190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893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1046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58975" y="2905125"/>
            <a:ext cx="711200" cy="1727200"/>
            <a:chOff x="1586" y="2574"/>
            <a:chExt cx="448" cy="1088"/>
          </a:xfrm>
        </p:grpSpPr>
        <p:sp>
          <p:nvSpPr>
            <p:cNvPr id="38928" name="Rectangle 17"/>
            <p:cNvSpPr>
              <a:spLocks noChangeArrowheads="1"/>
            </p:cNvSpPr>
            <p:nvPr/>
          </p:nvSpPr>
          <p:spPr bwMode="auto">
            <a:xfrm>
              <a:off x="1755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892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1586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873375" y="2905125"/>
            <a:ext cx="711200" cy="1727200"/>
            <a:chOff x="2162" y="2574"/>
            <a:chExt cx="448" cy="1088"/>
          </a:xfrm>
        </p:grpSpPr>
        <p:sp>
          <p:nvSpPr>
            <p:cNvPr id="38926" name="Rectangle 20"/>
            <p:cNvSpPr>
              <a:spLocks noChangeArrowheads="1"/>
            </p:cNvSpPr>
            <p:nvPr/>
          </p:nvSpPr>
          <p:spPr bwMode="auto">
            <a:xfrm>
              <a:off x="2271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8927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2162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711575" y="2905125"/>
            <a:ext cx="711200" cy="1727200"/>
            <a:chOff x="2690" y="2574"/>
            <a:chExt cx="448" cy="1088"/>
          </a:xfrm>
        </p:grpSpPr>
        <p:sp>
          <p:nvSpPr>
            <p:cNvPr id="38924" name="Rectangle 23"/>
            <p:cNvSpPr>
              <a:spLocks noChangeArrowheads="1"/>
            </p:cNvSpPr>
            <p:nvPr/>
          </p:nvSpPr>
          <p:spPr bwMode="auto">
            <a:xfrm>
              <a:off x="2787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8925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2690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 animBg="1"/>
      <p:bldP spid="107530" grpId="0" animBg="1"/>
      <p:bldP spid="1075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026"/>
          <p:cNvGrpSpPr>
            <a:grpSpLocks/>
          </p:cNvGrpSpPr>
          <p:nvPr/>
        </p:nvGrpSpPr>
        <p:grpSpPr bwMode="auto">
          <a:xfrm>
            <a:off x="1006475" y="3811588"/>
            <a:ext cx="7164388" cy="847725"/>
            <a:chOff x="970" y="3321"/>
            <a:chExt cx="4513" cy="534"/>
          </a:xfrm>
        </p:grpSpPr>
        <p:sp>
          <p:nvSpPr>
            <p:cNvPr id="39964" name="Line 1027"/>
            <p:cNvSpPr>
              <a:spLocks noChangeShapeType="1"/>
            </p:cNvSpPr>
            <p:nvPr/>
          </p:nvSpPr>
          <p:spPr bwMode="auto">
            <a:xfrm>
              <a:off x="1073" y="3335"/>
              <a:ext cx="4339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5" name="Line 1028"/>
            <p:cNvSpPr>
              <a:spLocks noChangeShapeType="1"/>
            </p:cNvSpPr>
            <p:nvPr/>
          </p:nvSpPr>
          <p:spPr bwMode="auto">
            <a:xfrm>
              <a:off x="1085" y="3839"/>
              <a:ext cx="432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Oval 1029"/>
            <p:cNvSpPr>
              <a:spLocks noChangeArrowheads="1"/>
            </p:cNvSpPr>
            <p:nvPr/>
          </p:nvSpPr>
          <p:spPr bwMode="auto">
            <a:xfrm>
              <a:off x="5310" y="3321"/>
              <a:ext cx="173" cy="531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67" name="Oval 1030"/>
            <p:cNvSpPr>
              <a:spLocks noChangeArrowheads="1"/>
            </p:cNvSpPr>
            <p:nvPr/>
          </p:nvSpPr>
          <p:spPr bwMode="auto">
            <a:xfrm>
              <a:off x="970" y="3324"/>
              <a:ext cx="173" cy="531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68" name="Rectangle 1031"/>
            <p:cNvSpPr>
              <a:spLocks noChangeArrowheads="1"/>
            </p:cNvSpPr>
            <p:nvPr/>
          </p:nvSpPr>
          <p:spPr bwMode="auto">
            <a:xfrm>
              <a:off x="5216" y="3355"/>
              <a:ext cx="173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08552" name="AutoShape 1032"/>
          <p:cNvSpPr>
            <a:spLocks noChangeArrowheads="1"/>
          </p:cNvSpPr>
          <p:nvPr/>
        </p:nvSpPr>
        <p:spPr bwMode="auto">
          <a:xfrm>
            <a:off x="2917825" y="5157788"/>
            <a:ext cx="3205163" cy="354012"/>
          </a:xfrm>
          <a:prstGeom prst="rightArrow">
            <a:avLst>
              <a:gd name="adj1" fmla="val 50000"/>
              <a:gd name="adj2" fmla="val 22634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9940" name="Rectangle 1033"/>
          <p:cNvSpPr>
            <a:spLocks noChangeArrowheads="1"/>
          </p:cNvSpPr>
          <p:nvPr/>
        </p:nvSpPr>
        <p:spPr bwMode="auto">
          <a:xfrm>
            <a:off x="4725988" y="64674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1609725" y="3641725"/>
            <a:ext cx="5372100" cy="1198563"/>
            <a:chOff x="1350" y="3214"/>
            <a:chExt cx="3384" cy="755"/>
          </a:xfrm>
        </p:grpSpPr>
        <p:sp>
          <p:nvSpPr>
            <p:cNvPr id="39958" name="Rectangle 1035"/>
            <p:cNvSpPr>
              <a:spLocks noChangeArrowheads="1"/>
            </p:cNvSpPr>
            <p:nvPr/>
          </p:nvSpPr>
          <p:spPr bwMode="auto">
            <a:xfrm>
              <a:off x="1350" y="3862"/>
              <a:ext cx="969" cy="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59" name="Rectangle 1036"/>
            <p:cNvSpPr>
              <a:spLocks noChangeArrowheads="1"/>
            </p:cNvSpPr>
            <p:nvPr/>
          </p:nvSpPr>
          <p:spPr bwMode="auto">
            <a:xfrm>
              <a:off x="2566" y="3864"/>
              <a:ext cx="969" cy="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60" name="Rectangle 1037"/>
            <p:cNvSpPr>
              <a:spLocks noChangeArrowheads="1"/>
            </p:cNvSpPr>
            <p:nvPr/>
          </p:nvSpPr>
          <p:spPr bwMode="auto">
            <a:xfrm>
              <a:off x="3765" y="3865"/>
              <a:ext cx="969" cy="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61" name="Rectangle 1038"/>
            <p:cNvSpPr>
              <a:spLocks noChangeArrowheads="1"/>
            </p:cNvSpPr>
            <p:nvPr/>
          </p:nvSpPr>
          <p:spPr bwMode="auto">
            <a:xfrm>
              <a:off x="1350" y="3214"/>
              <a:ext cx="969" cy="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62" name="Rectangle 1039"/>
            <p:cNvSpPr>
              <a:spLocks noChangeArrowheads="1"/>
            </p:cNvSpPr>
            <p:nvPr/>
          </p:nvSpPr>
          <p:spPr bwMode="auto">
            <a:xfrm>
              <a:off x="2570" y="3222"/>
              <a:ext cx="969" cy="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963" name="Rectangle 1040"/>
            <p:cNvSpPr>
              <a:spLocks noChangeArrowheads="1"/>
            </p:cNvSpPr>
            <p:nvPr/>
          </p:nvSpPr>
          <p:spPr bwMode="auto">
            <a:xfrm>
              <a:off x="3744" y="3222"/>
              <a:ext cx="969" cy="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08561" name="AutoShape 1041"/>
          <p:cNvSpPr>
            <a:spLocks noChangeArrowheads="1"/>
          </p:cNvSpPr>
          <p:nvPr/>
        </p:nvSpPr>
        <p:spPr bwMode="auto">
          <a:xfrm>
            <a:off x="1543050" y="3868738"/>
            <a:ext cx="1720850" cy="752475"/>
          </a:xfrm>
          <a:prstGeom prst="leftRightArrowCallout">
            <a:avLst>
              <a:gd name="adj1" fmla="val 25000"/>
              <a:gd name="adj2" fmla="val 25000"/>
              <a:gd name="adj3" fmla="val 28586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8562" name="AutoShape 1042"/>
          <p:cNvSpPr>
            <a:spLocks noChangeArrowheads="1"/>
          </p:cNvSpPr>
          <p:nvPr/>
        </p:nvSpPr>
        <p:spPr bwMode="auto">
          <a:xfrm>
            <a:off x="3454400" y="3875088"/>
            <a:ext cx="1720850" cy="752475"/>
          </a:xfrm>
          <a:prstGeom prst="leftRightArrowCallout">
            <a:avLst>
              <a:gd name="adj1" fmla="val 25000"/>
              <a:gd name="adj2" fmla="val 25000"/>
              <a:gd name="adj3" fmla="val 28586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8563" name="AutoShape 1043"/>
          <p:cNvSpPr>
            <a:spLocks noChangeArrowheads="1"/>
          </p:cNvSpPr>
          <p:nvPr/>
        </p:nvSpPr>
        <p:spPr bwMode="auto">
          <a:xfrm>
            <a:off x="5368925" y="3863975"/>
            <a:ext cx="1720850" cy="752475"/>
          </a:xfrm>
          <a:prstGeom prst="leftRightArrowCallout">
            <a:avLst>
              <a:gd name="adj1" fmla="val 25000"/>
              <a:gd name="adj2" fmla="val 25000"/>
              <a:gd name="adj3" fmla="val 28586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4" name="Group 1044"/>
          <p:cNvGrpSpPr>
            <a:grpSpLocks/>
          </p:cNvGrpSpPr>
          <p:nvPr/>
        </p:nvGrpSpPr>
        <p:grpSpPr bwMode="auto">
          <a:xfrm>
            <a:off x="1250950" y="2882900"/>
            <a:ext cx="711200" cy="1727200"/>
            <a:chOff x="2690" y="2574"/>
            <a:chExt cx="448" cy="1088"/>
          </a:xfrm>
        </p:grpSpPr>
        <p:sp>
          <p:nvSpPr>
            <p:cNvPr id="39956" name="Rectangle 1045"/>
            <p:cNvSpPr>
              <a:spLocks noChangeArrowheads="1"/>
            </p:cNvSpPr>
            <p:nvPr/>
          </p:nvSpPr>
          <p:spPr bwMode="auto">
            <a:xfrm>
              <a:off x="2787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9957" name="Picture 10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2690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047"/>
          <p:cNvGrpSpPr>
            <a:grpSpLocks/>
          </p:cNvGrpSpPr>
          <p:nvPr/>
        </p:nvGrpSpPr>
        <p:grpSpPr bwMode="auto">
          <a:xfrm>
            <a:off x="3165475" y="2882900"/>
            <a:ext cx="711200" cy="1727200"/>
            <a:chOff x="2690" y="2574"/>
            <a:chExt cx="448" cy="1088"/>
          </a:xfrm>
        </p:grpSpPr>
        <p:sp>
          <p:nvSpPr>
            <p:cNvPr id="39954" name="Rectangle 1048"/>
            <p:cNvSpPr>
              <a:spLocks noChangeArrowheads="1"/>
            </p:cNvSpPr>
            <p:nvPr/>
          </p:nvSpPr>
          <p:spPr bwMode="auto">
            <a:xfrm>
              <a:off x="2787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9955" name="Picture 10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2690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50"/>
          <p:cNvGrpSpPr>
            <a:grpSpLocks/>
          </p:cNvGrpSpPr>
          <p:nvPr/>
        </p:nvGrpSpPr>
        <p:grpSpPr bwMode="auto">
          <a:xfrm>
            <a:off x="5060950" y="2882900"/>
            <a:ext cx="711200" cy="1727200"/>
            <a:chOff x="2690" y="2574"/>
            <a:chExt cx="448" cy="1088"/>
          </a:xfrm>
        </p:grpSpPr>
        <p:sp>
          <p:nvSpPr>
            <p:cNvPr id="39952" name="Rectangle 1051"/>
            <p:cNvSpPr>
              <a:spLocks noChangeArrowheads="1"/>
            </p:cNvSpPr>
            <p:nvPr/>
          </p:nvSpPr>
          <p:spPr bwMode="auto">
            <a:xfrm>
              <a:off x="2787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9953" name="Picture 10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2690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2" name="Text Box 1053"/>
          <p:cNvSpPr txBox="1">
            <a:spLocks noChangeArrowheads="1"/>
          </p:cNvSpPr>
          <p:nvPr/>
        </p:nvSpPr>
        <p:spPr bwMode="auto">
          <a:xfrm>
            <a:off x="1619250" y="674688"/>
            <a:ext cx="6438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Action Potentials in an </a:t>
            </a:r>
            <a:r>
              <a:rPr lang="en-US" sz="28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Myelinated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Axon</a:t>
            </a:r>
          </a:p>
        </p:txBody>
      </p:sp>
      <p:grpSp>
        <p:nvGrpSpPr>
          <p:cNvPr id="7" name="Group 1050"/>
          <p:cNvGrpSpPr>
            <a:grpSpLocks/>
          </p:cNvGrpSpPr>
          <p:nvPr/>
        </p:nvGrpSpPr>
        <p:grpSpPr bwMode="auto">
          <a:xfrm>
            <a:off x="6999288" y="2890838"/>
            <a:ext cx="711200" cy="1727200"/>
            <a:chOff x="2690" y="2574"/>
            <a:chExt cx="448" cy="1088"/>
          </a:xfrm>
        </p:grpSpPr>
        <p:sp>
          <p:nvSpPr>
            <p:cNvPr id="39950" name="Rectangle 1051"/>
            <p:cNvSpPr>
              <a:spLocks noChangeArrowheads="1"/>
            </p:cNvSpPr>
            <p:nvPr/>
          </p:nvSpPr>
          <p:spPr bwMode="auto">
            <a:xfrm>
              <a:off x="2787" y="3189"/>
              <a:ext cx="47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pic>
          <p:nvPicPr>
            <p:cNvPr id="39951" name="Picture 10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28"/>
            <a:stretch>
              <a:fillRect/>
            </a:stretch>
          </p:blipFill>
          <p:spPr bwMode="auto">
            <a:xfrm>
              <a:off x="2690" y="2574"/>
              <a:ext cx="4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61" grpId="0" animBg="1"/>
      <p:bldP spid="108562" grpId="0" animBg="1"/>
      <p:bldP spid="1085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1535113" y="3089275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454150" y="4032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Release the Hounds!</a:t>
            </a:r>
            <a:br>
              <a:rPr lang="en-US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</a:br>
            <a:r>
              <a:rPr lang="en-US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. . .</a:t>
            </a:r>
            <a:r>
              <a:rPr lang="en-US" sz="3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uh, I mean neurotransmitter</a:t>
            </a:r>
            <a:endParaRPr lang="en-US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966075" y="3957638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0980" name="AutoShape 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1" name="AutoShape 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2" name="AutoShape 1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3" name="AutoShape 1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4" name="AutoShape 1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5" name="AutoShape 1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6" name="AutoShape 1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7" name="AutoShape 1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8" name="AutoShape 1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89" name="AutoShape 1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964488" y="525145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0970" name="AutoShape 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1" name="AutoShape 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2" name="AutoShape 1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3" name="AutoShape 1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4" name="AutoShape 1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5" name="AutoShape 1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6" name="AutoShape 1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7" name="AutoShape 1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8" name="AutoShape 1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979" name="AutoShape 1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384925" y="2363788"/>
            <a:ext cx="1685925" cy="2989262"/>
            <a:chOff x="6384892" y="2363373"/>
            <a:chExt cx="1685925" cy="2989462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rot="16200000" flipH="1">
              <a:off x="6961127" y="3404860"/>
              <a:ext cx="831906" cy="555625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37992" y="4035935"/>
              <a:ext cx="2067063" cy="566737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096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384892" y="2363373"/>
              <a:ext cx="1685925" cy="995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rgbClr val="000000">
                        <a:alpha val="39998"/>
                      </a:srgbClr>
                    </a:outerShdw>
                  </a:effectLst>
                  <a:latin typeface="Arial Black"/>
                </a:rPr>
                <a:t>Ca++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 descr="NLM-Fig-02-07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4" b="27426"/>
          <a:stretch>
            <a:fillRect/>
          </a:stretch>
        </p:blipFill>
        <p:spPr bwMode="auto">
          <a:xfrm>
            <a:off x="750888" y="4318000"/>
            <a:ext cx="66071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4" descr="NLM-Fig-02-07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4" b="27426"/>
          <a:stretch>
            <a:fillRect/>
          </a:stretch>
        </p:blipFill>
        <p:spPr bwMode="auto">
          <a:xfrm>
            <a:off x="750888" y="1727200"/>
            <a:ext cx="66071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442200" cy="1527175"/>
          </a:xfrm>
        </p:spPr>
        <p:txBody>
          <a:bodyPr/>
          <a:lstStyle/>
          <a:p>
            <a:r>
              <a:rPr lang="en-US" sz="2400" dirty="0" smtClean="0"/>
              <a:t>There are TWO general TYPES of neurons, as defined by the type of neurotransmitter they release.</a:t>
            </a: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7502525" y="4967288"/>
            <a:ext cx="1292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dirty="0" smtClean="0"/>
              <a:t>Inhibitory</a:t>
            </a:r>
          </a:p>
          <a:p>
            <a:pPr algn="ctr"/>
            <a:r>
              <a:rPr lang="en-US" dirty="0" smtClean="0"/>
              <a:t>‘Defense’</a:t>
            </a:r>
            <a:endParaRPr lang="en-US" dirty="0"/>
          </a:p>
          <a:p>
            <a:pPr algn="ctr"/>
            <a:r>
              <a:rPr lang="en-US" dirty="0"/>
              <a:t>‘NO’</a:t>
            </a:r>
          </a:p>
          <a:p>
            <a:pPr algn="ctr"/>
            <a:r>
              <a:rPr lang="en-US" dirty="0"/>
              <a:t>(example is GABA)</a:t>
            </a: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7329488" y="2384425"/>
            <a:ext cx="1636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dirty="0" smtClean="0"/>
              <a:t>Excitatory</a:t>
            </a:r>
          </a:p>
          <a:p>
            <a:pPr algn="ctr"/>
            <a:r>
              <a:rPr lang="en-US" dirty="0" smtClean="0"/>
              <a:t>‘Offense’</a:t>
            </a:r>
            <a:endParaRPr lang="en-US" dirty="0"/>
          </a:p>
          <a:p>
            <a:pPr algn="ctr"/>
            <a:r>
              <a:rPr lang="en-US" dirty="0"/>
              <a:t>‘YES</a:t>
            </a:r>
            <a:r>
              <a:rPr lang="en-US" dirty="0" smtClean="0"/>
              <a:t>’</a:t>
            </a:r>
            <a:endParaRPr lang="en-US" dirty="0"/>
          </a:p>
          <a:p>
            <a:pPr algn="ctr"/>
            <a:r>
              <a:rPr lang="en-US" dirty="0"/>
              <a:t>(example is</a:t>
            </a:r>
          </a:p>
          <a:p>
            <a:pPr algn="ctr"/>
            <a:r>
              <a:rPr lang="en-US" dirty="0"/>
              <a:t>GLUTAMATE)</a:t>
            </a:r>
          </a:p>
        </p:txBody>
      </p:sp>
      <p:sp>
        <p:nvSpPr>
          <p:cNvPr id="16391" name="Freeform 1"/>
          <p:cNvSpPr>
            <a:spLocks/>
          </p:cNvSpPr>
          <p:nvPr/>
        </p:nvSpPr>
        <p:spPr bwMode="auto">
          <a:xfrm>
            <a:off x="6718300" y="1917700"/>
            <a:ext cx="609600" cy="800100"/>
          </a:xfrm>
          <a:custGeom>
            <a:avLst/>
            <a:gdLst>
              <a:gd name="T0" fmla="*/ 139700 w 609600"/>
              <a:gd name="T1" fmla="*/ 0 h 800100"/>
              <a:gd name="T2" fmla="*/ 0 w 609600"/>
              <a:gd name="T3" fmla="*/ 635000 h 800100"/>
              <a:gd name="T4" fmla="*/ 63500 w 609600"/>
              <a:gd name="T5" fmla="*/ 749300 h 800100"/>
              <a:gd name="T6" fmla="*/ 254000 w 609600"/>
              <a:gd name="T7" fmla="*/ 800100 h 800100"/>
              <a:gd name="T8" fmla="*/ 533400 w 609600"/>
              <a:gd name="T9" fmla="*/ 609600 h 800100"/>
              <a:gd name="T10" fmla="*/ 609600 w 609600"/>
              <a:gd name="T11" fmla="*/ 342900 h 800100"/>
              <a:gd name="T12" fmla="*/ 444500 w 609600"/>
              <a:gd name="T13" fmla="*/ 101600 h 800100"/>
              <a:gd name="T14" fmla="*/ 139700 w 609600"/>
              <a:gd name="T15" fmla="*/ 0 h 800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9600"/>
              <a:gd name="T25" fmla="*/ 0 h 800100"/>
              <a:gd name="T26" fmla="*/ 609600 w 609600"/>
              <a:gd name="T27" fmla="*/ 800100 h 800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9600" h="800100">
                <a:moveTo>
                  <a:pt x="139700" y="0"/>
                </a:moveTo>
                <a:lnTo>
                  <a:pt x="0" y="635000"/>
                </a:lnTo>
                <a:lnTo>
                  <a:pt x="63500" y="749300"/>
                </a:lnTo>
                <a:lnTo>
                  <a:pt x="254000" y="800100"/>
                </a:lnTo>
                <a:lnTo>
                  <a:pt x="533400" y="609600"/>
                </a:lnTo>
                <a:lnTo>
                  <a:pt x="609600" y="342900"/>
                </a:lnTo>
                <a:lnTo>
                  <a:pt x="444500" y="101600"/>
                </a:lnTo>
                <a:lnTo>
                  <a:pt x="139700" y="0"/>
                </a:lnTo>
                <a:close/>
              </a:path>
            </a:pathLst>
          </a:custGeom>
          <a:solidFill>
            <a:srgbClr val="33CC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2" name="Freeform 10"/>
          <p:cNvSpPr>
            <a:spLocks/>
          </p:cNvSpPr>
          <p:nvPr/>
        </p:nvSpPr>
        <p:spPr bwMode="auto">
          <a:xfrm>
            <a:off x="6629400" y="3086100"/>
            <a:ext cx="609600" cy="800100"/>
          </a:xfrm>
          <a:custGeom>
            <a:avLst/>
            <a:gdLst>
              <a:gd name="T0" fmla="*/ 139700 w 609600"/>
              <a:gd name="T1" fmla="*/ 0 h 800100"/>
              <a:gd name="T2" fmla="*/ 0 w 609600"/>
              <a:gd name="T3" fmla="*/ 635000 h 800100"/>
              <a:gd name="T4" fmla="*/ 63500 w 609600"/>
              <a:gd name="T5" fmla="*/ 749300 h 800100"/>
              <a:gd name="T6" fmla="*/ 254000 w 609600"/>
              <a:gd name="T7" fmla="*/ 800100 h 800100"/>
              <a:gd name="T8" fmla="*/ 533400 w 609600"/>
              <a:gd name="T9" fmla="*/ 609600 h 800100"/>
              <a:gd name="T10" fmla="*/ 609600 w 609600"/>
              <a:gd name="T11" fmla="*/ 342900 h 800100"/>
              <a:gd name="T12" fmla="*/ 444500 w 609600"/>
              <a:gd name="T13" fmla="*/ 101600 h 800100"/>
              <a:gd name="T14" fmla="*/ 139700 w 609600"/>
              <a:gd name="T15" fmla="*/ 0 h 800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9600"/>
              <a:gd name="T25" fmla="*/ 0 h 800100"/>
              <a:gd name="T26" fmla="*/ 609600 w 609600"/>
              <a:gd name="T27" fmla="*/ 800100 h 800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9600" h="800100">
                <a:moveTo>
                  <a:pt x="139700" y="0"/>
                </a:moveTo>
                <a:lnTo>
                  <a:pt x="0" y="635000"/>
                </a:lnTo>
                <a:lnTo>
                  <a:pt x="63500" y="749300"/>
                </a:lnTo>
                <a:lnTo>
                  <a:pt x="254000" y="800100"/>
                </a:lnTo>
                <a:lnTo>
                  <a:pt x="533400" y="609600"/>
                </a:lnTo>
                <a:lnTo>
                  <a:pt x="609600" y="342900"/>
                </a:lnTo>
                <a:lnTo>
                  <a:pt x="444500" y="101600"/>
                </a:lnTo>
                <a:lnTo>
                  <a:pt x="139700" y="0"/>
                </a:lnTo>
                <a:close/>
              </a:path>
            </a:pathLst>
          </a:custGeom>
          <a:solidFill>
            <a:srgbClr val="33CC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6731000" y="4533900"/>
            <a:ext cx="609600" cy="800100"/>
          </a:xfrm>
          <a:custGeom>
            <a:avLst/>
            <a:gdLst>
              <a:gd name="T0" fmla="*/ 139700 w 609600"/>
              <a:gd name="T1" fmla="*/ 0 h 800100"/>
              <a:gd name="T2" fmla="*/ 0 w 609600"/>
              <a:gd name="T3" fmla="*/ 635000 h 800100"/>
              <a:gd name="T4" fmla="*/ 63500 w 609600"/>
              <a:gd name="T5" fmla="*/ 749300 h 800100"/>
              <a:gd name="T6" fmla="*/ 254000 w 609600"/>
              <a:gd name="T7" fmla="*/ 800100 h 800100"/>
              <a:gd name="T8" fmla="*/ 533400 w 609600"/>
              <a:gd name="T9" fmla="*/ 609600 h 800100"/>
              <a:gd name="T10" fmla="*/ 609600 w 609600"/>
              <a:gd name="T11" fmla="*/ 342900 h 800100"/>
              <a:gd name="T12" fmla="*/ 444500 w 609600"/>
              <a:gd name="T13" fmla="*/ 101600 h 800100"/>
              <a:gd name="T14" fmla="*/ 139700 w 609600"/>
              <a:gd name="T15" fmla="*/ 0 h 800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9600"/>
              <a:gd name="T25" fmla="*/ 0 h 800100"/>
              <a:gd name="T26" fmla="*/ 609600 w 609600"/>
              <a:gd name="T27" fmla="*/ 800100 h 800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9600" h="800100">
                <a:moveTo>
                  <a:pt x="139700" y="0"/>
                </a:moveTo>
                <a:lnTo>
                  <a:pt x="0" y="635000"/>
                </a:lnTo>
                <a:lnTo>
                  <a:pt x="63500" y="749300"/>
                </a:lnTo>
                <a:lnTo>
                  <a:pt x="254000" y="800100"/>
                </a:lnTo>
                <a:lnTo>
                  <a:pt x="533400" y="609600"/>
                </a:lnTo>
                <a:lnTo>
                  <a:pt x="609600" y="342900"/>
                </a:lnTo>
                <a:lnTo>
                  <a:pt x="444500" y="101600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6604000" y="5676900"/>
            <a:ext cx="609600" cy="800100"/>
          </a:xfrm>
          <a:custGeom>
            <a:avLst/>
            <a:gdLst>
              <a:gd name="T0" fmla="*/ 139700 w 609600"/>
              <a:gd name="T1" fmla="*/ 0 h 800100"/>
              <a:gd name="T2" fmla="*/ 0 w 609600"/>
              <a:gd name="T3" fmla="*/ 635000 h 800100"/>
              <a:gd name="T4" fmla="*/ 63500 w 609600"/>
              <a:gd name="T5" fmla="*/ 749300 h 800100"/>
              <a:gd name="T6" fmla="*/ 254000 w 609600"/>
              <a:gd name="T7" fmla="*/ 800100 h 800100"/>
              <a:gd name="T8" fmla="*/ 533400 w 609600"/>
              <a:gd name="T9" fmla="*/ 609600 h 800100"/>
              <a:gd name="T10" fmla="*/ 609600 w 609600"/>
              <a:gd name="T11" fmla="*/ 342900 h 800100"/>
              <a:gd name="T12" fmla="*/ 444500 w 609600"/>
              <a:gd name="T13" fmla="*/ 101600 h 800100"/>
              <a:gd name="T14" fmla="*/ 139700 w 609600"/>
              <a:gd name="T15" fmla="*/ 0 h 800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9600"/>
              <a:gd name="T25" fmla="*/ 0 h 800100"/>
              <a:gd name="T26" fmla="*/ 609600 w 609600"/>
              <a:gd name="T27" fmla="*/ 800100 h 800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9600" h="800100">
                <a:moveTo>
                  <a:pt x="139700" y="0"/>
                </a:moveTo>
                <a:lnTo>
                  <a:pt x="0" y="635000"/>
                </a:lnTo>
                <a:lnTo>
                  <a:pt x="63500" y="749300"/>
                </a:lnTo>
                <a:lnTo>
                  <a:pt x="254000" y="800100"/>
                </a:lnTo>
                <a:lnTo>
                  <a:pt x="533400" y="609600"/>
                </a:lnTo>
                <a:lnTo>
                  <a:pt x="609600" y="342900"/>
                </a:lnTo>
                <a:lnTo>
                  <a:pt x="444500" y="101600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 rot="2760000">
            <a:off x="4845050" y="1489075"/>
            <a:ext cx="606425" cy="581025"/>
          </a:xfrm>
          <a:prstGeom prst="rtTriangle">
            <a:avLst/>
          </a:prstGeom>
          <a:gradFill rotWithShape="0">
            <a:gsLst>
              <a:gs pos="0">
                <a:srgbClr val="0000FF"/>
              </a:gs>
              <a:gs pos="100000">
                <a:srgbClr val="0000A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78100" y="170656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1477963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2039" name="AutoShape 5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0" name="AutoShape 6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1" name="AutoShape 7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2" name="AutoShape 8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3" name="AutoShape 9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4" name="AutoShape 10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5" name="AutoShape 11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6" name="AutoShape 12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7" name="AutoShape 13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48" name="AutoShape 14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1989" name="Oval 15"/>
          <p:cNvSpPr>
            <a:spLocks noChangeArrowheads="1"/>
          </p:cNvSpPr>
          <p:nvPr/>
        </p:nvSpPr>
        <p:spPr bwMode="auto">
          <a:xfrm>
            <a:off x="5768975" y="1198563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0" name="Rectangle 16"/>
          <p:cNvSpPr>
            <a:spLocks noChangeArrowheads="1"/>
          </p:cNvSpPr>
          <p:nvPr/>
        </p:nvSpPr>
        <p:spPr bwMode="auto">
          <a:xfrm>
            <a:off x="6870700" y="170656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89250" y="466725"/>
            <a:ext cx="1446213" cy="1009650"/>
            <a:chOff x="1520" y="1239"/>
            <a:chExt cx="911" cy="636"/>
          </a:xfrm>
        </p:grpSpPr>
        <p:sp>
          <p:nvSpPr>
            <p:cNvPr id="42037" name="Freeform 18"/>
            <p:cNvSpPr>
              <a:spLocks/>
            </p:cNvSpPr>
            <p:nvPr/>
          </p:nvSpPr>
          <p:spPr bwMode="auto">
            <a:xfrm>
              <a:off x="1936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19"/>
            <p:cNvSpPr>
              <a:spLocks/>
            </p:cNvSpPr>
            <p:nvPr/>
          </p:nvSpPr>
          <p:spPr bwMode="auto">
            <a:xfrm>
              <a:off x="1520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05650" y="403225"/>
            <a:ext cx="1446213" cy="1009650"/>
            <a:chOff x="4176" y="1199"/>
            <a:chExt cx="911" cy="636"/>
          </a:xfrm>
        </p:grpSpPr>
        <p:sp>
          <p:nvSpPr>
            <p:cNvPr id="42035" name="Freeform 21"/>
            <p:cNvSpPr>
              <a:spLocks/>
            </p:cNvSpPr>
            <p:nvPr/>
          </p:nvSpPr>
          <p:spPr bwMode="auto">
            <a:xfrm>
              <a:off x="4592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22"/>
            <p:cNvSpPr>
              <a:spLocks/>
            </p:cNvSpPr>
            <p:nvPr/>
          </p:nvSpPr>
          <p:spPr bwMode="auto">
            <a:xfrm>
              <a:off x="4176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3" name="Oval 23"/>
          <p:cNvSpPr>
            <a:spLocks noChangeArrowheads="1"/>
          </p:cNvSpPr>
          <p:nvPr/>
        </p:nvSpPr>
        <p:spPr bwMode="auto">
          <a:xfrm>
            <a:off x="1495425" y="1198563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227513" y="120650"/>
            <a:ext cx="935037" cy="1390650"/>
            <a:chOff x="4108" y="384"/>
            <a:chExt cx="1062" cy="1380"/>
          </a:xfrm>
        </p:grpSpPr>
        <p:sp>
          <p:nvSpPr>
            <p:cNvPr id="4203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108" y="384"/>
              <a:ext cx="1062" cy="6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CC99"/>
                      </a:gs>
                      <a:gs pos="100000">
                        <a:srgbClr val="005E47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Ca++</a:t>
              </a:r>
            </a:p>
          </p:txBody>
        </p:sp>
        <p:sp>
          <p:nvSpPr>
            <p:cNvPr id="42034" name="AutoShape 26"/>
            <p:cNvSpPr>
              <a:spLocks noChangeArrowheads="1"/>
            </p:cNvSpPr>
            <p:nvPr/>
          </p:nvSpPr>
          <p:spPr bwMode="auto">
            <a:xfrm rot="3760420">
              <a:off x="4364" y="1165"/>
              <a:ext cx="657" cy="5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20 h 21600"/>
                <a:gd name="T14" fmla="*/ 18904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995" name="AutoShape 27"/>
          <p:cNvSpPr>
            <a:spLocks noChangeArrowheads="1"/>
          </p:cNvSpPr>
          <p:nvPr/>
        </p:nvSpPr>
        <p:spPr bwMode="auto">
          <a:xfrm rot="2760000">
            <a:off x="4845050" y="3727450"/>
            <a:ext cx="606425" cy="581025"/>
          </a:xfrm>
          <a:prstGeom prst="rtTriangle">
            <a:avLst/>
          </a:prstGeom>
          <a:gradFill rotWithShape="0">
            <a:gsLst>
              <a:gs pos="0">
                <a:srgbClr val="0000FF"/>
              </a:gs>
              <a:gs pos="100000">
                <a:srgbClr val="0000A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6" name="Rectangle 28"/>
          <p:cNvSpPr>
            <a:spLocks noChangeArrowheads="1"/>
          </p:cNvSpPr>
          <p:nvPr/>
        </p:nvSpPr>
        <p:spPr bwMode="auto">
          <a:xfrm>
            <a:off x="2578100" y="3944938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257800" y="3716338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2023" name="AutoShape 3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24" name="AutoShape 3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25" name="AutoShape 3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26" name="AutoShape 3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27" name="AutoShape 3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28" name="AutoShape 3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29" name="AutoShape 3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30" name="AutoShape 3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31" name="AutoShape 3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32" name="AutoShape 3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1998" name="Oval 40"/>
          <p:cNvSpPr>
            <a:spLocks noChangeArrowheads="1"/>
          </p:cNvSpPr>
          <p:nvPr/>
        </p:nvSpPr>
        <p:spPr bwMode="auto">
          <a:xfrm>
            <a:off x="5768975" y="3436938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9" name="Rectangle 41"/>
          <p:cNvSpPr>
            <a:spLocks noChangeArrowheads="1"/>
          </p:cNvSpPr>
          <p:nvPr/>
        </p:nvSpPr>
        <p:spPr bwMode="auto">
          <a:xfrm>
            <a:off x="6870700" y="3944938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105650" y="2641600"/>
            <a:ext cx="1446213" cy="1009650"/>
            <a:chOff x="4176" y="1199"/>
            <a:chExt cx="911" cy="636"/>
          </a:xfrm>
        </p:grpSpPr>
        <p:sp>
          <p:nvSpPr>
            <p:cNvPr id="42021" name="Freeform 43"/>
            <p:cNvSpPr>
              <a:spLocks/>
            </p:cNvSpPr>
            <p:nvPr/>
          </p:nvSpPr>
          <p:spPr bwMode="auto">
            <a:xfrm>
              <a:off x="4592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44"/>
            <p:cNvSpPr>
              <a:spLocks/>
            </p:cNvSpPr>
            <p:nvPr/>
          </p:nvSpPr>
          <p:spPr bwMode="auto">
            <a:xfrm>
              <a:off x="4176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1" name="Oval 45"/>
          <p:cNvSpPr>
            <a:spLocks noChangeArrowheads="1"/>
          </p:cNvSpPr>
          <p:nvPr/>
        </p:nvSpPr>
        <p:spPr bwMode="auto">
          <a:xfrm>
            <a:off x="1495425" y="3436938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227513" y="2359025"/>
            <a:ext cx="935037" cy="1390650"/>
            <a:chOff x="4108" y="384"/>
            <a:chExt cx="1062" cy="1380"/>
          </a:xfrm>
        </p:grpSpPr>
        <p:sp>
          <p:nvSpPr>
            <p:cNvPr id="4201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108" y="384"/>
              <a:ext cx="1062" cy="6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CC99"/>
                      </a:gs>
                      <a:gs pos="100000">
                        <a:srgbClr val="005E47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Ca++</a:t>
              </a:r>
            </a:p>
          </p:txBody>
        </p:sp>
        <p:sp>
          <p:nvSpPr>
            <p:cNvPr id="42020" name="AutoShape 48"/>
            <p:cNvSpPr>
              <a:spLocks noChangeArrowheads="1"/>
            </p:cNvSpPr>
            <p:nvPr/>
          </p:nvSpPr>
          <p:spPr bwMode="auto">
            <a:xfrm rot="3760420">
              <a:off x="4364" y="1165"/>
              <a:ext cx="657" cy="5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20 h 21600"/>
                <a:gd name="T14" fmla="*/ 18904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03" name="AutoShape 49"/>
          <p:cNvSpPr>
            <a:spLocks noChangeArrowheads="1"/>
          </p:cNvSpPr>
          <p:nvPr/>
        </p:nvSpPr>
        <p:spPr bwMode="auto">
          <a:xfrm rot="2760000">
            <a:off x="4845050" y="6043613"/>
            <a:ext cx="606425" cy="581025"/>
          </a:xfrm>
          <a:prstGeom prst="rtTriangle">
            <a:avLst/>
          </a:prstGeom>
          <a:gradFill rotWithShape="0">
            <a:gsLst>
              <a:gs pos="0">
                <a:srgbClr val="0000FF"/>
              </a:gs>
              <a:gs pos="100000">
                <a:srgbClr val="0000A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004" name="Rectangle 50"/>
          <p:cNvSpPr>
            <a:spLocks noChangeArrowheads="1"/>
          </p:cNvSpPr>
          <p:nvPr/>
        </p:nvSpPr>
        <p:spPr bwMode="auto">
          <a:xfrm>
            <a:off x="2578100" y="6261100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005" name="Oval 51"/>
          <p:cNvSpPr>
            <a:spLocks noChangeArrowheads="1"/>
          </p:cNvSpPr>
          <p:nvPr/>
        </p:nvSpPr>
        <p:spPr bwMode="auto">
          <a:xfrm>
            <a:off x="5768975" y="5753100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006" name="Rectangle 52"/>
          <p:cNvSpPr>
            <a:spLocks noChangeArrowheads="1"/>
          </p:cNvSpPr>
          <p:nvPr/>
        </p:nvSpPr>
        <p:spPr bwMode="auto">
          <a:xfrm>
            <a:off x="6870700" y="6261100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007" name="Oval 53"/>
          <p:cNvSpPr>
            <a:spLocks noChangeArrowheads="1"/>
          </p:cNvSpPr>
          <p:nvPr/>
        </p:nvSpPr>
        <p:spPr bwMode="auto">
          <a:xfrm>
            <a:off x="1495425" y="5753100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227513" y="4675188"/>
            <a:ext cx="935037" cy="1390650"/>
            <a:chOff x="4108" y="384"/>
            <a:chExt cx="1062" cy="1380"/>
          </a:xfrm>
        </p:grpSpPr>
        <p:sp>
          <p:nvSpPr>
            <p:cNvPr id="4201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4108" y="384"/>
              <a:ext cx="1062" cy="6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CC99"/>
                      </a:gs>
                      <a:gs pos="100000">
                        <a:srgbClr val="005E47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Ca++</a:t>
              </a:r>
            </a:p>
          </p:txBody>
        </p:sp>
        <p:sp>
          <p:nvSpPr>
            <p:cNvPr id="42018" name="AutoShape 56"/>
            <p:cNvSpPr>
              <a:spLocks noChangeArrowheads="1"/>
            </p:cNvSpPr>
            <p:nvPr/>
          </p:nvSpPr>
          <p:spPr bwMode="auto">
            <a:xfrm rot="3760420">
              <a:off x="4364" y="1165"/>
              <a:ext cx="657" cy="5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20 h 21600"/>
                <a:gd name="T14" fmla="*/ 18904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2840038" y="5043488"/>
            <a:ext cx="1446212" cy="1009650"/>
            <a:chOff x="1520" y="1239"/>
            <a:chExt cx="911" cy="636"/>
          </a:xfrm>
        </p:grpSpPr>
        <p:sp>
          <p:nvSpPr>
            <p:cNvPr id="42015" name="Freeform 58"/>
            <p:cNvSpPr>
              <a:spLocks/>
            </p:cNvSpPr>
            <p:nvPr/>
          </p:nvSpPr>
          <p:spPr bwMode="auto">
            <a:xfrm>
              <a:off x="1936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59"/>
            <p:cNvSpPr>
              <a:spLocks/>
            </p:cNvSpPr>
            <p:nvPr/>
          </p:nvSpPr>
          <p:spPr bwMode="auto">
            <a:xfrm>
              <a:off x="1520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186238" y="4786313"/>
            <a:ext cx="1052512" cy="1116012"/>
            <a:chOff x="2692" y="3079"/>
            <a:chExt cx="663" cy="703"/>
          </a:xfrm>
        </p:grpSpPr>
        <p:sp>
          <p:nvSpPr>
            <p:cNvPr id="42013" name="Line 61"/>
            <p:cNvSpPr>
              <a:spLocks noChangeShapeType="1"/>
            </p:cNvSpPr>
            <p:nvPr/>
          </p:nvSpPr>
          <p:spPr bwMode="auto">
            <a:xfrm flipH="1">
              <a:off x="2692" y="3079"/>
              <a:ext cx="639" cy="687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62"/>
            <p:cNvSpPr>
              <a:spLocks noChangeShapeType="1"/>
            </p:cNvSpPr>
            <p:nvPr/>
          </p:nvSpPr>
          <p:spPr bwMode="auto">
            <a:xfrm>
              <a:off x="2716" y="3095"/>
              <a:ext cx="639" cy="687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55" name="Text Box 63"/>
          <p:cNvSpPr txBox="1">
            <a:spLocks noChangeArrowheads="1"/>
          </p:cNvSpPr>
          <p:nvPr/>
        </p:nvSpPr>
        <p:spPr bwMode="auto">
          <a:xfrm rot="-5400000">
            <a:off x="-1479549" y="3046412"/>
            <a:ext cx="458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Calcium is Necessary and Sufficient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for Neurotransmitter Release</a:t>
            </a:r>
          </a:p>
        </p:txBody>
      </p:sp>
      <p:sp>
        <p:nvSpPr>
          <p:cNvPr id="110656" name="Text Box 64"/>
          <p:cNvSpPr txBox="1">
            <a:spLocks noChangeArrowheads="1"/>
          </p:cNvSpPr>
          <p:nvPr/>
        </p:nvSpPr>
        <p:spPr bwMode="auto">
          <a:xfrm>
            <a:off x="6789738" y="5751513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2400" b="0">
                <a:solidFill>
                  <a:schemeClr val="tx1"/>
                </a:solidFill>
                <a:latin typeface="Eurostile"/>
              </a:rPr>
              <a:t>. . .zzzzzzz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55" grpId="0" autoUpdateAnimBg="0"/>
      <p:bldP spid="11065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H="1">
            <a:off x="2911579" y="4807177"/>
            <a:ext cx="1428542" cy="12922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3011" name="AutoShape 2"/>
          <p:cNvSpPr>
            <a:spLocks noChangeArrowheads="1"/>
          </p:cNvSpPr>
          <p:nvPr/>
        </p:nvSpPr>
        <p:spPr bwMode="auto">
          <a:xfrm rot="2760000">
            <a:off x="4845050" y="1489075"/>
            <a:ext cx="606425" cy="581025"/>
          </a:xfrm>
          <a:prstGeom prst="rtTriangle">
            <a:avLst/>
          </a:prstGeom>
          <a:gradFill rotWithShape="0">
            <a:gsLst>
              <a:gs pos="0">
                <a:srgbClr val="0000FF"/>
              </a:gs>
              <a:gs pos="100000">
                <a:srgbClr val="0000A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578100" y="170656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3" name="Oval 15"/>
          <p:cNvSpPr>
            <a:spLocks noChangeArrowheads="1"/>
          </p:cNvSpPr>
          <p:nvPr/>
        </p:nvSpPr>
        <p:spPr bwMode="auto">
          <a:xfrm>
            <a:off x="5768975" y="1198563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4" name="Rectangle 16"/>
          <p:cNvSpPr>
            <a:spLocks noChangeArrowheads="1"/>
          </p:cNvSpPr>
          <p:nvPr/>
        </p:nvSpPr>
        <p:spPr bwMode="auto">
          <a:xfrm>
            <a:off x="6870700" y="170656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89250" y="466725"/>
            <a:ext cx="1446213" cy="1009650"/>
            <a:chOff x="1520" y="1239"/>
            <a:chExt cx="911" cy="636"/>
          </a:xfrm>
        </p:grpSpPr>
        <p:sp>
          <p:nvSpPr>
            <p:cNvPr id="20533" name="Freeform 18"/>
            <p:cNvSpPr>
              <a:spLocks/>
            </p:cNvSpPr>
            <p:nvPr/>
          </p:nvSpPr>
          <p:spPr bwMode="auto">
            <a:xfrm>
              <a:off x="1936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0534" name="Freeform 19"/>
            <p:cNvSpPr>
              <a:spLocks/>
            </p:cNvSpPr>
            <p:nvPr/>
          </p:nvSpPr>
          <p:spPr bwMode="auto">
            <a:xfrm>
              <a:off x="1520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105650" y="403225"/>
            <a:ext cx="1446213" cy="1009650"/>
            <a:chOff x="4176" y="1199"/>
            <a:chExt cx="911" cy="636"/>
          </a:xfrm>
        </p:grpSpPr>
        <p:sp>
          <p:nvSpPr>
            <p:cNvPr id="43067" name="Freeform 21"/>
            <p:cNvSpPr>
              <a:spLocks/>
            </p:cNvSpPr>
            <p:nvPr/>
          </p:nvSpPr>
          <p:spPr bwMode="auto">
            <a:xfrm>
              <a:off x="4592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22"/>
            <p:cNvSpPr>
              <a:spLocks/>
            </p:cNvSpPr>
            <p:nvPr/>
          </p:nvSpPr>
          <p:spPr bwMode="auto">
            <a:xfrm>
              <a:off x="4176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7" name="Oval 23"/>
          <p:cNvSpPr>
            <a:spLocks noChangeArrowheads="1"/>
          </p:cNvSpPr>
          <p:nvPr/>
        </p:nvSpPr>
        <p:spPr bwMode="auto">
          <a:xfrm>
            <a:off x="1495425" y="1198563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8" name="AutoShape 27"/>
          <p:cNvSpPr>
            <a:spLocks noChangeArrowheads="1"/>
          </p:cNvSpPr>
          <p:nvPr/>
        </p:nvSpPr>
        <p:spPr bwMode="auto">
          <a:xfrm rot="2760000">
            <a:off x="4845050" y="3727450"/>
            <a:ext cx="606425" cy="581025"/>
          </a:xfrm>
          <a:prstGeom prst="rtTriangle">
            <a:avLst/>
          </a:prstGeom>
          <a:gradFill rotWithShape="0">
            <a:gsLst>
              <a:gs pos="0">
                <a:srgbClr val="0000FF"/>
              </a:gs>
              <a:gs pos="100000">
                <a:srgbClr val="0000A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9" name="Rectangle 28"/>
          <p:cNvSpPr>
            <a:spLocks noChangeArrowheads="1"/>
          </p:cNvSpPr>
          <p:nvPr/>
        </p:nvSpPr>
        <p:spPr bwMode="auto">
          <a:xfrm>
            <a:off x="2578100" y="3944938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20" name="Oval 40"/>
          <p:cNvSpPr>
            <a:spLocks noChangeArrowheads="1"/>
          </p:cNvSpPr>
          <p:nvPr/>
        </p:nvSpPr>
        <p:spPr bwMode="auto">
          <a:xfrm>
            <a:off x="5768975" y="3436938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21" name="Rectangle 41"/>
          <p:cNvSpPr>
            <a:spLocks noChangeArrowheads="1"/>
          </p:cNvSpPr>
          <p:nvPr/>
        </p:nvSpPr>
        <p:spPr bwMode="auto">
          <a:xfrm>
            <a:off x="6870700" y="3944938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05650" y="2641600"/>
            <a:ext cx="1446213" cy="1009650"/>
            <a:chOff x="4176" y="1199"/>
            <a:chExt cx="911" cy="636"/>
          </a:xfrm>
        </p:grpSpPr>
        <p:sp>
          <p:nvSpPr>
            <p:cNvPr id="43065" name="Freeform 43"/>
            <p:cNvSpPr>
              <a:spLocks/>
            </p:cNvSpPr>
            <p:nvPr/>
          </p:nvSpPr>
          <p:spPr bwMode="auto">
            <a:xfrm>
              <a:off x="4592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44"/>
            <p:cNvSpPr>
              <a:spLocks/>
            </p:cNvSpPr>
            <p:nvPr/>
          </p:nvSpPr>
          <p:spPr bwMode="auto">
            <a:xfrm>
              <a:off x="4176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3" name="Oval 45"/>
          <p:cNvSpPr>
            <a:spLocks noChangeArrowheads="1"/>
          </p:cNvSpPr>
          <p:nvPr/>
        </p:nvSpPr>
        <p:spPr bwMode="auto">
          <a:xfrm>
            <a:off x="1495425" y="3436938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375" y="2641600"/>
            <a:ext cx="14287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8938" y="3468688"/>
            <a:ext cx="377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9563" y="3852863"/>
            <a:ext cx="3762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8938" y="4208463"/>
            <a:ext cx="3778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AutoShape 49"/>
          <p:cNvSpPr>
            <a:spLocks noChangeArrowheads="1"/>
          </p:cNvSpPr>
          <p:nvPr/>
        </p:nvSpPr>
        <p:spPr bwMode="auto">
          <a:xfrm rot="2760000">
            <a:off x="4845050" y="6043613"/>
            <a:ext cx="606425" cy="581025"/>
          </a:xfrm>
          <a:prstGeom prst="rtTriangle">
            <a:avLst/>
          </a:prstGeom>
          <a:gradFill rotWithShape="0">
            <a:gsLst>
              <a:gs pos="0">
                <a:srgbClr val="0000FF"/>
              </a:gs>
              <a:gs pos="100000">
                <a:srgbClr val="0000A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29" name="Rectangle 50"/>
          <p:cNvSpPr>
            <a:spLocks noChangeArrowheads="1"/>
          </p:cNvSpPr>
          <p:nvPr/>
        </p:nvSpPr>
        <p:spPr bwMode="auto">
          <a:xfrm>
            <a:off x="2578100" y="6261100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30" name="Oval 51"/>
          <p:cNvSpPr>
            <a:spLocks noChangeArrowheads="1"/>
          </p:cNvSpPr>
          <p:nvPr/>
        </p:nvSpPr>
        <p:spPr bwMode="auto">
          <a:xfrm>
            <a:off x="5768975" y="5753100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31" name="Rectangle 52"/>
          <p:cNvSpPr>
            <a:spLocks noChangeArrowheads="1"/>
          </p:cNvSpPr>
          <p:nvPr/>
        </p:nvSpPr>
        <p:spPr bwMode="auto">
          <a:xfrm>
            <a:off x="6870700" y="6261100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32" name="Oval 53"/>
          <p:cNvSpPr>
            <a:spLocks noChangeArrowheads="1"/>
          </p:cNvSpPr>
          <p:nvPr/>
        </p:nvSpPr>
        <p:spPr bwMode="auto">
          <a:xfrm>
            <a:off x="1495425" y="5753100"/>
            <a:ext cx="1104900" cy="11049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A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840038" y="5043488"/>
            <a:ext cx="1446212" cy="1009650"/>
            <a:chOff x="1520" y="1239"/>
            <a:chExt cx="911" cy="636"/>
          </a:xfrm>
        </p:grpSpPr>
        <p:sp>
          <p:nvSpPr>
            <p:cNvPr id="43063" name="Freeform 58"/>
            <p:cNvSpPr>
              <a:spLocks/>
            </p:cNvSpPr>
            <p:nvPr/>
          </p:nvSpPr>
          <p:spPr bwMode="auto">
            <a:xfrm>
              <a:off x="1936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9"/>
            <p:cNvSpPr>
              <a:spLocks/>
            </p:cNvSpPr>
            <p:nvPr/>
          </p:nvSpPr>
          <p:spPr bwMode="auto">
            <a:xfrm>
              <a:off x="1520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Text Box 64"/>
          <p:cNvSpPr txBox="1">
            <a:spLocks noChangeArrowheads="1"/>
          </p:cNvSpPr>
          <p:nvPr/>
        </p:nvSpPr>
        <p:spPr bwMode="auto">
          <a:xfrm>
            <a:off x="6789738" y="5751513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2400" b="0">
                <a:solidFill>
                  <a:schemeClr val="tx1"/>
                </a:solidFill>
                <a:latin typeface="Eurostile"/>
              </a:rPr>
              <a:t>. . .zzzzzzz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249863" y="1455738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3053" name="AutoShape 5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4" name="AutoShape 6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5" name="AutoShape 7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6" name="AutoShape 8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7" name="AutoShape 9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8" name="AutoShape 10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9" name="AutoShape 11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60" name="AutoShape 12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61" name="AutoShape 13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62" name="AutoShape 14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H="1">
            <a:off x="5576436" y="5697765"/>
            <a:ext cx="377066" cy="3410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H="1">
            <a:off x="5413832" y="6082166"/>
            <a:ext cx="377066" cy="3410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H="1">
            <a:off x="5489123" y="6456136"/>
            <a:ext cx="377066" cy="3410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230813" y="596265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3043" name="AutoShape 5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44" name="AutoShape 6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45" name="AutoShape 7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46" name="AutoShape 8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47" name="AutoShape 9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48" name="AutoShape 10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49" name="AutoShape 11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0" name="AutoShape 12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1" name="AutoShape 13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52" name="AutoShape 14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3040" name="TextBox 11"/>
          <p:cNvSpPr txBox="1">
            <a:spLocks noChangeArrowheads="1"/>
          </p:cNvSpPr>
          <p:nvPr/>
        </p:nvSpPr>
        <p:spPr bwMode="auto">
          <a:xfrm>
            <a:off x="1422400" y="57785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Normal</a:t>
            </a:r>
          </a:p>
        </p:txBody>
      </p:sp>
      <p:sp>
        <p:nvSpPr>
          <p:cNvPr id="43041" name="TextBox 137"/>
          <p:cNvSpPr txBox="1">
            <a:spLocks noChangeArrowheads="1"/>
          </p:cNvSpPr>
          <p:nvPr/>
        </p:nvSpPr>
        <p:spPr bwMode="auto">
          <a:xfrm>
            <a:off x="1422400" y="2879725"/>
            <a:ext cx="947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Agonist</a:t>
            </a:r>
          </a:p>
        </p:txBody>
      </p:sp>
      <p:sp>
        <p:nvSpPr>
          <p:cNvPr id="43042" name="TextBox 138"/>
          <p:cNvSpPr txBox="1">
            <a:spLocks noChangeArrowheads="1"/>
          </p:cNvSpPr>
          <p:nvPr/>
        </p:nvSpPr>
        <p:spPr bwMode="auto">
          <a:xfrm>
            <a:off x="1422400" y="5281613"/>
            <a:ext cx="1255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Antagonist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2049463" y="2389188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66963" y="6116638"/>
            <a:ext cx="544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835150" y="6088063"/>
            <a:ext cx="6704013" cy="12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835150" y="5775325"/>
            <a:ext cx="203041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916363" y="5778500"/>
            <a:ext cx="4598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2" t="38756" r="11897" b="39986"/>
          <a:stretch>
            <a:fillRect/>
          </a:stretch>
        </p:blipFill>
        <p:spPr bwMode="auto">
          <a:xfrm>
            <a:off x="804863" y="4422775"/>
            <a:ext cx="12890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3" t="38756" r="11877" b="39986"/>
          <a:stretch>
            <a:fillRect/>
          </a:stretch>
        </p:blipFill>
        <p:spPr bwMode="auto">
          <a:xfrm>
            <a:off x="709613" y="3378200"/>
            <a:ext cx="13335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92325" y="4530725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4067" name="AutoShape 1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8" name="AutoShape 1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9" name="AutoShape 1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0" name="AutoShape 1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1" name="AutoShape 1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2" name="AutoShape 1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3" name="AutoShape 1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4" name="AutoShape 1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5" name="AutoShape 1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76" name="AutoShape 1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036763" y="3529013"/>
            <a:ext cx="319087" cy="609600"/>
            <a:chOff x="3012" y="1876"/>
            <a:chExt cx="272" cy="432"/>
          </a:xfrm>
          <a:solidFill>
            <a:srgbClr val="FF0000"/>
          </a:solidFill>
        </p:grpSpPr>
        <p:sp>
          <p:nvSpPr>
            <p:cNvPr id="44057" name="AutoShape 21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58" name="AutoShape 22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59" name="AutoShape 23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0" name="AutoShape 24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1" name="AutoShape 25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2" name="AutoShape 26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3" name="AutoShape 27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4" name="AutoShape 28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5" name="AutoShape 29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66" name="AutoShape 30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202785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86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7811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5" name="Group 43"/>
          <p:cNvGrpSpPr>
            <a:grpSpLocks/>
          </p:cNvGrpSpPr>
          <p:nvPr/>
        </p:nvGrpSpPr>
        <p:grpSpPr bwMode="auto">
          <a:xfrm>
            <a:off x="603250" y="25400"/>
            <a:ext cx="2965450" cy="2416175"/>
            <a:chOff x="116" y="16"/>
            <a:chExt cx="1868" cy="1522"/>
          </a:xfrm>
        </p:grpSpPr>
        <p:sp>
          <p:nvSpPr>
            <p:cNvPr id="44050" name="Rectangle 44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051" name="Text Box 45"/>
            <p:cNvSpPr txBox="1">
              <a:spLocks noChangeArrowheads="1"/>
            </p:cNvSpPr>
            <p:nvPr/>
          </p:nvSpPr>
          <p:spPr bwMode="auto">
            <a:xfrm>
              <a:off x="116" y="16"/>
              <a:ext cx="18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/>
                <a:t>Transmitter-gated channels</a:t>
              </a:r>
            </a:p>
            <a:p>
              <a:pPr algn="ctr"/>
              <a:r>
                <a:rPr lang="en-US" sz="1800" b="0"/>
                <a:t>Na</a:t>
              </a:r>
              <a:r>
                <a:rPr lang="en-US" sz="1800" b="0" baseline="30000"/>
                <a:t>+</a:t>
              </a:r>
              <a:r>
                <a:rPr lang="en-US" sz="1800" b="0"/>
                <a:t>, Cl</a:t>
              </a:r>
              <a:r>
                <a:rPr lang="en-US" sz="1800" b="0" baseline="30000"/>
                <a:t>-</a:t>
              </a:r>
              <a:r>
                <a:rPr lang="en-US" sz="1800" b="0"/>
                <a:t> in, additive</a:t>
              </a:r>
            </a:p>
          </p:txBody>
        </p:sp>
        <p:grpSp>
          <p:nvGrpSpPr>
            <p:cNvPr id="44052" name="Group 46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44053" name="Text Box 47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/>
                  <a:t>-70 mV</a:t>
                </a:r>
                <a:endParaRPr lang="en-US" sz="1000" b="0">
                  <a:latin typeface="Times New Roman" pitchFamily="18" charset="0"/>
                </a:endParaRPr>
              </a:p>
            </p:txBody>
          </p:sp>
          <p:sp>
            <p:nvSpPr>
              <p:cNvPr id="44054" name="Text Box 48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44055" name="Line 49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6" name="Line 50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47"/>
          <p:cNvSpPr/>
          <p:nvPr/>
        </p:nvSpPr>
        <p:spPr>
          <a:xfrm>
            <a:off x="2473325" y="4051300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241800" y="939800"/>
            <a:ext cx="3441700" cy="763588"/>
            <a:chOff x="4241800" y="939800"/>
            <a:chExt cx="3441700" cy="763588"/>
          </a:xfrm>
        </p:grpSpPr>
        <p:sp>
          <p:nvSpPr>
            <p:cNvPr id="44048" name="Line Callout 1 5"/>
            <p:cNvSpPr>
              <a:spLocks/>
            </p:cNvSpPr>
            <p:nvPr/>
          </p:nvSpPr>
          <p:spPr bwMode="auto">
            <a:xfrm>
              <a:off x="4241800" y="939800"/>
              <a:ext cx="3441700" cy="763588"/>
            </a:xfrm>
            <a:prstGeom prst="borderCallout1">
              <a:avLst>
                <a:gd name="adj1" fmla="val 18750"/>
                <a:gd name="adj2" fmla="val -8333"/>
                <a:gd name="adj3" fmla="val 112500"/>
                <a:gd name="adj4" fmla="val -38333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457200" indent="-457200" eaLnBrk="0" hangingPunct="0"/>
              <a:endParaRPr lang="en-US"/>
            </a:p>
          </p:txBody>
        </p:sp>
        <p:sp>
          <p:nvSpPr>
            <p:cNvPr id="44049" name="TextBox 6"/>
            <p:cNvSpPr txBox="1">
              <a:spLocks noChangeArrowheads="1"/>
            </p:cNvSpPr>
            <p:nvPr/>
          </p:nvSpPr>
          <p:spPr bwMode="auto">
            <a:xfrm>
              <a:off x="4381500" y="939800"/>
              <a:ext cx="3302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/>
                <a:t>There are also agonist and antagonist drugs for ‘inhibitory’ neurotransmitters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2049463" y="2389188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366963" y="6116638"/>
            <a:ext cx="544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835150" y="6088063"/>
            <a:ext cx="6704013" cy="12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835150" y="5775325"/>
            <a:ext cx="203041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916363" y="5778500"/>
            <a:ext cx="4598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2" t="38756" r="11897" b="39986"/>
          <a:stretch>
            <a:fillRect/>
          </a:stretch>
        </p:blipFill>
        <p:spPr bwMode="auto">
          <a:xfrm>
            <a:off x="804863" y="4422775"/>
            <a:ext cx="12890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3" t="38756" r="11877" b="39986"/>
          <a:stretch>
            <a:fillRect/>
          </a:stretch>
        </p:blipFill>
        <p:spPr bwMode="auto">
          <a:xfrm>
            <a:off x="709613" y="3378200"/>
            <a:ext cx="13335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2092325" y="4530725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5083" name="AutoShape 10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4" name="AutoShape 11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5" name="AutoShape 12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6" name="AutoShape 13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7" name="AutoShape 14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8" name="AutoShape 15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9" name="AutoShape 16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90" name="AutoShape 17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91" name="AutoShape 18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92" name="AutoShape 19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45066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86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7811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8" name="Group 43"/>
          <p:cNvGrpSpPr>
            <a:grpSpLocks/>
          </p:cNvGrpSpPr>
          <p:nvPr/>
        </p:nvGrpSpPr>
        <p:grpSpPr bwMode="auto">
          <a:xfrm>
            <a:off x="603250" y="25400"/>
            <a:ext cx="2965450" cy="2416175"/>
            <a:chOff x="116" y="16"/>
            <a:chExt cx="1868" cy="1522"/>
          </a:xfrm>
        </p:grpSpPr>
        <p:sp>
          <p:nvSpPr>
            <p:cNvPr id="45076" name="Rectangle 44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7" name="Text Box 45"/>
            <p:cNvSpPr txBox="1">
              <a:spLocks noChangeArrowheads="1"/>
            </p:cNvSpPr>
            <p:nvPr/>
          </p:nvSpPr>
          <p:spPr bwMode="auto">
            <a:xfrm>
              <a:off x="116" y="16"/>
              <a:ext cx="18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/>
                <a:t>Transmitter-gated channels</a:t>
              </a:r>
            </a:p>
            <a:p>
              <a:pPr algn="ctr"/>
              <a:r>
                <a:rPr lang="en-US" sz="1800" b="0"/>
                <a:t>Na</a:t>
              </a:r>
              <a:r>
                <a:rPr lang="en-US" sz="1800" b="0" baseline="30000"/>
                <a:t>+</a:t>
              </a:r>
              <a:r>
                <a:rPr lang="en-US" sz="1800" b="0"/>
                <a:t>, Cl</a:t>
              </a:r>
              <a:r>
                <a:rPr lang="en-US" sz="1800" b="0" baseline="30000"/>
                <a:t>-</a:t>
              </a:r>
              <a:r>
                <a:rPr lang="en-US" sz="1800" b="0"/>
                <a:t> in, additive</a:t>
              </a:r>
            </a:p>
          </p:txBody>
        </p:sp>
        <p:grpSp>
          <p:nvGrpSpPr>
            <p:cNvPr id="45078" name="Group 46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45079" name="Text Box 47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/>
                  <a:t>-70 mV</a:t>
                </a:r>
                <a:endParaRPr lang="en-US" sz="1000" b="0">
                  <a:latin typeface="Times New Roman" pitchFamily="18" charset="0"/>
                </a:endParaRPr>
              </a:p>
            </p:txBody>
          </p:sp>
          <p:sp>
            <p:nvSpPr>
              <p:cNvPr id="45080" name="Text Box 48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45081" name="Line 49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2" name="Line 50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069" name="Group 7"/>
          <p:cNvGrpSpPr>
            <a:grpSpLocks/>
          </p:cNvGrpSpPr>
          <p:nvPr/>
        </p:nvGrpSpPr>
        <p:grpSpPr bwMode="auto">
          <a:xfrm>
            <a:off x="4241800" y="939800"/>
            <a:ext cx="3441700" cy="763588"/>
            <a:chOff x="4241800" y="939800"/>
            <a:chExt cx="3441700" cy="763588"/>
          </a:xfrm>
        </p:grpSpPr>
        <p:sp>
          <p:nvSpPr>
            <p:cNvPr id="45074" name="Line Callout 1 5"/>
            <p:cNvSpPr>
              <a:spLocks/>
            </p:cNvSpPr>
            <p:nvPr/>
          </p:nvSpPr>
          <p:spPr bwMode="auto">
            <a:xfrm>
              <a:off x="4241800" y="939800"/>
              <a:ext cx="3441700" cy="763588"/>
            </a:xfrm>
            <a:prstGeom prst="borderCallout1">
              <a:avLst>
                <a:gd name="adj1" fmla="val 18750"/>
                <a:gd name="adj2" fmla="val -8333"/>
                <a:gd name="adj3" fmla="val 112500"/>
                <a:gd name="adj4" fmla="val -38333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457200" indent="-457200" eaLnBrk="0" hangingPunct="0"/>
              <a:endParaRPr lang="en-US"/>
            </a:p>
          </p:txBody>
        </p:sp>
        <p:sp>
          <p:nvSpPr>
            <p:cNvPr id="45075" name="TextBox 6"/>
            <p:cNvSpPr txBox="1">
              <a:spLocks noChangeArrowheads="1"/>
            </p:cNvSpPr>
            <p:nvPr/>
          </p:nvSpPr>
          <p:spPr bwMode="auto">
            <a:xfrm>
              <a:off x="4381500" y="939800"/>
              <a:ext cx="3302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/>
                <a:t>There are also agonist and antagonist drugs for ‘inhibitory’ neurotransmitters</a:t>
              </a: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 flipH="1">
            <a:off x="2661823" y="3607707"/>
            <a:ext cx="377066" cy="341085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 flipH="1">
            <a:off x="2333359" y="3674831"/>
            <a:ext cx="377066" cy="341085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 flipH="1">
            <a:off x="2231006" y="4030427"/>
            <a:ext cx="377066" cy="341085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9" name="Freeform 8"/>
          <p:cNvSpPr>
            <a:spLocks/>
          </p:cNvSpPr>
          <p:nvPr/>
        </p:nvSpPr>
        <p:spPr bwMode="auto">
          <a:xfrm>
            <a:off x="2451100" y="1739900"/>
            <a:ext cx="6134100" cy="342900"/>
          </a:xfrm>
          <a:custGeom>
            <a:avLst/>
            <a:gdLst>
              <a:gd name="T0" fmla="*/ 0 w 6134100"/>
              <a:gd name="T1" fmla="*/ 38100 h 342900"/>
              <a:gd name="T2" fmla="*/ 228600 w 6134100"/>
              <a:gd name="T3" fmla="*/ 38100 h 342900"/>
              <a:gd name="T4" fmla="*/ 304800 w 6134100"/>
              <a:gd name="T5" fmla="*/ 304800 h 342900"/>
              <a:gd name="T6" fmla="*/ 3441700 w 6134100"/>
              <a:gd name="T7" fmla="*/ 342900 h 342900"/>
              <a:gd name="T8" fmla="*/ 4914900 w 6134100"/>
              <a:gd name="T9" fmla="*/ 228600 h 342900"/>
              <a:gd name="T10" fmla="*/ 6134100 w 6134100"/>
              <a:gd name="T11" fmla="*/ 0 h 342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34100"/>
              <a:gd name="T19" fmla="*/ 0 h 342900"/>
              <a:gd name="T20" fmla="*/ 6134100 w 6134100"/>
              <a:gd name="T21" fmla="*/ 342900 h 342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34100" h="342900">
                <a:moveTo>
                  <a:pt x="0" y="38100"/>
                </a:moveTo>
                <a:lnTo>
                  <a:pt x="228600" y="38100"/>
                </a:lnTo>
                <a:lnTo>
                  <a:pt x="304800" y="304800"/>
                </a:lnTo>
                <a:lnTo>
                  <a:pt x="3441700" y="342900"/>
                </a:lnTo>
                <a:lnTo>
                  <a:pt x="4914900" y="228600"/>
                </a:lnTo>
                <a:lnTo>
                  <a:pt x="613410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2003425" y="2411413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79"/>
          <p:cNvSpPr>
            <a:spLocks/>
          </p:cNvSpPr>
          <p:nvPr/>
        </p:nvSpPr>
        <p:spPr bwMode="auto">
          <a:xfrm>
            <a:off x="3271838" y="4359275"/>
            <a:ext cx="565150" cy="33338"/>
          </a:xfrm>
          <a:custGeom>
            <a:avLst/>
            <a:gdLst>
              <a:gd name="T0" fmla="*/ 0 w 566591"/>
              <a:gd name="T1" fmla="*/ 0 h 33658"/>
              <a:gd name="T2" fmla="*/ 565150 w 566591"/>
              <a:gd name="T3" fmla="*/ 33338 h 33658"/>
              <a:gd name="T4" fmla="*/ 0 60000 65536"/>
              <a:gd name="T5" fmla="*/ 0 60000 65536"/>
              <a:gd name="T6" fmla="*/ 0 w 566591"/>
              <a:gd name="T7" fmla="*/ 0 h 33658"/>
              <a:gd name="T8" fmla="*/ 566591 w 566591"/>
              <a:gd name="T9" fmla="*/ 33658 h 336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6591" h="33658">
                <a:moveTo>
                  <a:pt x="0" y="0"/>
                </a:moveTo>
                <a:lnTo>
                  <a:pt x="566591" y="336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3876675" y="4308475"/>
            <a:ext cx="914400" cy="77788"/>
          </a:xfrm>
          <a:custGeom>
            <a:avLst/>
            <a:gdLst>
              <a:gd name="T0" fmla="*/ 914400 w 914400"/>
              <a:gd name="T1" fmla="*/ 16669 h 78538"/>
              <a:gd name="T2" fmla="*/ 690007 w 914400"/>
              <a:gd name="T3" fmla="*/ 0 h 78538"/>
              <a:gd name="T4" fmla="*/ 476834 w 914400"/>
              <a:gd name="T5" fmla="*/ 5556 h 78538"/>
              <a:gd name="T6" fmla="*/ 297320 w 914400"/>
              <a:gd name="T7" fmla="*/ 16669 h 78538"/>
              <a:gd name="T8" fmla="*/ 84147 w 914400"/>
              <a:gd name="T9" fmla="*/ 66675 h 78538"/>
              <a:gd name="T10" fmla="*/ 0 w 914400"/>
              <a:gd name="T11" fmla="*/ 77788 h 78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4400"/>
              <a:gd name="T19" fmla="*/ 0 h 78538"/>
              <a:gd name="T20" fmla="*/ 914400 w 914400"/>
              <a:gd name="T21" fmla="*/ 78538 h 785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4400" h="78538">
                <a:moveTo>
                  <a:pt x="914400" y="16830"/>
                </a:moveTo>
                <a:lnTo>
                  <a:pt x="690007" y="0"/>
                </a:lnTo>
                <a:lnTo>
                  <a:pt x="476834" y="5610"/>
                </a:lnTo>
                <a:lnTo>
                  <a:pt x="297320" y="16830"/>
                </a:lnTo>
                <a:lnTo>
                  <a:pt x="84147" y="67318"/>
                </a:lnTo>
                <a:lnTo>
                  <a:pt x="0" y="7853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4830763" y="4335463"/>
            <a:ext cx="706437" cy="61912"/>
          </a:xfrm>
          <a:custGeom>
            <a:avLst/>
            <a:gdLst>
              <a:gd name="T0" fmla="*/ 706437 w 706837"/>
              <a:gd name="T1" fmla="*/ 50656 h 61708"/>
              <a:gd name="T2" fmla="*/ 442924 w 706837"/>
              <a:gd name="T3" fmla="*/ 61912 h 61708"/>
              <a:gd name="T4" fmla="*/ 257905 w 706837"/>
              <a:gd name="T5" fmla="*/ 45027 h 61708"/>
              <a:gd name="T6" fmla="*/ 78493 w 706837"/>
              <a:gd name="T7" fmla="*/ 16886 h 61708"/>
              <a:gd name="T8" fmla="*/ 0 w 706837"/>
              <a:gd name="T9" fmla="*/ 0 h 617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6837"/>
              <a:gd name="T16" fmla="*/ 0 h 61708"/>
              <a:gd name="T17" fmla="*/ 706837 w 706837"/>
              <a:gd name="T18" fmla="*/ 61708 h 617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6837" h="61708">
                <a:moveTo>
                  <a:pt x="706837" y="50489"/>
                </a:moveTo>
                <a:lnTo>
                  <a:pt x="443175" y="61708"/>
                </a:lnTo>
                <a:lnTo>
                  <a:pt x="258051" y="44879"/>
                </a:lnTo>
                <a:lnTo>
                  <a:pt x="78537" y="1683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576888" y="4381500"/>
            <a:ext cx="511175" cy="44450"/>
          </a:xfrm>
          <a:custGeom>
            <a:avLst/>
            <a:gdLst>
              <a:gd name="T0" fmla="*/ 511175 w 510494"/>
              <a:gd name="T1" fmla="*/ 44450 h 44878"/>
              <a:gd name="T2" fmla="*/ 325804 w 510494"/>
              <a:gd name="T3" fmla="*/ 33338 h 44878"/>
              <a:gd name="T4" fmla="*/ 190988 w 510494"/>
              <a:gd name="T5" fmla="*/ 16669 h 44878"/>
              <a:gd name="T6" fmla="*/ 84260 w 510494"/>
              <a:gd name="T7" fmla="*/ 5556 h 44878"/>
              <a:gd name="T8" fmla="*/ 0 w 510494"/>
              <a:gd name="T9" fmla="*/ 0 h 44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0494"/>
              <a:gd name="T16" fmla="*/ 0 h 44878"/>
              <a:gd name="T17" fmla="*/ 510494 w 510494"/>
              <a:gd name="T18" fmla="*/ 44878 h 448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0494" h="44878">
                <a:moveTo>
                  <a:pt x="510494" y="44878"/>
                </a:moveTo>
                <a:lnTo>
                  <a:pt x="325370" y="33659"/>
                </a:lnTo>
                <a:lnTo>
                  <a:pt x="190734" y="16829"/>
                </a:lnTo>
                <a:lnTo>
                  <a:pt x="84148" y="561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137275" y="4348163"/>
            <a:ext cx="566738" cy="84137"/>
          </a:xfrm>
          <a:custGeom>
            <a:avLst/>
            <a:gdLst>
              <a:gd name="T0" fmla="*/ 566738 w 566591"/>
              <a:gd name="T1" fmla="*/ 0 h 84147"/>
              <a:gd name="T2" fmla="*/ 336676 w 566591"/>
              <a:gd name="T3" fmla="*/ 50482 h 84147"/>
              <a:gd name="T4" fmla="*/ 162727 w 566591"/>
              <a:gd name="T5" fmla="*/ 84137 h 84147"/>
              <a:gd name="T6" fmla="*/ 0 w 566591"/>
              <a:gd name="T7" fmla="*/ 84137 h 84147"/>
              <a:gd name="T8" fmla="*/ 0 60000 65536"/>
              <a:gd name="T9" fmla="*/ 0 60000 65536"/>
              <a:gd name="T10" fmla="*/ 0 60000 65536"/>
              <a:gd name="T11" fmla="*/ 0 60000 65536"/>
              <a:gd name="T12" fmla="*/ 0 w 566591"/>
              <a:gd name="T13" fmla="*/ 0 h 84147"/>
              <a:gd name="T14" fmla="*/ 566591 w 566591"/>
              <a:gd name="T15" fmla="*/ 84147 h 84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591" h="84147">
                <a:moveTo>
                  <a:pt x="566591" y="0"/>
                </a:moveTo>
                <a:lnTo>
                  <a:pt x="336589" y="50488"/>
                </a:lnTo>
                <a:lnTo>
                  <a:pt x="162685" y="84147"/>
                </a:lnTo>
                <a:lnTo>
                  <a:pt x="0" y="8414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772275" y="3949700"/>
            <a:ext cx="352425" cy="330200"/>
          </a:xfrm>
          <a:custGeom>
            <a:avLst/>
            <a:gdLst>
              <a:gd name="T0" fmla="*/ 0 w 353419"/>
              <a:gd name="T1" fmla="*/ 330200 h 330979"/>
              <a:gd name="T2" fmla="*/ 352425 w 353419"/>
              <a:gd name="T3" fmla="*/ 0 h 330979"/>
              <a:gd name="T4" fmla="*/ 352425 w 353419"/>
              <a:gd name="T5" fmla="*/ 0 h 330979"/>
              <a:gd name="T6" fmla="*/ 0 60000 65536"/>
              <a:gd name="T7" fmla="*/ 0 60000 65536"/>
              <a:gd name="T8" fmla="*/ 0 60000 65536"/>
              <a:gd name="T9" fmla="*/ 0 w 353419"/>
              <a:gd name="T10" fmla="*/ 0 h 330979"/>
              <a:gd name="T11" fmla="*/ 353419 w 353419"/>
              <a:gd name="T12" fmla="*/ 330979 h 33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419" h="330979">
                <a:moveTo>
                  <a:pt x="0" y="330979"/>
                </a:moveTo>
                <a:lnTo>
                  <a:pt x="353419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7158038" y="3713163"/>
            <a:ext cx="854075" cy="214312"/>
          </a:xfrm>
          <a:custGeom>
            <a:avLst/>
            <a:gdLst>
              <a:gd name="T0" fmla="*/ 854075 w 852692"/>
              <a:gd name="T1" fmla="*/ 5639 h 213173"/>
              <a:gd name="T2" fmla="*/ 589986 w 852692"/>
              <a:gd name="T3" fmla="*/ 0 h 213173"/>
              <a:gd name="T4" fmla="*/ 393325 w 852692"/>
              <a:gd name="T5" fmla="*/ 33839 h 213173"/>
              <a:gd name="T6" fmla="*/ 213519 w 852692"/>
              <a:gd name="T7" fmla="*/ 101516 h 213173"/>
              <a:gd name="T8" fmla="*/ 0 w 852692"/>
              <a:gd name="T9" fmla="*/ 214312 h 213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2692"/>
              <a:gd name="T16" fmla="*/ 0 h 213173"/>
              <a:gd name="T17" fmla="*/ 852692 w 852692"/>
              <a:gd name="T18" fmla="*/ 213173 h 213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2692" h="213173">
                <a:moveTo>
                  <a:pt x="852692" y="5609"/>
                </a:moveTo>
                <a:lnTo>
                  <a:pt x="589031" y="0"/>
                </a:lnTo>
                <a:lnTo>
                  <a:pt x="392688" y="33659"/>
                </a:lnTo>
                <a:lnTo>
                  <a:pt x="213173" y="100976"/>
                </a:lnTo>
                <a:lnTo>
                  <a:pt x="0" y="21317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6805613" y="4348163"/>
            <a:ext cx="650875" cy="150812"/>
          </a:xfrm>
          <a:custGeom>
            <a:avLst/>
            <a:gdLst>
              <a:gd name="T0" fmla="*/ 0 w 650739"/>
              <a:gd name="T1" fmla="*/ 0 h 151465"/>
              <a:gd name="T2" fmla="*/ 269327 w 650739"/>
              <a:gd name="T3" fmla="*/ 5586 h 151465"/>
              <a:gd name="T4" fmla="*/ 465712 w 650739"/>
              <a:gd name="T5" fmla="*/ 55856 h 151465"/>
              <a:gd name="T6" fmla="*/ 650875 w 650739"/>
              <a:gd name="T7" fmla="*/ 150812 h 151465"/>
              <a:gd name="T8" fmla="*/ 0 60000 65536"/>
              <a:gd name="T9" fmla="*/ 0 60000 65536"/>
              <a:gd name="T10" fmla="*/ 0 60000 65536"/>
              <a:gd name="T11" fmla="*/ 0 60000 65536"/>
              <a:gd name="T12" fmla="*/ 0 w 650739"/>
              <a:gd name="T13" fmla="*/ 0 h 151465"/>
              <a:gd name="T14" fmla="*/ 650739 w 650739"/>
              <a:gd name="T15" fmla="*/ 151465 h 151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739" h="151465">
                <a:moveTo>
                  <a:pt x="0" y="0"/>
                </a:moveTo>
                <a:lnTo>
                  <a:pt x="269271" y="5610"/>
                </a:lnTo>
                <a:lnTo>
                  <a:pt x="465615" y="56098"/>
                </a:lnTo>
                <a:lnTo>
                  <a:pt x="650739" y="1514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7467600" y="4516438"/>
            <a:ext cx="471488" cy="285750"/>
          </a:xfrm>
          <a:custGeom>
            <a:avLst/>
            <a:gdLst>
              <a:gd name="T0" fmla="*/ 471488 w 471225"/>
              <a:gd name="T1" fmla="*/ 285750 h 286101"/>
              <a:gd name="T2" fmla="*/ 342390 w 471225"/>
              <a:gd name="T3" fmla="*/ 240926 h 286101"/>
              <a:gd name="T4" fmla="*/ 235745 w 471225"/>
              <a:gd name="T5" fmla="*/ 173692 h 286101"/>
              <a:gd name="T6" fmla="*/ 117872 w 471225"/>
              <a:gd name="T7" fmla="*/ 84045 h 286101"/>
              <a:gd name="T8" fmla="*/ 0 w 471225"/>
              <a:gd name="T9" fmla="*/ 0 h 28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1225"/>
              <a:gd name="T16" fmla="*/ 0 h 286101"/>
              <a:gd name="T17" fmla="*/ 471225 w 471225"/>
              <a:gd name="T18" fmla="*/ 286101 h 28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1225" h="286101">
                <a:moveTo>
                  <a:pt x="471225" y="286101"/>
                </a:moveTo>
                <a:lnTo>
                  <a:pt x="342199" y="241222"/>
                </a:lnTo>
                <a:lnTo>
                  <a:pt x="235613" y="173905"/>
                </a:lnTo>
                <a:lnTo>
                  <a:pt x="117806" y="84148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1409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0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552575"/>
            <a:ext cx="8778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1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484028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5" name="Group 39"/>
          <p:cNvGrpSpPr>
            <a:grpSpLocks/>
          </p:cNvGrpSpPr>
          <p:nvPr/>
        </p:nvGrpSpPr>
        <p:grpSpPr bwMode="auto">
          <a:xfrm>
            <a:off x="4071938" y="25400"/>
            <a:ext cx="4397375" cy="2417763"/>
            <a:chOff x="2341" y="16"/>
            <a:chExt cx="2770" cy="1523"/>
          </a:xfrm>
        </p:grpSpPr>
        <p:grpSp>
          <p:nvGrpSpPr>
            <p:cNvPr id="46140" name="Group 40"/>
            <p:cNvGrpSpPr>
              <a:grpSpLocks/>
            </p:cNvGrpSpPr>
            <p:nvPr/>
          </p:nvGrpSpPr>
          <p:grpSpPr bwMode="auto">
            <a:xfrm>
              <a:off x="2425" y="694"/>
              <a:ext cx="397" cy="686"/>
              <a:chOff x="2425" y="694"/>
              <a:chExt cx="397" cy="686"/>
            </a:xfrm>
          </p:grpSpPr>
          <p:sp>
            <p:nvSpPr>
              <p:cNvPr id="46145" name="Line 41"/>
              <p:cNvSpPr>
                <a:spLocks noChangeShapeType="1"/>
              </p:cNvSpPr>
              <p:nvPr/>
            </p:nvSpPr>
            <p:spPr bwMode="auto">
              <a:xfrm>
                <a:off x="2783" y="694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6" name="Rectangle 42"/>
              <p:cNvSpPr>
                <a:spLocks noChangeArrowheads="1"/>
              </p:cNvSpPr>
              <p:nvPr/>
            </p:nvSpPr>
            <p:spPr bwMode="auto">
              <a:xfrm>
                <a:off x="2445" y="1131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/>
                  <a:t>-70 mV</a:t>
                </a:r>
              </a:p>
            </p:txBody>
          </p:sp>
          <p:sp>
            <p:nvSpPr>
              <p:cNvPr id="46147" name="Rectangle 43"/>
              <p:cNvSpPr>
                <a:spLocks noChangeArrowheads="1"/>
              </p:cNvSpPr>
              <p:nvPr/>
            </p:nvSpPr>
            <p:spPr bwMode="auto">
              <a:xfrm>
                <a:off x="2425" y="704"/>
                <a:ext cx="3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chemeClr val="tx1"/>
                    </a:solidFill>
                  </a:rPr>
                  <a:t>+30 mV</a:t>
                </a:r>
              </a:p>
            </p:txBody>
          </p:sp>
          <p:sp>
            <p:nvSpPr>
              <p:cNvPr id="46148" name="Rectangle 44"/>
              <p:cNvSpPr>
                <a:spLocks noChangeArrowheads="1"/>
              </p:cNvSpPr>
              <p:nvPr/>
            </p:nvSpPr>
            <p:spPr bwMode="auto">
              <a:xfrm>
                <a:off x="2445" y="1000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</p:grpSp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2341" y="483"/>
              <a:ext cx="2770" cy="1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6144" name="Text Box 46"/>
            <p:cNvSpPr txBox="1">
              <a:spLocks noChangeArrowheads="1"/>
            </p:cNvSpPr>
            <p:nvPr/>
          </p:nvSpPr>
          <p:spPr bwMode="auto">
            <a:xfrm>
              <a:off x="2777" y="16"/>
              <a:ext cx="18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/>
                <a:t>Voltage-gated channels</a:t>
              </a:r>
            </a:p>
            <a:p>
              <a:pPr algn="ctr"/>
              <a:r>
                <a:rPr lang="en-US" sz="1800" b="0"/>
                <a:t>Na</a:t>
              </a:r>
              <a:r>
                <a:rPr lang="en-US" sz="1800" b="0" baseline="30000"/>
                <a:t>+</a:t>
              </a:r>
              <a:r>
                <a:rPr lang="en-US" sz="1800" b="0"/>
                <a:t> in, K+ out, regenerative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545513" y="33782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6130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1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2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3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4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5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6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7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8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39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6097" name="Group 58"/>
          <p:cNvGrpSpPr>
            <a:grpSpLocks/>
          </p:cNvGrpSpPr>
          <p:nvPr/>
        </p:nvGrpSpPr>
        <p:grpSpPr bwMode="auto">
          <a:xfrm>
            <a:off x="493713" y="190500"/>
            <a:ext cx="3057525" cy="2251075"/>
            <a:chOff x="87" y="120"/>
            <a:chExt cx="1926" cy="1418"/>
          </a:xfrm>
        </p:grpSpPr>
        <p:sp>
          <p:nvSpPr>
            <p:cNvPr id="46123" name="Rectangle 59"/>
            <p:cNvSpPr>
              <a:spLocks noChangeArrowheads="1"/>
            </p:cNvSpPr>
            <p:nvPr/>
          </p:nvSpPr>
          <p:spPr bwMode="auto">
            <a:xfrm>
              <a:off x="152" y="482"/>
              <a:ext cx="1760" cy="105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24" name="Text Box 60"/>
            <p:cNvSpPr txBox="1">
              <a:spLocks noChangeArrowheads="1"/>
            </p:cNvSpPr>
            <p:nvPr/>
          </p:nvSpPr>
          <p:spPr bwMode="auto">
            <a:xfrm>
              <a:off x="87" y="120"/>
              <a:ext cx="19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0"/>
                <a:t>STIMULUS-gated channels</a:t>
              </a:r>
            </a:p>
          </p:txBody>
        </p:sp>
        <p:grpSp>
          <p:nvGrpSpPr>
            <p:cNvPr id="46125" name="Group 61"/>
            <p:cNvGrpSpPr>
              <a:grpSpLocks/>
            </p:cNvGrpSpPr>
            <p:nvPr/>
          </p:nvGrpSpPr>
          <p:grpSpPr bwMode="auto">
            <a:xfrm>
              <a:off x="186" y="703"/>
              <a:ext cx="1067" cy="686"/>
              <a:chOff x="186" y="703"/>
              <a:chExt cx="1067" cy="686"/>
            </a:xfrm>
          </p:grpSpPr>
          <p:sp>
            <p:nvSpPr>
              <p:cNvPr id="46126" name="Text Box 62"/>
              <p:cNvSpPr txBox="1">
                <a:spLocks noChangeArrowheads="1"/>
              </p:cNvSpPr>
              <p:nvPr/>
            </p:nvSpPr>
            <p:spPr bwMode="auto">
              <a:xfrm>
                <a:off x="187" y="105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/>
                  <a:t>-70 mV</a:t>
                </a:r>
                <a:endParaRPr lang="en-US" sz="1000" b="0">
                  <a:latin typeface="Times New Roman" pitchFamily="18" charset="0"/>
                </a:endParaRPr>
              </a:p>
            </p:txBody>
          </p:sp>
          <p:sp>
            <p:nvSpPr>
              <p:cNvPr id="46127" name="Text Box 63"/>
              <p:cNvSpPr txBox="1">
                <a:spLocks noChangeArrowheads="1"/>
              </p:cNvSpPr>
              <p:nvPr/>
            </p:nvSpPr>
            <p:spPr bwMode="auto">
              <a:xfrm>
                <a:off x="186" y="719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sz="1000">
                    <a:solidFill>
                      <a:srgbClr val="FF0000"/>
                    </a:solidFill>
                  </a:rPr>
                  <a:t>-50 mV</a:t>
                </a:r>
              </a:p>
            </p:txBody>
          </p:sp>
          <p:sp>
            <p:nvSpPr>
              <p:cNvPr id="46128" name="Line 64"/>
              <p:cNvSpPr>
                <a:spLocks noChangeShapeType="1"/>
              </p:cNvSpPr>
              <p:nvPr/>
            </p:nvSpPr>
            <p:spPr bwMode="auto">
              <a:xfrm>
                <a:off x="1253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9" name="Line 65"/>
              <p:cNvSpPr>
                <a:spLocks noChangeShapeType="1"/>
              </p:cNvSpPr>
              <p:nvPr/>
            </p:nvSpPr>
            <p:spPr bwMode="auto">
              <a:xfrm>
                <a:off x="559" y="703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8497888" y="4445000"/>
            <a:ext cx="431800" cy="685800"/>
            <a:chOff x="3012" y="1876"/>
            <a:chExt cx="272" cy="432"/>
          </a:xfrm>
          <a:solidFill>
            <a:srgbClr val="00B050"/>
          </a:solidFill>
        </p:grpSpPr>
        <p:sp>
          <p:nvSpPr>
            <p:cNvPr id="46113" name="AutoShape 48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14" name="AutoShape 49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15" name="AutoShape 50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16" name="AutoShape 51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17" name="AutoShape 52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18" name="AutoShape 53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19" name="AutoShape 54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20" name="AutoShape 55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21" name="AutoShape 56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122" name="AutoShape 57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0" name="Freeform 99"/>
          <p:cNvSpPr/>
          <p:nvPr/>
        </p:nvSpPr>
        <p:spPr>
          <a:xfrm>
            <a:off x="2439988" y="4062413"/>
            <a:ext cx="831850" cy="552450"/>
          </a:xfrm>
          <a:custGeom>
            <a:avLst/>
            <a:gdLst>
              <a:gd name="connsiteX0" fmla="*/ 168275 w 831850"/>
              <a:gd name="connsiteY0" fmla="*/ 44450 h 552450"/>
              <a:gd name="connsiteX1" fmla="*/ 203200 w 831850"/>
              <a:gd name="connsiteY1" fmla="*/ 92075 h 552450"/>
              <a:gd name="connsiteX2" fmla="*/ 260350 w 831850"/>
              <a:gd name="connsiteY2" fmla="*/ 127000 h 552450"/>
              <a:gd name="connsiteX3" fmla="*/ 307975 w 831850"/>
              <a:gd name="connsiteY3" fmla="*/ 101600 h 552450"/>
              <a:gd name="connsiteX4" fmla="*/ 301625 w 831850"/>
              <a:gd name="connsiteY4" fmla="*/ 9525 h 552450"/>
              <a:gd name="connsiteX5" fmla="*/ 374650 w 831850"/>
              <a:gd name="connsiteY5" fmla="*/ 0 h 552450"/>
              <a:gd name="connsiteX6" fmla="*/ 384175 w 831850"/>
              <a:gd name="connsiteY6" fmla="*/ 79375 h 552450"/>
              <a:gd name="connsiteX7" fmla="*/ 412750 w 831850"/>
              <a:gd name="connsiteY7" fmla="*/ 120650 h 552450"/>
              <a:gd name="connsiteX8" fmla="*/ 450850 w 831850"/>
              <a:gd name="connsiteY8" fmla="*/ 127000 h 552450"/>
              <a:gd name="connsiteX9" fmla="*/ 517525 w 831850"/>
              <a:gd name="connsiteY9" fmla="*/ 85725 h 552450"/>
              <a:gd name="connsiteX10" fmla="*/ 542925 w 831850"/>
              <a:gd name="connsiteY10" fmla="*/ 120650 h 552450"/>
              <a:gd name="connsiteX11" fmla="*/ 495300 w 831850"/>
              <a:gd name="connsiteY11" fmla="*/ 171450 h 552450"/>
              <a:gd name="connsiteX12" fmla="*/ 492125 w 831850"/>
              <a:gd name="connsiteY12" fmla="*/ 200025 h 552450"/>
              <a:gd name="connsiteX13" fmla="*/ 558800 w 831850"/>
              <a:gd name="connsiteY13" fmla="*/ 263525 h 552450"/>
              <a:gd name="connsiteX14" fmla="*/ 644525 w 831850"/>
              <a:gd name="connsiteY14" fmla="*/ 263525 h 552450"/>
              <a:gd name="connsiteX15" fmla="*/ 831850 w 831850"/>
              <a:gd name="connsiteY15" fmla="*/ 273050 h 552450"/>
              <a:gd name="connsiteX16" fmla="*/ 831850 w 831850"/>
              <a:gd name="connsiteY16" fmla="*/ 333375 h 552450"/>
              <a:gd name="connsiteX17" fmla="*/ 688975 w 831850"/>
              <a:gd name="connsiteY17" fmla="*/ 327025 h 552450"/>
              <a:gd name="connsiteX18" fmla="*/ 600075 w 831850"/>
              <a:gd name="connsiteY18" fmla="*/ 320675 h 552450"/>
              <a:gd name="connsiteX19" fmla="*/ 501650 w 831850"/>
              <a:gd name="connsiteY19" fmla="*/ 352425 h 552450"/>
              <a:gd name="connsiteX20" fmla="*/ 444500 w 831850"/>
              <a:gd name="connsiteY20" fmla="*/ 441325 h 552450"/>
              <a:gd name="connsiteX21" fmla="*/ 447675 w 831850"/>
              <a:gd name="connsiteY21" fmla="*/ 517525 h 552450"/>
              <a:gd name="connsiteX22" fmla="*/ 390525 w 831850"/>
              <a:gd name="connsiteY22" fmla="*/ 552450 h 552450"/>
              <a:gd name="connsiteX23" fmla="*/ 349250 w 831850"/>
              <a:gd name="connsiteY23" fmla="*/ 485775 h 552450"/>
              <a:gd name="connsiteX24" fmla="*/ 234950 w 831850"/>
              <a:gd name="connsiteY24" fmla="*/ 466725 h 552450"/>
              <a:gd name="connsiteX25" fmla="*/ 136525 w 831850"/>
              <a:gd name="connsiteY25" fmla="*/ 549275 h 552450"/>
              <a:gd name="connsiteX26" fmla="*/ 79375 w 831850"/>
              <a:gd name="connsiteY26" fmla="*/ 498475 h 552450"/>
              <a:gd name="connsiteX27" fmla="*/ 161925 w 831850"/>
              <a:gd name="connsiteY27" fmla="*/ 425450 h 552450"/>
              <a:gd name="connsiteX28" fmla="*/ 152400 w 831850"/>
              <a:gd name="connsiteY28" fmla="*/ 298450 h 552450"/>
              <a:gd name="connsiteX29" fmla="*/ 53975 w 831850"/>
              <a:gd name="connsiteY29" fmla="*/ 263525 h 552450"/>
              <a:gd name="connsiteX30" fmla="*/ 0 w 831850"/>
              <a:gd name="connsiteY30" fmla="*/ 200025 h 552450"/>
              <a:gd name="connsiteX31" fmla="*/ 146050 w 831850"/>
              <a:gd name="connsiteY31" fmla="*/ 212725 h 552450"/>
              <a:gd name="connsiteX32" fmla="*/ 190500 w 831850"/>
              <a:gd name="connsiteY32" fmla="*/ 180975 h 552450"/>
              <a:gd name="connsiteX33" fmla="*/ 158750 w 831850"/>
              <a:gd name="connsiteY33" fmla="*/ 117475 h 552450"/>
              <a:gd name="connsiteX34" fmla="*/ 168275 w 831850"/>
              <a:gd name="connsiteY34" fmla="*/ 44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552450">
                <a:moveTo>
                  <a:pt x="168275" y="44450"/>
                </a:moveTo>
                <a:lnTo>
                  <a:pt x="203200" y="92075"/>
                </a:lnTo>
                <a:lnTo>
                  <a:pt x="260350" y="127000"/>
                </a:lnTo>
                <a:lnTo>
                  <a:pt x="307975" y="101600"/>
                </a:lnTo>
                <a:lnTo>
                  <a:pt x="301625" y="9525"/>
                </a:lnTo>
                <a:lnTo>
                  <a:pt x="374650" y="0"/>
                </a:lnTo>
                <a:lnTo>
                  <a:pt x="384175" y="79375"/>
                </a:lnTo>
                <a:lnTo>
                  <a:pt x="412750" y="120650"/>
                </a:lnTo>
                <a:lnTo>
                  <a:pt x="450850" y="127000"/>
                </a:lnTo>
                <a:lnTo>
                  <a:pt x="517525" y="85725"/>
                </a:lnTo>
                <a:lnTo>
                  <a:pt x="542925" y="120650"/>
                </a:lnTo>
                <a:lnTo>
                  <a:pt x="495300" y="171450"/>
                </a:lnTo>
                <a:lnTo>
                  <a:pt x="492125" y="200025"/>
                </a:lnTo>
                <a:lnTo>
                  <a:pt x="558800" y="263525"/>
                </a:lnTo>
                <a:lnTo>
                  <a:pt x="644525" y="263525"/>
                </a:lnTo>
                <a:lnTo>
                  <a:pt x="831850" y="273050"/>
                </a:lnTo>
                <a:lnTo>
                  <a:pt x="831850" y="333375"/>
                </a:lnTo>
                <a:lnTo>
                  <a:pt x="688975" y="327025"/>
                </a:lnTo>
                <a:lnTo>
                  <a:pt x="600075" y="320675"/>
                </a:lnTo>
                <a:lnTo>
                  <a:pt x="501650" y="352425"/>
                </a:lnTo>
                <a:lnTo>
                  <a:pt x="444500" y="441325"/>
                </a:lnTo>
                <a:lnTo>
                  <a:pt x="447675" y="517525"/>
                </a:lnTo>
                <a:lnTo>
                  <a:pt x="390525" y="552450"/>
                </a:lnTo>
                <a:lnTo>
                  <a:pt x="349250" y="485775"/>
                </a:lnTo>
                <a:lnTo>
                  <a:pt x="234950" y="466725"/>
                </a:lnTo>
                <a:lnTo>
                  <a:pt x="136525" y="549275"/>
                </a:lnTo>
                <a:lnTo>
                  <a:pt x="79375" y="498475"/>
                </a:lnTo>
                <a:lnTo>
                  <a:pt x="161925" y="425450"/>
                </a:lnTo>
                <a:lnTo>
                  <a:pt x="152400" y="298450"/>
                </a:lnTo>
                <a:lnTo>
                  <a:pt x="53975" y="263525"/>
                </a:lnTo>
                <a:lnTo>
                  <a:pt x="0" y="200025"/>
                </a:lnTo>
                <a:lnTo>
                  <a:pt x="146050" y="212725"/>
                </a:lnTo>
                <a:lnTo>
                  <a:pt x="190500" y="180975"/>
                </a:lnTo>
                <a:lnTo>
                  <a:pt x="158750" y="117475"/>
                </a:lnTo>
                <a:lnTo>
                  <a:pt x="168275" y="444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5319713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579913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6278563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675798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7237413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9"/>
          <a:stretch>
            <a:fillRect/>
          </a:stretch>
        </p:blipFill>
        <p:spPr bwMode="auto">
          <a:xfrm>
            <a:off x="7716838" y="1193800"/>
            <a:ext cx="498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6" name="TextBox 10"/>
          <p:cNvSpPr txBox="1">
            <a:spLocks noChangeArrowheads="1"/>
          </p:cNvSpPr>
          <p:nvPr/>
        </p:nvSpPr>
        <p:spPr bwMode="auto">
          <a:xfrm>
            <a:off x="773113" y="6022975"/>
            <a:ext cx="820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In Sensory Receptor Neurons, synaptic potentials are called ‘</a:t>
            </a:r>
            <a:r>
              <a:rPr lang="en-US" u="sng" dirty="0"/>
              <a:t>generator potentials</a:t>
            </a:r>
            <a:r>
              <a:rPr lang="en-US" dirty="0"/>
              <a:t>’!</a:t>
            </a:r>
          </a:p>
          <a:p>
            <a:pPr algn="ctr" eaLnBrk="1" hangingPunct="1"/>
            <a:r>
              <a:rPr lang="en-US" dirty="0"/>
              <a:t>They are triggered by STIMULI (energy or matter) instead of neurotransmitters.</a:t>
            </a:r>
          </a:p>
        </p:txBody>
      </p:sp>
      <p:pic>
        <p:nvPicPr>
          <p:cNvPr id="46107" name="Picture 2" descr="http://grassisgreenergardens.com/blog/hamburg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09850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4" descr="http://www.computerarts.co.uk/__data/assets/image/887745/varieties/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838700"/>
            <a:ext cx="10763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12" descr="http://www.clker.com/cliparts/a/a/f/7/1197090939755164268carlitos_Mr._Sun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821113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110" name="Straight Arrow Connector 12"/>
          <p:cNvCxnSpPr>
            <a:cxnSpLocks noChangeShapeType="1"/>
          </p:cNvCxnSpPr>
          <p:nvPr/>
        </p:nvCxnSpPr>
        <p:spPr bwMode="auto">
          <a:xfrm>
            <a:off x="1752600" y="3467100"/>
            <a:ext cx="368300" cy="5334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1" name="Straight Arrow Connector 106"/>
          <p:cNvCxnSpPr>
            <a:cxnSpLocks noChangeShapeType="1"/>
          </p:cNvCxnSpPr>
          <p:nvPr/>
        </p:nvCxnSpPr>
        <p:spPr bwMode="auto">
          <a:xfrm flipV="1">
            <a:off x="1936750" y="4838700"/>
            <a:ext cx="407988" cy="2921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2" name="Straight Arrow Connector 107"/>
          <p:cNvCxnSpPr>
            <a:cxnSpLocks noChangeShapeType="1"/>
          </p:cNvCxnSpPr>
          <p:nvPr/>
        </p:nvCxnSpPr>
        <p:spPr bwMode="auto">
          <a:xfrm flipV="1">
            <a:off x="1752600" y="4348163"/>
            <a:ext cx="388938" cy="7937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546100" y="957263"/>
            <a:ext cx="4075113" cy="390525"/>
            <a:chOff x="357" y="594"/>
            <a:chExt cx="2567" cy="246"/>
          </a:xfrm>
        </p:grpSpPr>
        <p:sp>
          <p:nvSpPr>
            <p:cNvPr id="17565" name="Oval 3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6" name="Oval 4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7" name="Oval 5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8" name="Oval 6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9" name="Oval 7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70" name="Oval 8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71" name="Oval 9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72" name="Oval 10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73" name="Oval 11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74" name="Oval 12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75" name="Oval 13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11" name="Group 14"/>
          <p:cNvGrpSpPr>
            <a:grpSpLocks/>
          </p:cNvGrpSpPr>
          <p:nvPr/>
        </p:nvGrpSpPr>
        <p:grpSpPr bwMode="auto">
          <a:xfrm>
            <a:off x="546100" y="2955925"/>
            <a:ext cx="4075113" cy="390525"/>
            <a:chOff x="357" y="594"/>
            <a:chExt cx="2567" cy="246"/>
          </a:xfrm>
        </p:grpSpPr>
        <p:sp>
          <p:nvSpPr>
            <p:cNvPr id="17554" name="Oval 15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5" name="Oval 16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6" name="Oval 17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7" name="Oval 18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8" name="Oval 19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9" name="Oval 20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0" name="Oval 21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1" name="Oval 22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2" name="Oval 23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3" name="Oval 24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64" name="Oval 25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7412" name="Oval 26"/>
          <p:cNvSpPr>
            <a:spLocks noChangeArrowheads="1"/>
          </p:cNvSpPr>
          <p:nvPr/>
        </p:nvSpPr>
        <p:spPr bwMode="auto">
          <a:xfrm>
            <a:off x="546100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Oval 27"/>
          <p:cNvSpPr>
            <a:spLocks noChangeArrowheads="1"/>
          </p:cNvSpPr>
          <p:nvPr/>
        </p:nvSpPr>
        <p:spPr bwMode="auto">
          <a:xfrm>
            <a:off x="9159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1652588" y="2173288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15" name="Oval 29"/>
          <p:cNvSpPr>
            <a:spLocks noChangeArrowheads="1"/>
          </p:cNvSpPr>
          <p:nvPr/>
        </p:nvSpPr>
        <p:spPr bwMode="auto">
          <a:xfrm>
            <a:off x="20208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6" name="Oval 30"/>
          <p:cNvSpPr>
            <a:spLocks noChangeArrowheads="1"/>
          </p:cNvSpPr>
          <p:nvPr/>
        </p:nvSpPr>
        <p:spPr bwMode="auto">
          <a:xfrm>
            <a:off x="23891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3125788" y="2173288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18" name="Oval 32"/>
          <p:cNvSpPr>
            <a:spLocks noChangeArrowheads="1"/>
          </p:cNvSpPr>
          <p:nvPr/>
        </p:nvSpPr>
        <p:spPr bwMode="auto">
          <a:xfrm>
            <a:off x="34940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9" name="Oval 33"/>
          <p:cNvSpPr>
            <a:spLocks noChangeArrowheads="1"/>
          </p:cNvSpPr>
          <p:nvPr/>
        </p:nvSpPr>
        <p:spPr bwMode="auto">
          <a:xfrm>
            <a:off x="38623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20" name="Oval 34"/>
          <p:cNvSpPr>
            <a:spLocks noChangeArrowheads="1"/>
          </p:cNvSpPr>
          <p:nvPr/>
        </p:nvSpPr>
        <p:spPr bwMode="auto">
          <a:xfrm>
            <a:off x="42306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7421" name="Group 35"/>
          <p:cNvGrpSpPr>
            <a:grpSpLocks/>
          </p:cNvGrpSpPr>
          <p:nvPr/>
        </p:nvGrpSpPr>
        <p:grpSpPr bwMode="auto">
          <a:xfrm>
            <a:off x="546100" y="1766888"/>
            <a:ext cx="4075113" cy="390525"/>
            <a:chOff x="357" y="594"/>
            <a:chExt cx="2567" cy="246"/>
          </a:xfrm>
        </p:grpSpPr>
        <p:sp>
          <p:nvSpPr>
            <p:cNvPr id="17543" name="Oval 3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4" name="Oval 3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5" name="Oval 3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6" name="Oval 3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7" name="Oval 4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8" name="Oval 4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9" name="Oval 4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0" name="Oval 4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1" name="Oval 4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2" name="Oval 4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53" name="Oval 4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22" name="Group 47"/>
          <p:cNvGrpSpPr>
            <a:grpSpLocks/>
          </p:cNvGrpSpPr>
          <p:nvPr/>
        </p:nvGrpSpPr>
        <p:grpSpPr bwMode="auto">
          <a:xfrm>
            <a:off x="546100" y="1362075"/>
            <a:ext cx="4075113" cy="390525"/>
            <a:chOff x="357" y="594"/>
            <a:chExt cx="2567" cy="246"/>
          </a:xfrm>
        </p:grpSpPr>
        <p:sp>
          <p:nvSpPr>
            <p:cNvPr id="17532" name="Oval 48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3" name="Oval 49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4" name="Oval 50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5" name="Oval 51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6" name="Oval 52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7" name="Oval 53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8" name="Oval 54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9" name="Oval 55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0" name="Oval 56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1" name="Oval 57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42" name="Oval 58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23" name="Group 59"/>
          <p:cNvGrpSpPr>
            <a:grpSpLocks/>
          </p:cNvGrpSpPr>
          <p:nvPr/>
        </p:nvGrpSpPr>
        <p:grpSpPr bwMode="auto">
          <a:xfrm>
            <a:off x="546100" y="2563813"/>
            <a:ext cx="4075113" cy="390525"/>
            <a:chOff x="357" y="594"/>
            <a:chExt cx="2567" cy="246"/>
          </a:xfrm>
        </p:grpSpPr>
        <p:sp>
          <p:nvSpPr>
            <p:cNvPr id="17521" name="Oval 60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2" name="Oval 61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3" name="Oval 62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4" name="Oval 63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5" name="Oval 64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6" name="Oval 65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7" name="Oval 66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8" name="Oval 67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9" name="Oval 68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0" name="Oval 69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31" name="Oval 70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45831" name="Oval 71"/>
          <p:cNvSpPr>
            <a:spLocks noChangeArrowheads="1"/>
          </p:cNvSpPr>
          <p:nvPr/>
        </p:nvSpPr>
        <p:spPr bwMode="auto">
          <a:xfrm>
            <a:off x="938213" y="3346450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25" name="Oval 72"/>
          <p:cNvSpPr>
            <a:spLocks noChangeArrowheads="1"/>
          </p:cNvSpPr>
          <p:nvPr/>
        </p:nvSpPr>
        <p:spPr bwMode="auto">
          <a:xfrm>
            <a:off x="13065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26" name="Oval 73"/>
          <p:cNvSpPr>
            <a:spLocks noChangeArrowheads="1"/>
          </p:cNvSpPr>
          <p:nvPr/>
        </p:nvSpPr>
        <p:spPr bwMode="auto">
          <a:xfrm>
            <a:off x="16748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27" name="Oval 74"/>
          <p:cNvSpPr>
            <a:spLocks noChangeArrowheads="1"/>
          </p:cNvSpPr>
          <p:nvPr/>
        </p:nvSpPr>
        <p:spPr bwMode="auto">
          <a:xfrm>
            <a:off x="20431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28" name="Oval 75"/>
          <p:cNvSpPr>
            <a:spLocks noChangeArrowheads="1"/>
          </p:cNvSpPr>
          <p:nvPr/>
        </p:nvSpPr>
        <p:spPr bwMode="auto">
          <a:xfrm>
            <a:off x="24114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29" name="Oval 76"/>
          <p:cNvSpPr>
            <a:spLocks noChangeArrowheads="1"/>
          </p:cNvSpPr>
          <p:nvPr/>
        </p:nvSpPr>
        <p:spPr bwMode="auto">
          <a:xfrm>
            <a:off x="27797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30" name="Oval 77"/>
          <p:cNvSpPr>
            <a:spLocks noChangeArrowheads="1"/>
          </p:cNvSpPr>
          <p:nvPr/>
        </p:nvSpPr>
        <p:spPr bwMode="auto">
          <a:xfrm>
            <a:off x="31480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31" name="Oval 78"/>
          <p:cNvSpPr>
            <a:spLocks noChangeArrowheads="1"/>
          </p:cNvSpPr>
          <p:nvPr/>
        </p:nvSpPr>
        <p:spPr bwMode="auto">
          <a:xfrm>
            <a:off x="35163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39" name="Oval 79"/>
          <p:cNvSpPr>
            <a:spLocks noChangeArrowheads="1"/>
          </p:cNvSpPr>
          <p:nvPr/>
        </p:nvSpPr>
        <p:spPr bwMode="auto">
          <a:xfrm>
            <a:off x="3884613" y="3346450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33" name="Oval 80"/>
          <p:cNvSpPr>
            <a:spLocks noChangeArrowheads="1"/>
          </p:cNvSpPr>
          <p:nvPr/>
        </p:nvSpPr>
        <p:spPr bwMode="auto">
          <a:xfrm>
            <a:off x="42529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7434" name="Group 81"/>
          <p:cNvGrpSpPr>
            <a:grpSpLocks/>
          </p:cNvGrpSpPr>
          <p:nvPr/>
        </p:nvGrpSpPr>
        <p:grpSpPr bwMode="auto">
          <a:xfrm>
            <a:off x="568325" y="5345113"/>
            <a:ext cx="4075113" cy="390525"/>
            <a:chOff x="357" y="594"/>
            <a:chExt cx="2567" cy="246"/>
          </a:xfrm>
        </p:grpSpPr>
        <p:sp>
          <p:nvSpPr>
            <p:cNvPr id="17510" name="Oval 82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1" name="Oval 83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2" name="Oval 84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3" name="Oval 85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4" name="Oval 86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5" name="Oval 87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6" name="Oval 88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7" name="Oval 89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8" name="Oval 90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19" name="Oval 91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20" name="Oval 92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35" name="Group 93"/>
          <p:cNvGrpSpPr>
            <a:grpSpLocks/>
          </p:cNvGrpSpPr>
          <p:nvPr/>
        </p:nvGrpSpPr>
        <p:grpSpPr bwMode="auto">
          <a:xfrm>
            <a:off x="568325" y="4562475"/>
            <a:ext cx="4075113" cy="390525"/>
            <a:chOff x="357" y="594"/>
            <a:chExt cx="2567" cy="246"/>
          </a:xfrm>
        </p:grpSpPr>
        <p:sp>
          <p:nvSpPr>
            <p:cNvPr id="17499" name="Oval 94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0" name="Oval 95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1" name="Oval 96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2" name="Oval 97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3" name="Oval 98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4" name="Oval 99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5" name="Oval 100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6" name="Oval 101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7" name="Oval 102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8" name="Oval 103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09" name="Oval 104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36" name="Group 105"/>
          <p:cNvGrpSpPr>
            <a:grpSpLocks/>
          </p:cNvGrpSpPr>
          <p:nvPr/>
        </p:nvGrpSpPr>
        <p:grpSpPr bwMode="auto">
          <a:xfrm>
            <a:off x="568325" y="4156075"/>
            <a:ext cx="4075113" cy="390525"/>
            <a:chOff x="357" y="594"/>
            <a:chExt cx="2567" cy="246"/>
          </a:xfrm>
        </p:grpSpPr>
        <p:sp>
          <p:nvSpPr>
            <p:cNvPr id="17488" name="Oval 10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9" name="Oval 10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0" name="Oval 10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1" name="Oval 10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2" name="Oval 11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3" name="Oval 11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4" name="Oval 11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5" name="Oval 11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6" name="Oval 11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7" name="Oval 11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8" name="Oval 11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7437" name="Oval 117"/>
          <p:cNvSpPr>
            <a:spLocks noChangeArrowheads="1"/>
          </p:cNvSpPr>
          <p:nvPr/>
        </p:nvSpPr>
        <p:spPr bwMode="auto">
          <a:xfrm>
            <a:off x="568325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38" name="Oval 118"/>
          <p:cNvSpPr>
            <a:spLocks noChangeArrowheads="1"/>
          </p:cNvSpPr>
          <p:nvPr/>
        </p:nvSpPr>
        <p:spPr bwMode="auto">
          <a:xfrm>
            <a:off x="9382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79" name="Oval 119"/>
          <p:cNvSpPr>
            <a:spLocks noChangeArrowheads="1"/>
          </p:cNvSpPr>
          <p:nvPr/>
        </p:nvSpPr>
        <p:spPr bwMode="auto">
          <a:xfrm>
            <a:off x="16748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880" name="Oval 120"/>
          <p:cNvSpPr>
            <a:spLocks noChangeArrowheads="1"/>
          </p:cNvSpPr>
          <p:nvPr/>
        </p:nvSpPr>
        <p:spPr bwMode="auto">
          <a:xfrm>
            <a:off x="20431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881" name="Oval 121"/>
          <p:cNvSpPr>
            <a:spLocks noChangeArrowheads="1"/>
          </p:cNvSpPr>
          <p:nvPr/>
        </p:nvSpPr>
        <p:spPr bwMode="auto">
          <a:xfrm>
            <a:off x="27797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882" name="Oval 122"/>
          <p:cNvSpPr>
            <a:spLocks noChangeArrowheads="1"/>
          </p:cNvSpPr>
          <p:nvPr/>
        </p:nvSpPr>
        <p:spPr bwMode="auto">
          <a:xfrm>
            <a:off x="35163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43" name="Oval 123"/>
          <p:cNvSpPr>
            <a:spLocks noChangeArrowheads="1"/>
          </p:cNvSpPr>
          <p:nvPr/>
        </p:nvSpPr>
        <p:spPr bwMode="auto">
          <a:xfrm>
            <a:off x="38846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4" name="Oval 124"/>
          <p:cNvSpPr>
            <a:spLocks noChangeArrowheads="1"/>
          </p:cNvSpPr>
          <p:nvPr/>
        </p:nvSpPr>
        <p:spPr bwMode="auto">
          <a:xfrm>
            <a:off x="42529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7445" name="Group 125"/>
          <p:cNvGrpSpPr>
            <a:grpSpLocks/>
          </p:cNvGrpSpPr>
          <p:nvPr/>
        </p:nvGrpSpPr>
        <p:grpSpPr bwMode="auto">
          <a:xfrm>
            <a:off x="568325" y="4953000"/>
            <a:ext cx="4075113" cy="390525"/>
            <a:chOff x="357" y="594"/>
            <a:chExt cx="2567" cy="246"/>
          </a:xfrm>
        </p:grpSpPr>
        <p:sp>
          <p:nvSpPr>
            <p:cNvPr id="17477" name="Oval 12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78" name="Oval 12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79" name="Oval 12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0" name="Oval 12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1" name="Oval 13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2" name="Oval 13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3" name="Oval 13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4" name="Oval 13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5" name="Oval 13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6" name="Oval 13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7" name="Oval 13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46" name="Group 137"/>
          <p:cNvGrpSpPr>
            <a:grpSpLocks/>
          </p:cNvGrpSpPr>
          <p:nvPr/>
        </p:nvGrpSpPr>
        <p:grpSpPr bwMode="auto">
          <a:xfrm>
            <a:off x="5878513" y="2200275"/>
            <a:ext cx="2162175" cy="2108200"/>
            <a:chOff x="3703" y="1386"/>
            <a:chExt cx="1362" cy="1328"/>
          </a:xfrm>
        </p:grpSpPr>
        <p:sp>
          <p:nvSpPr>
            <p:cNvPr id="17474" name="Oval 138"/>
            <p:cNvSpPr>
              <a:spLocks noChangeArrowheads="1"/>
            </p:cNvSpPr>
            <p:nvPr/>
          </p:nvSpPr>
          <p:spPr bwMode="auto">
            <a:xfrm>
              <a:off x="3895" y="1386"/>
              <a:ext cx="137" cy="31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75" name="Oval 139"/>
            <p:cNvSpPr>
              <a:spLocks noChangeArrowheads="1"/>
            </p:cNvSpPr>
            <p:nvPr/>
          </p:nvSpPr>
          <p:spPr bwMode="auto">
            <a:xfrm>
              <a:off x="4759" y="1391"/>
              <a:ext cx="137" cy="31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76" name="Freeform 140"/>
            <p:cNvSpPr>
              <a:spLocks/>
            </p:cNvSpPr>
            <p:nvPr/>
          </p:nvSpPr>
          <p:spPr bwMode="auto">
            <a:xfrm>
              <a:off x="3703" y="2263"/>
              <a:ext cx="1362" cy="451"/>
            </a:xfrm>
            <a:custGeom>
              <a:avLst/>
              <a:gdLst>
                <a:gd name="T0" fmla="*/ 0 w 1362"/>
                <a:gd name="T1" fmla="*/ 0 h 451"/>
                <a:gd name="T2" fmla="*/ 210 w 1362"/>
                <a:gd name="T3" fmla="*/ 311 h 451"/>
                <a:gd name="T4" fmla="*/ 731 w 1362"/>
                <a:gd name="T5" fmla="*/ 448 h 451"/>
                <a:gd name="T6" fmla="*/ 1188 w 1362"/>
                <a:gd name="T7" fmla="*/ 292 h 451"/>
                <a:gd name="T8" fmla="*/ 1362 w 1362"/>
                <a:gd name="T9" fmla="*/ 9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451"/>
                <a:gd name="T17" fmla="*/ 1362 w 136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451">
                  <a:moveTo>
                    <a:pt x="0" y="0"/>
                  </a:moveTo>
                  <a:cubicBezTo>
                    <a:pt x="44" y="118"/>
                    <a:pt x="88" y="236"/>
                    <a:pt x="210" y="311"/>
                  </a:cubicBezTo>
                  <a:cubicBezTo>
                    <a:pt x="332" y="386"/>
                    <a:pt x="568" y="451"/>
                    <a:pt x="731" y="448"/>
                  </a:cubicBezTo>
                  <a:cubicBezTo>
                    <a:pt x="894" y="445"/>
                    <a:pt x="1083" y="365"/>
                    <a:pt x="1188" y="292"/>
                  </a:cubicBezTo>
                  <a:cubicBezTo>
                    <a:pt x="1293" y="219"/>
                    <a:pt x="1335" y="55"/>
                    <a:pt x="1362" y="9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7" name="Text Box 141"/>
          <p:cNvSpPr txBox="1">
            <a:spLocks noChangeArrowheads="1"/>
          </p:cNvSpPr>
          <p:nvPr/>
        </p:nvSpPr>
        <p:spPr bwMode="auto">
          <a:xfrm>
            <a:off x="714375" y="184150"/>
            <a:ext cx="362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chemeClr val="tx1"/>
                </a:solidFill>
              </a:rPr>
              <a:t>A 2D Sheet of Sensory Neurons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(Yes/No Responses)</a:t>
            </a:r>
          </a:p>
        </p:txBody>
      </p:sp>
      <p:sp>
        <p:nvSpPr>
          <p:cNvPr id="7208" name="Rectangle 142"/>
          <p:cNvSpPr>
            <a:spLocks noChangeArrowheads="1"/>
          </p:cNvSpPr>
          <p:nvPr/>
        </p:nvSpPr>
        <p:spPr bwMode="auto">
          <a:xfrm>
            <a:off x="1354138" y="6176963"/>
            <a:ext cx="6327775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/>
              <a:t>In this silly example:  these are ALL ‘</a:t>
            </a:r>
            <a:r>
              <a:rPr 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excitatory</a:t>
            </a:r>
            <a:r>
              <a:rPr lang="en-US" sz="1800" dirty="0"/>
              <a:t>’ neurons</a:t>
            </a:r>
          </a:p>
        </p:txBody>
      </p:sp>
      <p:grpSp>
        <p:nvGrpSpPr>
          <p:cNvPr id="17449" name="Group 143"/>
          <p:cNvGrpSpPr>
            <a:grpSpLocks/>
          </p:cNvGrpSpPr>
          <p:nvPr/>
        </p:nvGrpSpPr>
        <p:grpSpPr bwMode="auto">
          <a:xfrm>
            <a:off x="1306513" y="1449388"/>
            <a:ext cx="5249862" cy="2408237"/>
            <a:chOff x="567" y="897"/>
            <a:chExt cx="3307" cy="1517"/>
          </a:xfrm>
        </p:grpSpPr>
        <p:sp>
          <p:nvSpPr>
            <p:cNvPr id="17463" name="Line 144"/>
            <p:cNvSpPr>
              <a:spLocks noChangeShapeType="1"/>
            </p:cNvSpPr>
            <p:nvPr/>
          </p:nvSpPr>
          <p:spPr bwMode="auto">
            <a:xfrm flipV="1">
              <a:off x="1015" y="906"/>
              <a:ext cx="2824" cy="5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145"/>
            <p:cNvSpPr>
              <a:spLocks noChangeShapeType="1"/>
            </p:cNvSpPr>
            <p:nvPr/>
          </p:nvSpPr>
          <p:spPr bwMode="auto">
            <a:xfrm flipV="1">
              <a:off x="1947" y="910"/>
              <a:ext cx="1891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146"/>
            <p:cNvSpPr>
              <a:spLocks noChangeShapeType="1"/>
            </p:cNvSpPr>
            <p:nvPr/>
          </p:nvSpPr>
          <p:spPr bwMode="auto">
            <a:xfrm flipV="1">
              <a:off x="567" y="910"/>
              <a:ext cx="3276" cy="1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147"/>
            <p:cNvSpPr>
              <a:spLocks noChangeShapeType="1"/>
            </p:cNvSpPr>
            <p:nvPr/>
          </p:nvSpPr>
          <p:spPr bwMode="auto">
            <a:xfrm flipV="1">
              <a:off x="795" y="913"/>
              <a:ext cx="3039" cy="1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48"/>
            <p:cNvSpPr>
              <a:spLocks noChangeShapeType="1"/>
            </p:cNvSpPr>
            <p:nvPr/>
          </p:nvSpPr>
          <p:spPr bwMode="auto">
            <a:xfrm flipV="1">
              <a:off x="1033" y="897"/>
              <a:ext cx="2841" cy="1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149"/>
            <p:cNvSpPr>
              <a:spLocks noChangeShapeType="1"/>
            </p:cNvSpPr>
            <p:nvPr/>
          </p:nvSpPr>
          <p:spPr bwMode="auto">
            <a:xfrm flipV="1">
              <a:off x="1262" y="921"/>
              <a:ext cx="2579" cy="1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150"/>
            <p:cNvSpPr>
              <a:spLocks noChangeShapeType="1"/>
            </p:cNvSpPr>
            <p:nvPr/>
          </p:nvSpPr>
          <p:spPr bwMode="auto">
            <a:xfrm flipV="1">
              <a:off x="1499" y="918"/>
              <a:ext cx="2326" cy="1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151"/>
            <p:cNvSpPr>
              <a:spLocks noChangeShapeType="1"/>
            </p:cNvSpPr>
            <p:nvPr/>
          </p:nvSpPr>
          <p:spPr bwMode="auto">
            <a:xfrm flipV="1">
              <a:off x="1728" y="922"/>
              <a:ext cx="2104" cy="1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152"/>
            <p:cNvSpPr>
              <a:spLocks noChangeShapeType="1"/>
            </p:cNvSpPr>
            <p:nvPr/>
          </p:nvSpPr>
          <p:spPr bwMode="auto">
            <a:xfrm flipV="1">
              <a:off x="1966" y="906"/>
              <a:ext cx="1866" cy="1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153"/>
            <p:cNvSpPr>
              <a:spLocks noChangeShapeType="1"/>
            </p:cNvSpPr>
            <p:nvPr/>
          </p:nvSpPr>
          <p:spPr bwMode="auto">
            <a:xfrm flipV="1">
              <a:off x="2194" y="914"/>
              <a:ext cx="1646" cy="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154"/>
            <p:cNvSpPr>
              <a:spLocks noChangeShapeType="1"/>
            </p:cNvSpPr>
            <p:nvPr/>
          </p:nvSpPr>
          <p:spPr bwMode="auto">
            <a:xfrm flipV="1">
              <a:off x="2432" y="911"/>
              <a:ext cx="1400" cy="1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0" name="Oval 155"/>
          <p:cNvSpPr>
            <a:spLocks noChangeArrowheads="1"/>
          </p:cNvSpPr>
          <p:nvPr/>
        </p:nvSpPr>
        <p:spPr bwMode="auto">
          <a:xfrm>
            <a:off x="568325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16" name="Oval 156"/>
          <p:cNvSpPr>
            <a:spLocks noChangeArrowheads="1"/>
          </p:cNvSpPr>
          <p:nvPr/>
        </p:nvSpPr>
        <p:spPr bwMode="auto">
          <a:xfrm>
            <a:off x="24114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52" name="Oval 157"/>
          <p:cNvSpPr>
            <a:spLocks noChangeArrowheads="1"/>
          </p:cNvSpPr>
          <p:nvPr/>
        </p:nvSpPr>
        <p:spPr bwMode="auto">
          <a:xfrm>
            <a:off x="27574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53" name="Oval 158"/>
          <p:cNvSpPr>
            <a:spLocks noChangeArrowheads="1"/>
          </p:cNvSpPr>
          <p:nvPr/>
        </p:nvSpPr>
        <p:spPr bwMode="auto">
          <a:xfrm>
            <a:off x="12842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19" name="Oval 159"/>
          <p:cNvSpPr>
            <a:spLocks noChangeArrowheads="1"/>
          </p:cNvSpPr>
          <p:nvPr/>
        </p:nvSpPr>
        <p:spPr bwMode="auto">
          <a:xfrm>
            <a:off x="31480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920" name="Oval 160"/>
          <p:cNvSpPr>
            <a:spLocks noChangeArrowheads="1"/>
          </p:cNvSpPr>
          <p:nvPr/>
        </p:nvSpPr>
        <p:spPr bwMode="auto">
          <a:xfrm>
            <a:off x="1306513" y="375126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921" name="Oval 161"/>
          <p:cNvSpPr>
            <a:spLocks noChangeArrowheads="1"/>
          </p:cNvSpPr>
          <p:nvPr/>
        </p:nvSpPr>
        <p:spPr bwMode="auto">
          <a:xfrm>
            <a:off x="6583363" y="1192213"/>
            <a:ext cx="390525" cy="390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17457" name="Group 162"/>
          <p:cNvGrpSpPr>
            <a:grpSpLocks/>
          </p:cNvGrpSpPr>
          <p:nvPr/>
        </p:nvGrpSpPr>
        <p:grpSpPr bwMode="auto">
          <a:xfrm>
            <a:off x="6856413" y="82550"/>
            <a:ext cx="1865312" cy="939800"/>
            <a:chOff x="4039" y="52"/>
            <a:chExt cx="1175" cy="592"/>
          </a:xfrm>
        </p:grpSpPr>
        <p:sp>
          <p:nvSpPr>
            <p:cNvPr id="17458" name="AutoShape 163"/>
            <p:cNvSpPr>
              <a:spLocks noChangeArrowheads="1"/>
            </p:cNvSpPr>
            <p:nvPr/>
          </p:nvSpPr>
          <p:spPr bwMode="auto">
            <a:xfrm>
              <a:off x="4039" y="52"/>
              <a:ext cx="1175" cy="592"/>
            </a:xfrm>
            <a:prstGeom prst="cloudCallout">
              <a:avLst>
                <a:gd name="adj1" fmla="val -41745"/>
                <a:gd name="adj2" fmla="val 68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17459" name="Group 164"/>
            <p:cNvGrpSpPr>
              <a:grpSpLocks/>
            </p:cNvGrpSpPr>
            <p:nvPr/>
          </p:nvGrpSpPr>
          <p:grpSpPr bwMode="auto">
            <a:xfrm>
              <a:off x="4406" y="156"/>
              <a:ext cx="412" cy="402"/>
              <a:chOff x="3703" y="1386"/>
              <a:chExt cx="1362" cy="1328"/>
            </a:xfrm>
          </p:grpSpPr>
          <p:sp>
            <p:nvSpPr>
              <p:cNvPr id="17460" name="Oval 165"/>
              <p:cNvSpPr>
                <a:spLocks noChangeArrowheads="1"/>
              </p:cNvSpPr>
              <p:nvPr/>
            </p:nvSpPr>
            <p:spPr bwMode="auto">
              <a:xfrm>
                <a:off x="3895" y="1386"/>
                <a:ext cx="137" cy="31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461" name="Oval 166"/>
              <p:cNvSpPr>
                <a:spLocks noChangeArrowheads="1"/>
              </p:cNvSpPr>
              <p:nvPr/>
            </p:nvSpPr>
            <p:spPr bwMode="auto">
              <a:xfrm>
                <a:off x="4759" y="1391"/>
                <a:ext cx="137" cy="31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462" name="Freeform 167"/>
              <p:cNvSpPr>
                <a:spLocks/>
              </p:cNvSpPr>
              <p:nvPr/>
            </p:nvSpPr>
            <p:spPr bwMode="auto">
              <a:xfrm>
                <a:off x="3703" y="2263"/>
                <a:ext cx="1362" cy="451"/>
              </a:xfrm>
              <a:custGeom>
                <a:avLst/>
                <a:gdLst>
                  <a:gd name="T0" fmla="*/ 0 w 1362"/>
                  <a:gd name="T1" fmla="*/ 0 h 451"/>
                  <a:gd name="T2" fmla="*/ 210 w 1362"/>
                  <a:gd name="T3" fmla="*/ 311 h 451"/>
                  <a:gd name="T4" fmla="*/ 731 w 1362"/>
                  <a:gd name="T5" fmla="*/ 448 h 451"/>
                  <a:gd name="T6" fmla="*/ 1188 w 1362"/>
                  <a:gd name="T7" fmla="*/ 292 h 451"/>
                  <a:gd name="T8" fmla="*/ 1362 w 1362"/>
                  <a:gd name="T9" fmla="*/ 9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2"/>
                  <a:gd name="T16" fmla="*/ 0 h 451"/>
                  <a:gd name="T17" fmla="*/ 1362 w 1362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2" h="451">
                    <a:moveTo>
                      <a:pt x="0" y="0"/>
                    </a:moveTo>
                    <a:cubicBezTo>
                      <a:pt x="44" y="118"/>
                      <a:pt x="88" y="236"/>
                      <a:pt x="210" y="311"/>
                    </a:cubicBezTo>
                    <a:cubicBezTo>
                      <a:pt x="332" y="386"/>
                      <a:pt x="568" y="451"/>
                      <a:pt x="731" y="448"/>
                    </a:cubicBezTo>
                    <a:cubicBezTo>
                      <a:pt x="894" y="445"/>
                      <a:pt x="1083" y="365"/>
                      <a:pt x="1188" y="292"/>
                    </a:cubicBezTo>
                    <a:cubicBezTo>
                      <a:pt x="1293" y="219"/>
                      <a:pt x="1335" y="55"/>
                      <a:pt x="1362" y="9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49413" y="3810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5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cs typeface="+mn-cs"/>
              </a:rPr>
              <a:t>Don’t You Just Love Neurons?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>
            <a:fillRect/>
          </a:stretch>
        </p:blipFill>
        <p:spPr bwMode="auto">
          <a:xfrm>
            <a:off x="4676775" y="2000250"/>
            <a:ext cx="44672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76275" y="2133600"/>
            <a:ext cx="4000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sz="2600" b="0"/>
              <a:t>Why are these guys so small (uh… generally)?    </a:t>
            </a:r>
            <a:endParaRPr lang="en-US" sz="2600" b="0">
              <a:sym typeface="Monotype Sorts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sz="2600" b="0">
                <a:sym typeface="Monotype Sorts"/>
              </a:rPr>
              <a:t>Neurons needed a little help before they could move big ol’ me and you around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sz="2600" b="0">
                <a:sym typeface="Monotype Sorts"/>
              </a:rPr>
              <a:t>To love neurons is to know GLIAL cells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673475" cy="4648200"/>
          </a:xfrm>
        </p:spPr>
        <p:txBody>
          <a:bodyPr/>
          <a:lstStyle/>
          <a:p>
            <a:pPr eaLnBrk="1" hangingPunct="1"/>
            <a:r>
              <a:rPr lang="en-US" sz="2600" u="sng" smtClean="0"/>
              <a:t>Fatty</a:t>
            </a:r>
            <a:r>
              <a:rPr lang="en-US" sz="2600" smtClean="0"/>
              <a:t> glial cells that wrap themselves around axons</a:t>
            </a:r>
          </a:p>
          <a:p>
            <a:pPr eaLnBrk="1" hangingPunct="1"/>
            <a:r>
              <a:rPr lang="en-US" sz="2600" smtClean="0"/>
              <a:t>Creates ‘insulation’ - idea is to increase the speed of the neural impulse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smtClean="0"/>
              <a:t>Allows increase in body size and a centralized brain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822450"/>
            <a:ext cx="394176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981700" y="423863"/>
            <a:ext cx="2517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It’s good for your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brain to be a little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‘chubby’</a:t>
            </a:r>
            <a:endParaRPr 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build="p" autoUpdateAnimBg="0"/>
      <p:bldP spid="901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7960" y="1330960"/>
            <a:ext cx="3947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 = IR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Voltage = Current x Resistance</a:t>
            </a:r>
          </a:p>
          <a:p>
            <a:pPr algn="ctr"/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1120" y="2682240"/>
            <a:ext cx="6990080" cy="830997"/>
            <a:chOff x="944880" y="4145280"/>
            <a:chExt cx="6990080" cy="830997"/>
          </a:xfrm>
        </p:grpSpPr>
        <p:grpSp>
          <p:nvGrpSpPr>
            <p:cNvPr id="10" name="Group 9"/>
            <p:cNvGrpSpPr/>
            <p:nvPr/>
          </p:nvGrpSpPr>
          <p:grpSpPr>
            <a:xfrm>
              <a:off x="944880" y="4145280"/>
              <a:ext cx="6990080" cy="830997"/>
              <a:chOff x="944880" y="4145280"/>
              <a:chExt cx="6990080" cy="830997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944880" y="4145280"/>
                <a:ext cx="1747520" cy="830997"/>
              </a:xfrm>
              <a:prstGeom prst="rect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 smtClean="0"/>
                  <a:t>The Amount</a:t>
                </a:r>
              </a:p>
              <a:p>
                <a:pPr algn="ctr" eaLnBrk="0" hangingPunct="0"/>
                <a:r>
                  <a:rPr lang="en-US" dirty="0" smtClean="0"/>
                  <a:t>of Push</a:t>
                </a:r>
              </a:p>
              <a:p>
                <a:pPr algn="ctr" eaLnBrk="0" hangingPunct="0"/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3449320" y="4145280"/>
                <a:ext cx="1747520" cy="830997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 smtClean="0"/>
                  <a:t>The Amount</a:t>
                </a:r>
              </a:p>
              <a:p>
                <a:pPr algn="ctr" eaLnBrk="0" hangingPunct="0"/>
                <a:r>
                  <a:rPr lang="en-US" dirty="0" smtClean="0"/>
                  <a:t>of Flow</a:t>
                </a:r>
              </a:p>
              <a:p>
                <a:pPr algn="ctr" eaLnBrk="0" hangingPunct="0"/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953760" y="4145280"/>
                <a:ext cx="1981200" cy="83099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 smtClean="0"/>
                  <a:t>The Amount of Resistance to the Flow</a:t>
                </a: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844800" y="4175760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0" y="414528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x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803" y="3785295"/>
            <a:ext cx="7852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 that the ‘amount of push’ (voltage) will influence how far an electrical signal (current) can be transmitted.</a:t>
            </a:r>
          </a:p>
          <a:p>
            <a:endParaRPr lang="en-US" sz="2000" dirty="0"/>
          </a:p>
          <a:p>
            <a:r>
              <a:rPr lang="en-US" sz="2000" dirty="0" smtClean="0"/>
              <a:t>Neurons operate at tiny voltages (think way, way less than a AAA battery) so you know already that they have tiny currents and low resistances.</a:t>
            </a:r>
          </a:p>
          <a:p>
            <a:endParaRPr lang="en-US" sz="2000" dirty="0"/>
          </a:p>
          <a:p>
            <a:r>
              <a:rPr lang="en-US" sz="2000" dirty="0" smtClean="0"/>
              <a:t>How can they send electrical signals from one end of your body to the other?  They must have a trick up their sleeve!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24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3619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It Ionic?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816100"/>
            <a:ext cx="8099425" cy="482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300" dirty="0" smtClean="0"/>
              <a:t>Electrical Activity in Neurons is </a:t>
            </a:r>
            <a:r>
              <a:rPr lang="en-US" sz="2300" u="sng" dirty="0" smtClean="0"/>
              <a:t>IONIC</a:t>
            </a:r>
            <a:r>
              <a:rPr lang="en-US" sz="2300" dirty="0" smtClean="0"/>
              <a:t>.</a:t>
            </a:r>
            <a:endParaRPr lang="en-US" sz="2600" dirty="0" smtClean="0"/>
          </a:p>
          <a:p>
            <a:pPr eaLnBrk="1" hangingPunct="1"/>
            <a:r>
              <a:rPr lang="en-US" sz="2300" dirty="0" smtClean="0"/>
              <a:t>An </a:t>
            </a:r>
            <a:r>
              <a:rPr lang="en-US" sz="2300" dirty="0" smtClean="0">
                <a:solidFill>
                  <a:srgbClr val="FF0000"/>
                </a:solidFill>
              </a:rPr>
              <a:t>ION</a:t>
            </a:r>
            <a:r>
              <a:rPr lang="en-US" sz="2300" dirty="0" smtClean="0"/>
              <a:t> is an atom having fewer/more electrons than protons.</a:t>
            </a:r>
          </a:p>
          <a:p>
            <a:pPr eaLnBrk="1" hangingPunct="1">
              <a:spcBef>
                <a:spcPct val="50000"/>
              </a:spcBef>
            </a:pPr>
            <a:r>
              <a:rPr lang="en-US" sz="2300" dirty="0" smtClean="0"/>
              <a:t>Thus, ions have </a:t>
            </a:r>
            <a:r>
              <a:rPr lang="en-US" sz="2300" u="sng" dirty="0" smtClean="0"/>
              <a:t>electrical</a:t>
            </a:r>
            <a:r>
              <a:rPr lang="en-US" sz="2300" dirty="0" smtClean="0"/>
              <a:t> charge (+/-).</a:t>
            </a:r>
          </a:p>
          <a:p>
            <a:pPr eaLnBrk="1" hangingPunct="1">
              <a:spcBef>
                <a:spcPct val="50000"/>
              </a:spcBef>
            </a:pPr>
            <a:r>
              <a:rPr lang="en-US" sz="2300" dirty="0" smtClean="0"/>
              <a:t>However, regardless of their charge, they are also subject to entropy, like any other atom. </a:t>
            </a:r>
          </a:p>
          <a:p>
            <a:pPr eaLnBrk="1" hangingPunct="1">
              <a:spcBef>
                <a:spcPct val="50000"/>
              </a:spcBef>
            </a:pPr>
            <a:r>
              <a:rPr lang="en-US" sz="2300" dirty="0" smtClean="0"/>
              <a:t>That is, they will move from areas of </a:t>
            </a:r>
            <a:r>
              <a:rPr lang="en-US" sz="2300" u="sng" dirty="0" smtClean="0"/>
              <a:t>high concentration</a:t>
            </a:r>
            <a:r>
              <a:rPr lang="en-US" sz="2300" dirty="0" smtClean="0"/>
              <a:t> to areas of </a:t>
            </a:r>
            <a:r>
              <a:rPr lang="en-US" sz="2300" u="sng" dirty="0" smtClean="0"/>
              <a:t>low concentration</a:t>
            </a:r>
            <a:r>
              <a:rPr lang="en-US" sz="2300" dirty="0" smtClean="0"/>
              <a:t> (</a:t>
            </a:r>
            <a:r>
              <a:rPr lang="en-US" sz="2300" b="1" dirty="0" smtClean="0"/>
              <a:t>but</a:t>
            </a:r>
            <a:r>
              <a:rPr lang="en-US" sz="2300" dirty="0" smtClean="0"/>
              <a:t>, this requires that they be in a solution, like water).</a:t>
            </a:r>
          </a:p>
          <a:p>
            <a:pPr eaLnBrk="1" hangingPunct="1">
              <a:spcBef>
                <a:spcPct val="50000"/>
              </a:spcBef>
            </a:pPr>
            <a:r>
              <a:rPr lang="en-US" sz="2300" dirty="0" smtClean="0"/>
              <a:t>The direction of </a:t>
            </a:r>
            <a:r>
              <a:rPr lang="en-US" sz="2300" u="sng" dirty="0" smtClean="0"/>
              <a:t>ELECTRICAL</a:t>
            </a:r>
            <a:r>
              <a:rPr lang="en-US" sz="2300" dirty="0" smtClean="0"/>
              <a:t> and </a:t>
            </a:r>
            <a:r>
              <a:rPr lang="en-US" sz="2300" u="sng" dirty="0" smtClean="0"/>
              <a:t>CONCENTRATION</a:t>
            </a:r>
            <a:r>
              <a:rPr lang="en-US" sz="2300" dirty="0" smtClean="0"/>
              <a:t> </a:t>
            </a:r>
            <a:r>
              <a:rPr lang="en-US" sz="2300" u="sng" dirty="0" smtClean="0"/>
              <a:t>GRADIENTS</a:t>
            </a:r>
            <a:r>
              <a:rPr lang="en-US" sz="2300" dirty="0" smtClean="0"/>
              <a:t> determines ion movement.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981575" y="301625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200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361113" y="490538"/>
            <a:ext cx="709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en-US" sz="3200" baseline="3000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651500" y="1119188"/>
            <a:ext cx="903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Na</a:t>
            </a:r>
            <a:r>
              <a:rPr lang="en-US" sz="3200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600950" y="977900"/>
            <a:ext cx="987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Ca</a:t>
            </a:r>
            <a:r>
              <a:rPr lang="en-US" sz="3200" baseline="30000">
                <a:solidFill>
                  <a:srgbClr val="FF0000"/>
                </a:solidFill>
                <a:latin typeface="Comic Sans MS" pitchFamily="66" charset="0"/>
              </a:rPr>
              <a:t>++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77913" y="5608638"/>
            <a:ext cx="6940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5400" b="0">
                <a:solidFill>
                  <a:srgbClr val="0066FF"/>
                </a:solidFill>
                <a:latin typeface="Tempus Sans ITC" pitchFamily="82" charset="0"/>
              </a:rPr>
              <a:t>Resting</a:t>
            </a:r>
            <a:r>
              <a:rPr lang="en-US" sz="44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>
                <a:solidFill>
                  <a:srgbClr val="00FF00"/>
                </a:solidFill>
                <a:latin typeface="Letter Gothic MT"/>
              </a:rPr>
              <a:t>Synaptic</a:t>
            </a:r>
            <a:r>
              <a:rPr lang="en-US" sz="4400" b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4400" b="0" i="1">
                <a:solidFill>
                  <a:srgbClr val="FF0000"/>
                </a:solidFill>
                <a:latin typeface="Impact" pitchFamily="34" charset="0"/>
              </a:rPr>
              <a:t>Action</a:t>
            </a:r>
            <a:endParaRPr lang="en-US" sz="4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1035050" y="5105400"/>
            <a:ext cx="6704013" cy="127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035050" y="4792663"/>
            <a:ext cx="2030413" cy="0"/>
          </a:xfrm>
          <a:prstGeom prst="line">
            <a:avLst/>
          </a:pr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116263" y="4795838"/>
            <a:ext cx="459898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8" name="Picture 24" descr="NLM-Fig-02-07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27426"/>
          <a:stretch>
            <a:fillRect/>
          </a:stretch>
        </p:blipFill>
        <p:spPr bwMode="auto">
          <a:xfrm>
            <a:off x="1122363" y="1433513"/>
            <a:ext cx="6607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42938" y="292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Neurons Use Ions To Create Three Kinds of Potentials (i.e., </a:t>
            </a:r>
            <a:r>
              <a:rPr 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stminster"/>
                <a:cs typeface="+mn-cs"/>
              </a:rPr>
              <a:t>Voltages</a:t>
            </a: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30300" y="2108200"/>
            <a:ext cx="787400" cy="228600"/>
          </a:xfrm>
          <a:prstGeom prst="rect">
            <a:avLst/>
          </a:prstGeom>
          <a:noFill/>
          <a:ln w="38100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54400" y="2794000"/>
            <a:ext cx="7874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  <p:bldP spid="95237" grpId="0" animBg="1"/>
      <p:bldP spid="95238" grpId="0" animBg="1"/>
      <p:bldP spid="95239" grpId="0" animBg="1"/>
      <p:bldP spid="95235" grpId="0" autoUpdateAnimBg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3.JPG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1471</Words>
  <Application>Microsoft Office PowerPoint</Application>
  <PresentationFormat>On-screen Show (4:3)</PresentationFormat>
  <Paragraphs>397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Arial Black</vt:lpstr>
      <vt:lpstr>Calibri</vt:lpstr>
      <vt:lpstr>Comic Sans MS</vt:lpstr>
      <vt:lpstr>Edwardian Script ITC</vt:lpstr>
      <vt:lpstr>Eurostile</vt:lpstr>
      <vt:lpstr>Impact</vt:lpstr>
      <vt:lpstr>Letter Gothic MT</vt:lpstr>
      <vt:lpstr>Monotype Sorts</vt:lpstr>
      <vt:lpstr>Tahoma</vt:lpstr>
      <vt:lpstr>Tempus Sans ITC</vt:lpstr>
      <vt:lpstr>Times New Roman</vt:lpstr>
      <vt:lpstr>Westminster</vt:lpstr>
      <vt:lpstr>Wingdings</vt:lpstr>
      <vt:lpstr>Echo</vt:lpstr>
      <vt:lpstr>Office Theme</vt:lpstr>
      <vt:lpstr>1_Office Theme</vt:lpstr>
      <vt:lpstr>PowerPoint Presentation</vt:lpstr>
      <vt:lpstr>Don’t You Just Love Neurons?</vt:lpstr>
      <vt:lpstr>There are TWO general TYPES of neurons, as defined by the type of neurotransmitter they release.</vt:lpstr>
      <vt:lpstr>PowerPoint Presentation</vt:lpstr>
      <vt:lpstr>PowerPoint Presentation</vt:lpstr>
      <vt:lpstr>Myelin</vt:lpstr>
      <vt:lpstr>Ohm’s Law</vt:lpstr>
      <vt:lpstr>Isn’t It Ionic?</vt:lpstr>
      <vt:lpstr>PowerPoint Presentation</vt:lpstr>
      <vt:lpstr>Voltage - A Charge Difference Across The Neuron’s Membrane</vt:lpstr>
      <vt:lpstr>PowerPoint Presentation</vt:lpstr>
      <vt:lpstr>Meet The Potentials - Resting</vt:lpstr>
      <vt:lpstr>PowerPoint Presentation</vt:lpstr>
      <vt:lpstr>PowerPoint Presentation</vt:lpstr>
      <vt:lpstr>PowerPoint Presentation</vt:lpstr>
      <vt:lpstr>Synaptic Potentials Are Of TWO General Types</vt:lpstr>
      <vt:lpstr>Meet The Potentials  - Synaptic</vt:lpstr>
      <vt:lpstr>PowerPoint Presentation</vt:lpstr>
      <vt:lpstr>PowerPoint Presentation</vt:lpstr>
      <vt:lpstr>PowerPoint Presentation</vt:lpstr>
      <vt:lpstr>PowerPoint Presentation</vt:lpstr>
      <vt:lpstr>Meet The Potentials: Action Potentials!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EXP3202</dc:title>
  <dc:creator>Frank Johnson</dc:creator>
  <cp:lastModifiedBy>Frank Johnson</cp:lastModifiedBy>
  <cp:revision>629</cp:revision>
  <cp:lastPrinted>2001-08-29T19:02:45Z</cp:lastPrinted>
  <dcterms:created xsi:type="dcterms:W3CDTF">1997-10-12T16:43:30Z</dcterms:created>
  <dcterms:modified xsi:type="dcterms:W3CDTF">2013-09-03T18:48:25Z</dcterms:modified>
</cp:coreProperties>
</file>