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9.xml" ContentType="application/vnd.openxmlformats-officedocument.presentationml.notesSlide+xml"/>
  <Override PartName="/ppt/tags/tag9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0" r:id="rId1"/>
    <p:sldMasterId id="2147483712" r:id="rId2"/>
  </p:sldMasterIdLst>
  <p:notesMasterIdLst>
    <p:notesMasterId r:id="rId44"/>
  </p:notesMasterIdLst>
  <p:handoutMasterIdLst>
    <p:handoutMasterId r:id="rId45"/>
  </p:handoutMasterIdLst>
  <p:sldIdLst>
    <p:sldId id="353" r:id="rId3"/>
    <p:sldId id="359" r:id="rId4"/>
    <p:sldId id="360" r:id="rId5"/>
    <p:sldId id="361" r:id="rId6"/>
    <p:sldId id="362" r:id="rId7"/>
    <p:sldId id="326" r:id="rId8"/>
    <p:sldId id="354" r:id="rId9"/>
    <p:sldId id="363" r:id="rId10"/>
    <p:sldId id="364" r:id="rId11"/>
    <p:sldId id="347" r:id="rId12"/>
    <p:sldId id="356" r:id="rId13"/>
    <p:sldId id="371" r:id="rId14"/>
    <p:sldId id="366" r:id="rId15"/>
    <p:sldId id="367" r:id="rId16"/>
    <p:sldId id="368" r:id="rId17"/>
    <p:sldId id="350" r:id="rId18"/>
    <p:sldId id="370" r:id="rId19"/>
    <p:sldId id="369" r:id="rId20"/>
    <p:sldId id="355" r:id="rId21"/>
    <p:sldId id="311" r:id="rId22"/>
    <p:sldId id="312" r:id="rId23"/>
    <p:sldId id="331" r:id="rId24"/>
    <p:sldId id="314" r:id="rId25"/>
    <p:sldId id="345" r:id="rId26"/>
    <p:sldId id="315" r:id="rId27"/>
    <p:sldId id="358" r:id="rId28"/>
    <p:sldId id="290" r:id="rId29"/>
    <p:sldId id="372" r:id="rId30"/>
    <p:sldId id="351" r:id="rId31"/>
    <p:sldId id="352" r:id="rId32"/>
    <p:sldId id="373" r:id="rId33"/>
    <p:sldId id="374" r:id="rId34"/>
    <p:sldId id="319" r:id="rId35"/>
    <p:sldId id="304" r:id="rId36"/>
    <p:sldId id="316" r:id="rId37"/>
    <p:sldId id="321" r:id="rId38"/>
    <p:sldId id="340" r:id="rId39"/>
    <p:sldId id="375" r:id="rId40"/>
    <p:sldId id="318" r:id="rId41"/>
    <p:sldId id="348" r:id="rId42"/>
    <p:sldId id="349" r:id="rId4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68">
          <p15:clr>
            <a:srgbClr val="A4A3A4"/>
          </p15:clr>
        </p15:guide>
        <p15:guide id="2" pos="307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1EAE0A"/>
    <a:srgbClr val="0000FF"/>
    <a:srgbClr val="080808"/>
    <a:srgbClr val="66FF66"/>
    <a:srgbClr val="00B84A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-2866" y="-1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30" d="100"/>
          <a:sy n="30" d="100"/>
        </p:scale>
        <p:origin x="-1128" y="-84"/>
      </p:cViewPr>
      <p:guideLst>
        <p:guide orient="horz" pos="2268"/>
        <p:guide pos="307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221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8" tIns="0" rIns="20138" bIns="0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10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8" tIns="0" rIns="20138" bIns="0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10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32" tIns="48667" rIns="97332" bIns="48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8" tIns="0" rIns="20138" bIns="0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10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8" tIns="0" rIns="20138" bIns="0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100" i="1">
                <a:latin typeface="Times New Roman" panose="02020603050405020304" pitchFamily="18" charset="0"/>
              </a:defRPr>
            </a:lvl1pPr>
          </a:lstStyle>
          <a:p>
            <a:fld id="{D5C6FBB9-8C73-4059-AB92-8D9A2935E4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01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CE584835-FB6C-4366-8DF7-32FC1B14B0CA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2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782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7F2A11F-87CE-4A1F-B61E-8E5E4247C2E7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14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460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CD6C0E23-9FFA-49E0-BA78-743366C09A14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15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396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815A5D-9AF9-47D8-BDC5-198114137AED}" type="slidenum">
              <a:rPr lang="en-US">
                <a:latin typeface="Times New Roman" panose="02020603050405020304" pitchFamily="18" charset="0"/>
              </a:rPr>
              <a:pPr/>
              <a:t>16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82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815A5D-9AF9-47D8-BDC5-198114137AED}" type="slidenum">
              <a:rPr lang="en-US">
                <a:latin typeface="Times New Roman" panose="02020603050405020304" pitchFamily="18" charset="0"/>
              </a:rPr>
              <a:pPr/>
              <a:t>17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82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0A6D6BE4-931B-4F72-9D20-011CC0FD4689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18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657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5B7809-BB81-4C4E-9B77-EA0D93A47C9E}" type="slidenum">
              <a:rPr lang="en-US">
                <a:latin typeface="Times New Roman" panose="02020603050405020304" pitchFamily="18" charset="0"/>
              </a:rPr>
              <a:pPr/>
              <a:t>20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53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6D06EA-AA38-4B24-B6D6-C937B8DACFBE}" type="slidenum">
              <a:rPr lang="en-US">
                <a:latin typeface="Times New Roman" panose="02020603050405020304" pitchFamily="18" charset="0"/>
              </a:rPr>
              <a:pPr/>
              <a:t>21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985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7A87F6-BF32-43F0-8BAE-1B6DB4CD1180}" type="slidenum">
              <a:rPr lang="en-US">
                <a:latin typeface="Times New Roman" panose="02020603050405020304" pitchFamily="18" charset="0"/>
              </a:rPr>
              <a:pPr/>
              <a:t>22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461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E008BC-4B2D-4467-8102-F61882119D94}" type="slidenum">
              <a:rPr lang="en-US">
                <a:latin typeface="Times New Roman" panose="02020603050405020304" pitchFamily="18" charset="0"/>
              </a:rPr>
              <a:pPr/>
              <a:t>23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34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E54BFA-B515-4BA6-BA8F-32B7549D8826}" type="slidenum">
              <a:rPr lang="en-US">
                <a:latin typeface="Times New Roman" panose="02020603050405020304" pitchFamily="18" charset="0"/>
              </a:rPr>
              <a:pPr/>
              <a:t>24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946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4C1DAF66-8C56-4EB8-918C-EAE9EBD7FC7F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4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771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481DE0-6E9C-4571-B091-4CEAF62B3DB3}" type="slidenum">
              <a:rPr lang="en-US">
                <a:latin typeface="Times New Roman" panose="02020603050405020304" pitchFamily="18" charset="0"/>
              </a:rPr>
              <a:pPr/>
              <a:t>25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913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CA5099A-9592-45DC-A411-E71F7C3EEE3F}" type="slidenum">
              <a:rPr lang="en-US">
                <a:latin typeface="Times New Roman" panose="02020603050405020304" pitchFamily="18" charset="0"/>
              </a:rPr>
              <a:pPr/>
              <a:t>27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473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1E591B68-D5DD-4141-A947-A3DECD29840F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28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92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7284E5D-CB61-4375-9C53-037CAEA1A088}" type="slidenum">
              <a:rPr lang="en-US">
                <a:latin typeface="Times New Roman" panose="02020603050405020304" pitchFamily="18" charset="0"/>
              </a:rPr>
              <a:pPr/>
              <a:t>29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979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3DBD5CE-2764-4933-86E1-B3D3FF1EF7A4}" type="slidenum">
              <a:rPr lang="en-US">
                <a:latin typeface="Times New Roman" panose="02020603050405020304" pitchFamily="18" charset="0"/>
              </a:rPr>
              <a:pPr/>
              <a:t>30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8639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C7760830-4F74-4486-9BF7-CFDE6D8BBD63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31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4118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00E4975-1F9F-4C70-83E5-B6C55B20E5D4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32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101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32DEFBE-C40A-4913-ADA2-CCF7E64A1A24}" type="slidenum">
              <a:rPr lang="en-US">
                <a:latin typeface="Times New Roman" panose="02020603050405020304" pitchFamily="18" charset="0"/>
              </a:rPr>
              <a:pPr/>
              <a:t>33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248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A882CB-90F1-4F5B-A197-2950E5FA2D0C}" type="slidenum">
              <a:rPr lang="en-US">
                <a:latin typeface="Times New Roman" panose="02020603050405020304" pitchFamily="18" charset="0"/>
              </a:rPr>
              <a:pPr/>
              <a:t>34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5798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261B8CA-0E7E-4502-B507-FC32477D7A86}" type="slidenum">
              <a:rPr lang="en-US">
                <a:latin typeface="Times New Roman" panose="02020603050405020304" pitchFamily="18" charset="0"/>
              </a:rPr>
              <a:pPr/>
              <a:t>35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410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DA8A64AF-637B-42C5-A568-3BCCBB5E47D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5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3368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3165560-935C-4CE0-987A-65E602F10871}" type="slidenum">
              <a:rPr lang="en-US">
                <a:latin typeface="Times New Roman" panose="02020603050405020304" pitchFamily="18" charset="0"/>
              </a:rPr>
              <a:pPr/>
              <a:t>36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1674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67AF38-758F-4675-A70A-F93380E3CC10}" type="slidenum">
              <a:rPr lang="en-US">
                <a:latin typeface="Times New Roman" panose="02020603050405020304" pitchFamily="18" charset="0"/>
              </a:rPr>
              <a:pPr/>
              <a:t>37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491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67AF38-758F-4675-A70A-F93380E3CC10}" type="slidenum">
              <a:rPr lang="en-US">
                <a:latin typeface="Times New Roman" panose="02020603050405020304" pitchFamily="18" charset="0"/>
              </a:rPr>
              <a:pPr/>
              <a:t>38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491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F1ECDD-3AFD-4BB9-B817-81AD7ACEEB96}" type="slidenum">
              <a:rPr lang="en-US">
                <a:latin typeface="Times New Roman" panose="02020603050405020304" pitchFamily="18" charset="0"/>
              </a:rPr>
              <a:pPr/>
              <a:t>39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648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62C01E-BECA-479B-A563-4C98845EC6D8}" type="slidenum">
              <a:rPr lang="en-US">
                <a:latin typeface="Times New Roman" panose="02020603050405020304" pitchFamily="18" charset="0"/>
              </a:rPr>
              <a:pPr/>
              <a:t>40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745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8A5080-CD57-4B9E-A302-F6E85FEE2F4E}" type="slidenum">
              <a:rPr lang="en-US">
                <a:latin typeface="Times New Roman" panose="02020603050405020304" pitchFamily="18" charset="0"/>
              </a:rPr>
              <a:pPr/>
              <a:t>41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28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D15785D-0E31-4EBD-9C32-627BF920DAA5}" type="slidenum">
              <a:rPr lang="en-US">
                <a:latin typeface="Times New Roman" panose="02020603050405020304" pitchFamily="18" charset="0"/>
              </a:rPr>
              <a:pPr/>
              <a:t>6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1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8B38139D-4F4E-45C8-B611-F18246188C50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8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20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4D7093B3-26D7-4260-A04A-1F9CF1E5698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9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617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830400-997F-41B6-9242-D5490BDDFBAD}" type="slidenum">
              <a:rPr lang="en-US">
                <a:latin typeface="Times New Roman" panose="02020603050405020304" pitchFamily="18" charset="0"/>
              </a:rPr>
              <a:pPr/>
              <a:t>10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43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5B95F27D-3C7A-4961-8110-09E8F122324E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12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833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1C71ED5-2ACF-4096-8AC4-9F499F268283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13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548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B1192-333B-41FA-95D1-EF1F5580CC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1855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A56A8-F9B3-4627-8AF2-CD6107F1358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606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7E0C7-C58E-4700-904C-8E32DFC961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1008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10E16-00EE-423F-8036-878F78DC7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6589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44F72-0A48-4A5C-ADDA-BA57BD195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4368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DAFFC-39FA-4921-8835-82CDEE6F7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7522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839E3-57DD-4354-95C7-2EEBE224A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0988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41EFA-ECD5-445D-87C0-806F29786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8797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9B0B3-AF25-42EF-B674-398B54121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4917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BB0D7-3972-4A17-ACDB-B84B68A46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4652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98D0C-5F43-4555-A719-FA2E0CB3B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08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0D52E-31C4-4F1E-992A-E03EAB582E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1588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6FD56-6F47-4F8E-994D-57CCD791A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44160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F8666-6C50-4132-A19A-A122617F0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6268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8BF63-76E2-4ABA-99B1-7A6A9E23B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951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ECA2A9-80D0-4029-800C-C65902A78C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8231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03FB3-2961-46C0-AE67-3839F1FDE0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1765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AFA60-0A20-4ECF-BFDD-351B9B2473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5325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DCDE9-DAAA-4807-9DCF-0714C2192BF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1168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E240C6-F441-4F0C-8FE3-03BFD83B83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8075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03C95-B3CA-44D6-91BA-54E365468E7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7523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AFBE6-409F-4695-80E4-37A05F4404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393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E19208F6-3E7A-48F6-B5A5-3B4831DFD7F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4E9AFC-A6E8-4B8E-887B-9DC13F122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6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tags" Target="../tags/tag8.xml"/><Relationship Id="rId7" Type="http://schemas.openxmlformats.org/officeDocument/2006/relationships/image" Target="../media/image31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0.jpe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wmf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625475"/>
            <a:ext cx="7620000" cy="5643563"/>
          </a:xfrm>
        </p:spPr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EYE AND RETINA</a:t>
            </a:r>
            <a:endParaRPr lang="en-US" dirty="0"/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 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</a:t>
            </a:r>
            <a:r>
              <a:rPr lang="en-US" dirty="0"/>
              <a:t>is light?  Where does it fit into the spectrum of electromagnetic radiation?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Why is short wavelength electromagnetic radiation dangerous to us, whereas long wavelength electromagnetic radiation is considered ‘safe’?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Which wavelengths do we see as ‘Light’?  Why these wavelengths?  Why couldn’t the shorter and longer wavelength stuff work just </a:t>
            </a:r>
            <a:r>
              <a:rPr lang="en-US" dirty="0" smtClean="0"/>
              <a:t>as </a:t>
            </a:r>
            <a:r>
              <a:rPr lang="en-US" dirty="0"/>
              <a:t>well?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Given the properties of Light, what has to be different about the sensory system that detects it? Which properties of Light are related to Hue (color) and Brightness?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Photoreceptors:  Functional differences between rods and cones (thresholds!)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Structure of the Eye I</a:t>
            </a:r>
          </a:p>
        </p:txBody>
      </p:sp>
      <p:pic>
        <p:nvPicPr>
          <p:cNvPr id="7171" name="Picture 4" descr="Wolfe-Fig-02-03-0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14641" b="17754"/>
          <a:stretch>
            <a:fillRect/>
          </a:stretch>
        </p:blipFill>
        <p:spPr bwMode="auto">
          <a:xfrm>
            <a:off x="577056" y="1679575"/>
            <a:ext cx="7989888" cy="4050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631825" y="6118225"/>
            <a:ext cx="788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Eyeglasses and Contact Lenses ‘correct’ </a:t>
            </a:r>
            <a:r>
              <a:rPr lang="en-US" u="sng"/>
              <a:t>variation in the structure of the eye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525"/>
            <a:ext cx="7620000" cy="6350000"/>
          </a:xfrm>
        </p:spPr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600" b="1" dirty="0" smtClean="0"/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b="1" dirty="0" smtClean="0"/>
              <a:t>EYE </a:t>
            </a:r>
            <a:r>
              <a:rPr lang="en-US" sz="2600" b="1" dirty="0"/>
              <a:t>AND RETINA</a:t>
            </a:r>
            <a:endParaRPr lang="en-US" sz="26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Anatomy </a:t>
            </a:r>
            <a:r>
              <a:rPr lang="en-US" sz="2400" dirty="0"/>
              <a:t>of Retina (photoreceptors, bipolar cells, ganglion cells) </a:t>
            </a:r>
            <a:endParaRPr lang="en-US" sz="3600" dirty="0"/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/>
              <a:t>The Blind Spot (s) </a:t>
            </a:r>
            <a:endParaRPr lang="en-US" sz="3200" dirty="0"/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/>
              <a:t>Fovea vs. Periphery of the human retina </a:t>
            </a:r>
            <a:endParaRPr lang="en-US" sz="3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How is the trade-off between detection and identification expressed in </a:t>
            </a:r>
            <a:r>
              <a:rPr lang="en-US" sz="2400" dirty="0" smtClean="0"/>
              <a:t>the </a:t>
            </a:r>
            <a:r>
              <a:rPr lang="en-US" sz="2400" dirty="0"/>
              <a:t>eye (rods vs. cones)?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Acuity/Cones </a:t>
            </a:r>
            <a:r>
              <a:rPr lang="en-US" sz="2400" dirty="0"/>
              <a:t>(Identification) vs. Sensitivity to Light/Rods (Detection)</a:t>
            </a:r>
            <a:endParaRPr lang="en-US" sz="36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354530" y="2722654"/>
            <a:ext cx="2943021" cy="1308240"/>
            <a:chOff x="4354530" y="2722654"/>
            <a:chExt cx="2943021" cy="1308240"/>
          </a:xfrm>
        </p:grpSpPr>
        <p:sp>
          <p:nvSpPr>
            <p:cNvPr id="3" name="Bent Arrow 2"/>
            <p:cNvSpPr/>
            <p:nvPr/>
          </p:nvSpPr>
          <p:spPr>
            <a:xfrm rot="10800000">
              <a:off x="4356243" y="2722654"/>
              <a:ext cx="2794570" cy="965768"/>
            </a:xfrm>
            <a:prstGeom prst="bentArrow">
              <a:avLst>
                <a:gd name="adj1" fmla="val 26460"/>
                <a:gd name="adj2" fmla="val 30601"/>
                <a:gd name="adj3" fmla="val 25000"/>
                <a:gd name="adj4" fmla="val 437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354530" y="3108869"/>
              <a:ext cx="2943021" cy="922025"/>
              <a:chOff x="4354530" y="3108869"/>
              <a:chExt cx="2943021" cy="922025"/>
            </a:xfrm>
          </p:grpSpPr>
          <p:sp>
            <p:nvSpPr>
              <p:cNvPr id="14" name="Bent Arrow 13"/>
              <p:cNvSpPr/>
              <p:nvPr/>
            </p:nvSpPr>
            <p:spPr>
              <a:xfrm rot="10800000" flipV="1">
                <a:off x="4354530" y="3113070"/>
                <a:ext cx="2794570" cy="917824"/>
              </a:xfrm>
              <a:prstGeom prst="bentArrow">
                <a:avLst>
                  <a:gd name="adj1" fmla="val 26460"/>
                  <a:gd name="adj2" fmla="val 30601"/>
                  <a:gd name="adj3" fmla="val 25000"/>
                  <a:gd name="adj4" fmla="val 4375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528586" y="3201300"/>
                <a:ext cx="8662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Optic Nerve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5400000">
                <a:off x="6730408" y="3152792"/>
                <a:ext cx="6110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/>
                  <a:t>b</a:t>
                </a:r>
                <a:r>
                  <a:rPr lang="en-US" sz="1400" b="1" dirty="0" smtClean="0"/>
                  <a:t>lind</a:t>
                </a:r>
              </a:p>
              <a:p>
                <a:pPr algn="ctr"/>
                <a:r>
                  <a:rPr lang="en-US" sz="1400" b="1" dirty="0" smtClean="0"/>
                  <a:t>spot</a:t>
                </a:r>
                <a:endParaRPr lang="en-US" sz="1400" b="1" dirty="0"/>
              </a:p>
            </p:txBody>
          </p:sp>
        </p:grpSp>
      </p:grpSp>
      <p:pic>
        <p:nvPicPr>
          <p:cNvPr id="29700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06" y="1877052"/>
            <a:ext cx="4060825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0" y="0"/>
            <a:ext cx="36814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3200" i="1" dirty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The retina is ‘installed’ backwards!?</a:t>
            </a:r>
          </a:p>
        </p:txBody>
      </p:sp>
      <p:sp>
        <p:nvSpPr>
          <p:cNvPr id="29703" name="Line 12"/>
          <p:cNvSpPr>
            <a:spLocks noChangeShapeType="1"/>
          </p:cNvSpPr>
          <p:nvPr/>
        </p:nvSpPr>
        <p:spPr bwMode="auto">
          <a:xfrm>
            <a:off x="1613043" y="4458984"/>
            <a:ext cx="3012120" cy="2016244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srgbClr val="2F2B20"/>
              </a:solidFill>
            </a:endParaRPr>
          </a:p>
        </p:txBody>
      </p:sp>
      <p:sp>
        <p:nvSpPr>
          <p:cNvPr id="29704" name="Line 13"/>
          <p:cNvSpPr>
            <a:spLocks noChangeShapeType="1"/>
          </p:cNvSpPr>
          <p:nvPr/>
        </p:nvSpPr>
        <p:spPr bwMode="auto">
          <a:xfrm flipV="1">
            <a:off x="1488558" y="414669"/>
            <a:ext cx="3040912" cy="3615069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srgbClr val="2F2B2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764736" y="1099254"/>
            <a:ext cx="1182688" cy="542925"/>
            <a:chOff x="8158140" y="3119438"/>
            <a:chExt cx="1182688" cy="542925"/>
          </a:xfrm>
        </p:grpSpPr>
        <p:sp>
          <p:nvSpPr>
            <p:cNvPr id="29698" name="Text Box 6"/>
            <p:cNvSpPr txBox="1">
              <a:spLocks noChangeArrowheads="1"/>
            </p:cNvSpPr>
            <p:nvPr/>
          </p:nvSpPr>
          <p:spPr bwMode="auto">
            <a:xfrm>
              <a:off x="8271801" y="3119438"/>
              <a:ext cx="8803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2800" i="1" dirty="0">
                  <a:solidFill>
                    <a:srgbClr val="2F2B2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light</a:t>
              </a:r>
            </a:p>
          </p:txBody>
        </p:sp>
        <p:sp>
          <p:nvSpPr>
            <p:cNvPr id="29699" name="Line 7"/>
            <p:cNvSpPr>
              <a:spLocks noChangeShapeType="1"/>
            </p:cNvSpPr>
            <p:nvPr/>
          </p:nvSpPr>
          <p:spPr bwMode="auto">
            <a:xfrm flipH="1">
              <a:off x="8158140" y="3662363"/>
              <a:ext cx="1182688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</p:grpSp>
      <p:pic>
        <p:nvPicPr>
          <p:cNvPr id="15366" name="Picture 11" descr="cajal retina"/>
          <p:cNvPicPr>
            <a:picLocks noChangeAspect="1" noChangeArrowheads="1"/>
          </p:cNvPicPr>
          <p:nvPr/>
        </p:nvPicPr>
        <p:blipFill rotWithShape="1">
          <a:blip r:embed="rId4"/>
          <a:srcRect l="3534" t="21381" r="-1"/>
          <a:stretch/>
        </p:blipFill>
        <p:spPr bwMode="auto">
          <a:xfrm>
            <a:off x="4851499" y="146638"/>
            <a:ext cx="2399296" cy="2910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grpSp>
        <p:nvGrpSpPr>
          <p:cNvPr id="16" name="Group 15"/>
          <p:cNvGrpSpPr/>
          <p:nvPr/>
        </p:nvGrpSpPr>
        <p:grpSpPr>
          <a:xfrm>
            <a:off x="7764736" y="4898622"/>
            <a:ext cx="1182688" cy="542925"/>
            <a:chOff x="8158140" y="3119438"/>
            <a:chExt cx="1182688" cy="542925"/>
          </a:xfrm>
        </p:grpSpPr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8271801" y="3119438"/>
              <a:ext cx="8803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2800" i="1" dirty="0">
                  <a:solidFill>
                    <a:srgbClr val="2F2B2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light</a:t>
              </a:r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 flipH="1">
              <a:off x="8158140" y="3662363"/>
              <a:ext cx="1182688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</p:grpSp>
      <p:pic>
        <p:nvPicPr>
          <p:cNvPr id="19" name="Picture 11" descr="cajal retina"/>
          <p:cNvPicPr>
            <a:picLocks noChangeAspect="1" noChangeArrowheads="1"/>
          </p:cNvPicPr>
          <p:nvPr/>
        </p:nvPicPr>
        <p:blipFill rotWithShape="1">
          <a:blip r:embed="rId4"/>
          <a:srcRect l="3534" t="21381" r="-1"/>
          <a:stretch/>
        </p:blipFill>
        <p:spPr bwMode="auto">
          <a:xfrm rot="10800000" flipH="1">
            <a:off x="4851499" y="3769859"/>
            <a:ext cx="2399296" cy="2910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grpSp>
        <p:nvGrpSpPr>
          <p:cNvPr id="20" name="Group 19"/>
          <p:cNvGrpSpPr/>
          <p:nvPr/>
        </p:nvGrpSpPr>
        <p:grpSpPr>
          <a:xfrm>
            <a:off x="7764736" y="2998938"/>
            <a:ext cx="1182688" cy="542925"/>
            <a:chOff x="8158140" y="3119438"/>
            <a:chExt cx="1182688" cy="542925"/>
          </a:xfrm>
        </p:grpSpPr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8271801" y="3119438"/>
              <a:ext cx="8803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2800" i="1" dirty="0">
                  <a:solidFill>
                    <a:srgbClr val="2F2B2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light</a:t>
              </a:r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 flipH="1">
              <a:off x="8158140" y="3662363"/>
              <a:ext cx="1182688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 rot="16200000">
            <a:off x="4301134" y="1398891"/>
            <a:ext cx="1723549" cy="369332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photoreceptors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4301134" y="5117802"/>
            <a:ext cx="1723549" cy="369332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photoreceptors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0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1146334" y="2883694"/>
            <a:ext cx="5754688" cy="1143000"/>
          </a:xfrm>
        </p:spPr>
        <p:txBody>
          <a:bodyPr lIns="92075" tIns="46038" rIns="92075" bIns="46038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Retinal Cell Types</a:t>
            </a:r>
            <a:br>
              <a:rPr lang="en-US" sz="4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4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(typical mammal retina)</a:t>
            </a:r>
          </a:p>
        </p:txBody>
      </p:sp>
      <p:pic>
        <p:nvPicPr>
          <p:cNvPr id="1026" name="Picture 2" descr="http://hamwaves.com/antennas/diel-rod/retina_anatom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80" y="934720"/>
            <a:ext cx="4849051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37925" y="52832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LIGHT</a:t>
            </a:r>
            <a:endParaRPr lang="en-US" b="1" dirty="0">
              <a:solidFill>
                <a:srgbClr val="FFC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3840" y="6085840"/>
            <a:ext cx="141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Back of Eye</a:t>
            </a:r>
            <a:endParaRPr lang="en-US" b="1" dirty="0">
              <a:solidFill>
                <a:srgbClr val="2F2B2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05834" y="491306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Many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67362" y="33229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Fewer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16066" y="173290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Fewest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57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689100"/>
            <a:ext cx="9144000" cy="5168900"/>
            <a:chOff x="0" y="1689100"/>
            <a:chExt cx="9144000" cy="5168900"/>
          </a:xfrm>
        </p:grpSpPr>
        <p:pic>
          <p:nvPicPr>
            <p:cNvPr id="9219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100"/>
              <a:ext cx="9144000" cy="516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561668" y="6424863"/>
              <a:ext cx="2580746" cy="433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26988" y="171450"/>
            <a:ext cx="7772401" cy="1143000"/>
          </a:xfrm>
        </p:spPr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Human Retina</a:t>
            </a:r>
          </a:p>
        </p:txBody>
      </p:sp>
      <p:pic>
        <p:nvPicPr>
          <p:cNvPr id="12292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2500" y="0"/>
            <a:ext cx="3109913" cy="2679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2946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34963"/>
            <a:ext cx="4568825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marinedepotlive_1756_10952605[1]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130300" y="3465651"/>
            <a:ext cx="4203700" cy="29986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4341" name="Picture 5" descr="tale_left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819775" y="1516063"/>
            <a:ext cx="3095625" cy="41227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4377267" y="2803585"/>
            <a:ext cx="1296458" cy="212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4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7"/>
          <p:cNvGrpSpPr>
            <a:grpSpLocks/>
          </p:cNvGrpSpPr>
          <p:nvPr/>
        </p:nvGrpSpPr>
        <p:grpSpPr bwMode="auto">
          <a:xfrm>
            <a:off x="2355850" y="723900"/>
            <a:ext cx="3940175" cy="1006475"/>
            <a:chOff x="1468" y="480"/>
            <a:chExt cx="2482" cy="634"/>
          </a:xfrm>
        </p:grpSpPr>
        <p:grpSp>
          <p:nvGrpSpPr>
            <p:cNvPr id="16388" name="Group 11"/>
            <p:cNvGrpSpPr>
              <a:grpSpLocks/>
            </p:cNvGrpSpPr>
            <p:nvPr/>
          </p:nvGrpSpPr>
          <p:grpSpPr bwMode="auto">
            <a:xfrm>
              <a:off x="2614" y="480"/>
              <a:ext cx="1336" cy="634"/>
              <a:chOff x="2614" y="480"/>
              <a:chExt cx="1336" cy="634"/>
            </a:xfrm>
          </p:grpSpPr>
          <p:sp>
            <p:nvSpPr>
              <p:cNvPr id="16394" name="Text Box 7"/>
              <p:cNvSpPr txBox="1">
                <a:spLocks noChangeArrowheads="1"/>
              </p:cNvSpPr>
              <p:nvPr/>
            </p:nvSpPr>
            <p:spPr bwMode="auto">
              <a:xfrm>
                <a:off x="2614" y="714"/>
                <a:ext cx="1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sz="1400" b="1"/>
                  <a:t>E</a:t>
                </a:r>
              </a:p>
            </p:txBody>
          </p:sp>
          <p:sp>
            <p:nvSpPr>
              <p:cNvPr id="16395" name="Text Box 8"/>
              <p:cNvSpPr txBox="1">
                <a:spLocks noChangeArrowheads="1"/>
              </p:cNvSpPr>
              <p:nvPr/>
            </p:nvSpPr>
            <p:spPr bwMode="auto">
              <a:xfrm>
                <a:off x="2871" y="653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sz="2400" b="1"/>
                  <a:t>E</a:t>
                </a:r>
              </a:p>
            </p:txBody>
          </p:sp>
          <p:sp>
            <p:nvSpPr>
              <p:cNvPr id="16396" name="Text Box 9"/>
              <p:cNvSpPr txBox="1">
                <a:spLocks noChangeArrowheads="1"/>
              </p:cNvSpPr>
              <p:nvPr/>
            </p:nvSpPr>
            <p:spPr bwMode="auto">
              <a:xfrm>
                <a:off x="3160" y="564"/>
                <a:ext cx="329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sz="4000" b="1"/>
                  <a:t>E</a:t>
                </a:r>
              </a:p>
            </p:txBody>
          </p:sp>
          <p:sp>
            <p:nvSpPr>
              <p:cNvPr id="16397" name="Text Box 10"/>
              <p:cNvSpPr txBox="1">
                <a:spLocks noChangeArrowheads="1"/>
              </p:cNvSpPr>
              <p:nvPr/>
            </p:nvSpPr>
            <p:spPr bwMode="auto">
              <a:xfrm>
                <a:off x="3514" y="480"/>
                <a:ext cx="436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sz="6000" b="1"/>
                  <a:t>E</a:t>
                </a:r>
              </a:p>
            </p:txBody>
          </p:sp>
        </p:grpSp>
        <p:grpSp>
          <p:nvGrpSpPr>
            <p:cNvPr id="16389" name="Group 12"/>
            <p:cNvGrpSpPr>
              <a:grpSpLocks/>
            </p:cNvGrpSpPr>
            <p:nvPr/>
          </p:nvGrpSpPr>
          <p:grpSpPr bwMode="auto">
            <a:xfrm flipH="1">
              <a:off x="1468" y="480"/>
              <a:ext cx="1336" cy="634"/>
              <a:chOff x="2614" y="480"/>
              <a:chExt cx="1336" cy="634"/>
            </a:xfrm>
          </p:grpSpPr>
          <p:sp>
            <p:nvSpPr>
              <p:cNvPr id="16390" name="Text Box 13"/>
              <p:cNvSpPr txBox="1">
                <a:spLocks noChangeArrowheads="1"/>
              </p:cNvSpPr>
              <p:nvPr/>
            </p:nvSpPr>
            <p:spPr bwMode="auto">
              <a:xfrm>
                <a:off x="2614" y="714"/>
                <a:ext cx="1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sz="1400" b="1"/>
                  <a:t>E</a:t>
                </a:r>
              </a:p>
            </p:txBody>
          </p:sp>
          <p:sp>
            <p:nvSpPr>
              <p:cNvPr id="16391" name="Text Box 14"/>
              <p:cNvSpPr txBox="1">
                <a:spLocks noChangeArrowheads="1"/>
              </p:cNvSpPr>
              <p:nvPr/>
            </p:nvSpPr>
            <p:spPr bwMode="auto">
              <a:xfrm>
                <a:off x="2871" y="653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sz="2400" b="1"/>
                  <a:t>E</a:t>
                </a:r>
              </a:p>
            </p:txBody>
          </p:sp>
          <p:sp>
            <p:nvSpPr>
              <p:cNvPr id="16392" name="Text Box 15"/>
              <p:cNvSpPr txBox="1">
                <a:spLocks noChangeArrowheads="1"/>
              </p:cNvSpPr>
              <p:nvPr/>
            </p:nvSpPr>
            <p:spPr bwMode="auto">
              <a:xfrm>
                <a:off x="3160" y="564"/>
                <a:ext cx="329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sz="4000" b="1"/>
                  <a:t>E</a:t>
                </a:r>
              </a:p>
            </p:txBody>
          </p:sp>
          <p:sp>
            <p:nvSpPr>
              <p:cNvPr id="16393" name="Text Box 16"/>
              <p:cNvSpPr txBox="1">
                <a:spLocks noChangeArrowheads="1"/>
              </p:cNvSpPr>
              <p:nvPr/>
            </p:nvSpPr>
            <p:spPr bwMode="auto">
              <a:xfrm>
                <a:off x="3514" y="480"/>
                <a:ext cx="436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sz="6000" b="1"/>
                  <a:t>E</a:t>
                </a:r>
              </a:p>
            </p:txBody>
          </p:sp>
        </p:grpSp>
      </p:grpSp>
      <p:pic>
        <p:nvPicPr>
          <p:cNvPr id="14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9100"/>
            <a:ext cx="91440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3768" y="193496"/>
            <a:ext cx="77457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Fine</a:t>
            </a:r>
          </a:p>
          <a:p>
            <a:pPr algn="ctr"/>
            <a:r>
              <a:rPr lang="en-US" dirty="0" smtClean="0"/>
              <a:t>Detail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1758" y="224318"/>
            <a:ext cx="3398173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Low Detail</a:t>
            </a:r>
          </a:p>
          <a:p>
            <a:pPr algn="ctr"/>
            <a:r>
              <a:rPr lang="en-US" sz="1600" dirty="0" smtClean="0"/>
              <a:t>Low Threshold for Light, Movement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792176" y="224318"/>
            <a:ext cx="3398173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Low Detail</a:t>
            </a:r>
          </a:p>
          <a:p>
            <a:pPr algn="ctr"/>
            <a:r>
              <a:rPr lang="en-US" sz="1600" dirty="0" smtClean="0"/>
              <a:t>Low Threshold for Light, Movement</a:t>
            </a:r>
            <a:endParaRPr lang="en-US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7"/>
          <p:cNvGrpSpPr>
            <a:grpSpLocks/>
          </p:cNvGrpSpPr>
          <p:nvPr/>
        </p:nvGrpSpPr>
        <p:grpSpPr bwMode="auto">
          <a:xfrm>
            <a:off x="2355850" y="723900"/>
            <a:ext cx="3940175" cy="1006475"/>
            <a:chOff x="1468" y="480"/>
            <a:chExt cx="2482" cy="634"/>
          </a:xfrm>
        </p:grpSpPr>
        <p:grpSp>
          <p:nvGrpSpPr>
            <p:cNvPr id="16388" name="Group 11"/>
            <p:cNvGrpSpPr>
              <a:grpSpLocks/>
            </p:cNvGrpSpPr>
            <p:nvPr/>
          </p:nvGrpSpPr>
          <p:grpSpPr bwMode="auto">
            <a:xfrm>
              <a:off x="2614" y="480"/>
              <a:ext cx="1336" cy="634"/>
              <a:chOff x="2614" y="480"/>
              <a:chExt cx="1336" cy="634"/>
            </a:xfrm>
          </p:grpSpPr>
          <p:sp>
            <p:nvSpPr>
              <p:cNvPr id="16394" name="Text Box 7"/>
              <p:cNvSpPr txBox="1">
                <a:spLocks noChangeArrowheads="1"/>
              </p:cNvSpPr>
              <p:nvPr/>
            </p:nvSpPr>
            <p:spPr bwMode="auto">
              <a:xfrm>
                <a:off x="2614" y="714"/>
                <a:ext cx="1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sz="1400" b="1"/>
                  <a:t>E</a:t>
                </a:r>
              </a:p>
            </p:txBody>
          </p:sp>
          <p:sp>
            <p:nvSpPr>
              <p:cNvPr id="16395" name="Text Box 8"/>
              <p:cNvSpPr txBox="1">
                <a:spLocks noChangeArrowheads="1"/>
              </p:cNvSpPr>
              <p:nvPr/>
            </p:nvSpPr>
            <p:spPr bwMode="auto">
              <a:xfrm>
                <a:off x="2871" y="653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sz="2400" b="1"/>
                  <a:t>E</a:t>
                </a:r>
              </a:p>
            </p:txBody>
          </p:sp>
          <p:sp>
            <p:nvSpPr>
              <p:cNvPr id="16396" name="Text Box 9"/>
              <p:cNvSpPr txBox="1">
                <a:spLocks noChangeArrowheads="1"/>
              </p:cNvSpPr>
              <p:nvPr/>
            </p:nvSpPr>
            <p:spPr bwMode="auto">
              <a:xfrm>
                <a:off x="3160" y="564"/>
                <a:ext cx="329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sz="4000" b="1"/>
                  <a:t>E</a:t>
                </a:r>
              </a:p>
            </p:txBody>
          </p:sp>
          <p:sp>
            <p:nvSpPr>
              <p:cNvPr id="16397" name="Text Box 10"/>
              <p:cNvSpPr txBox="1">
                <a:spLocks noChangeArrowheads="1"/>
              </p:cNvSpPr>
              <p:nvPr/>
            </p:nvSpPr>
            <p:spPr bwMode="auto">
              <a:xfrm>
                <a:off x="3514" y="480"/>
                <a:ext cx="436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sz="6000" b="1"/>
                  <a:t>E</a:t>
                </a:r>
              </a:p>
            </p:txBody>
          </p:sp>
        </p:grpSp>
        <p:grpSp>
          <p:nvGrpSpPr>
            <p:cNvPr id="16389" name="Group 12"/>
            <p:cNvGrpSpPr>
              <a:grpSpLocks/>
            </p:cNvGrpSpPr>
            <p:nvPr/>
          </p:nvGrpSpPr>
          <p:grpSpPr bwMode="auto">
            <a:xfrm flipH="1">
              <a:off x="1468" y="480"/>
              <a:ext cx="1336" cy="634"/>
              <a:chOff x="2614" y="480"/>
              <a:chExt cx="1336" cy="634"/>
            </a:xfrm>
          </p:grpSpPr>
          <p:sp>
            <p:nvSpPr>
              <p:cNvPr id="16390" name="Text Box 13"/>
              <p:cNvSpPr txBox="1">
                <a:spLocks noChangeArrowheads="1"/>
              </p:cNvSpPr>
              <p:nvPr/>
            </p:nvSpPr>
            <p:spPr bwMode="auto">
              <a:xfrm>
                <a:off x="2614" y="714"/>
                <a:ext cx="1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sz="1400" b="1"/>
                  <a:t>E</a:t>
                </a:r>
              </a:p>
            </p:txBody>
          </p:sp>
          <p:sp>
            <p:nvSpPr>
              <p:cNvPr id="16391" name="Text Box 14"/>
              <p:cNvSpPr txBox="1">
                <a:spLocks noChangeArrowheads="1"/>
              </p:cNvSpPr>
              <p:nvPr/>
            </p:nvSpPr>
            <p:spPr bwMode="auto">
              <a:xfrm>
                <a:off x="2871" y="653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sz="2400" b="1"/>
                  <a:t>E</a:t>
                </a:r>
              </a:p>
            </p:txBody>
          </p:sp>
          <p:sp>
            <p:nvSpPr>
              <p:cNvPr id="16392" name="Text Box 15"/>
              <p:cNvSpPr txBox="1">
                <a:spLocks noChangeArrowheads="1"/>
              </p:cNvSpPr>
              <p:nvPr/>
            </p:nvSpPr>
            <p:spPr bwMode="auto">
              <a:xfrm>
                <a:off x="3160" y="564"/>
                <a:ext cx="329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sz="4000" b="1"/>
                  <a:t>E</a:t>
                </a:r>
              </a:p>
            </p:txBody>
          </p:sp>
          <p:sp>
            <p:nvSpPr>
              <p:cNvPr id="16393" name="Text Box 16"/>
              <p:cNvSpPr txBox="1">
                <a:spLocks noChangeArrowheads="1"/>
              </p:cNvSpPr>
              <p:nvPr/>
            </p:nvSpPr>
            <p:spPr bwMode="auto">
              <a:xfrm>
                <a:off x="3514" y="480"/>
                <a:ext cx="436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sz="6000" b="1"/>
                  <a:t>E</a:t>
                </a:r>
              </a:p>
            </p:txBody>
          </p:sp>
        </p:grpSp>
      </p:grpSp>
      <p:pic>
        <p:nvPicPr>
          <p:cNvPr id="14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9100"/>
            <a:ext cx="91440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rotesque Faces Illustr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766" y="1817278"/>
            <a:ext cx="5536163" cy="324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003768" y="193496"/>
            <a:ext cx="77457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Fine</a:t>
            </a:r>
          </a:p>
          <a:p>
            <a:pPr algn="ctr"/>
            <a:r>
              <a:rPr lang="en-US" dirty="0" smtClean="0"/>
              <a:t>Detail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1758" y="224318"/>
            <a:ext cx="3398173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Low Detail</a:t>
            </a:r>
          </a:p>
          <a:p>
            <a:pPr algn="ctr"/>
            <a:r>
              <a:rPr lang="en-US" sz="1600" dirty="0" smtClean="0"/>
              <a:t>Low Threshold for Light, Movement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792176" y="224318"/>
            <a:ext cx="3398173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Low Detail</a:t>
            </a:r>
          </a:p>
          <a:p>
            <a:pPr algn="ctr"/>
            <a:r>
              <a:rPr lang="en-US" sz="1600" dirty="0" smtClean="0"/>
              <a:t>Low Threshold for Light, Movement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496599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397473aa_eps_2"/>
          <p:cNvPicPr>
            <a:picLocks noChangeAspect="1" noChangeArrowheads="1"/>
          </p:cNvPicPr>
          <p:nvPr/>
        </p:nvPicPr>
        <p:blipFill>
          <a:blip r:embed="rId3">
            <a:lum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960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 rot="-5400000">
            <a:off x="2867819" y="3769519"/>
            <a:ext cx="3706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 dirty="0">
                <a:solidFill>
                  <a:srgbClr val="2F2B20"/>
                </a:solidFill>
              </a:rPr>
              <a:t>Periphery                                   Fovea</a:t>
            </a:r>
          </a:p>
        </p:txBody>
      </p:sp>
      <p:pic>
        <p:nvPicPr>
          <p:cNvPr id="33796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0888"/>
            <a:ext cx="4191000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301862" y="109915"/>
            <a:ext cx="38891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3200" i="1" dirty="0" smtClean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 Detect, </a:t>
            </a:r>
          </a:p>
          <a:p>
            <a:pPr algn="ctr"/>
            <a:r>
              <a:rPr lang="en-US" sz="3200" i="1" dirty="0" smtClean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 To Identify,</a:t>
            </a:r>
          </a:p>
          <a:p>
            <a:pPr algn="ctr"/>
            <a:r>
              <a:rPr lang="en-US" sz="3200" i="1" dirty="0" smtClean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That Is The Question</a:t>
            </a:r>
            <a:endParaRPr lang="en-US" sz="3200" i="1" dirty="0">
              <a:solidFill>
                <a:srgbClr val="2F2B2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461778" y="1301750"/>
            <a:ext cx="152400" cy="400050"/>
            <a:chOff x="2928" y="840"/>
            <a:chExt cx="96" cy="252"/>
          </a:xfrm>
        </p:grpSpPr>
        <p:sp>
          <p:nvSpPr>
            <p:cNvPr id="33819" name="Oval 8"/>
            <p:cNvSpPr>
              <a:spLocks noChangeArrowheads="1"/>
            </p:cNvSpPr>
            <p:nvPr/>
          </p:nvSpPr>
          <p:spPr bwMode="auto">
            <a:xfrm>
              <a:off x="2928" y="840"/>
              <a:ext cx="96" cy="96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33820" name="Oval 9"/>
            <p:cNvSpPr>
              <a:spLocks noChangeArrowheads="1"/>
            </p:cNvSpPr>
            <p:nvPr/>
          </p:nvSpPr>
          <p:spPr bwMode="auto">
            <a:xfrm>
              <a:off x="2928" y="996"/>
              <a:ext cx="96" cy="96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2F2B20"/>
                </a:solidFill>
              </a:endParaRPr>
            </a:p>
          </p:txBody>
        </p:sp>
      </p:grp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7461778" y="4267200"/>
            <a:ext cx="152400" cy="400050"/>
            <a:chOff x="4667250" y="4267200"/>
            <a:chExt cx="152400" cy="400050"/>
          </a:xfrm>
        </p:grpSpPr>
        <p:sp>
          <p:nvSpPr>
            <p:cNvPr id="33817" name="Oval 12"/>
            <p:cNvSpPr>
              <a:spLocks noChangeArrowheads="1"/>
            </p:cNvSpPr>
            <p:nvPr/>
          </p:nvSpPr>
          <p:spPr bwMode="auto">
            <a:xfrm>
              <a:off x="4667250" y="4267200"/>
              <a:ext cx="152400" cy="152400"/>
            </a:xfrm>
            <a:prstGeom prst="ellipse">
              <a:avLst/>
            </a:prstGeom>
            <a:solidFill>
              <a:srgbClr val="CC33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33818" name="Oval 13"/>
            <p:cNvSpPr>
              <a:spLocks noChangeArrowheads="1"/>
            </p:cNvSpPr>
            <p:nvPr/>
          </p:nvSpPr>
          <p:spPr bwMode="auto">
            <a:xfrm>
              <a:off x="4667250" y="4514850"/>
              <a:ext cx="152400" cy="152400"/>
            </a:xfrm>
            <a:prstGeom prst="ellipse">
              <a:avLst/>
            </a:prstGeom>
            <a:solidFill>
              <a:srgbClr val="CC33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2F2B20"/>
                </a:solidFill>
              </a:endParaRPr>
            </a:p>
          </p:txBody>
        </p:sp>
      </p:grpSp>
      <p:sp>
        <p:nvSpPr>
          <p:cNvPr id="33800" name="Text Box 14"/>
          <p:cNvSpPr txBox="1">
            <a:spLocks noChangeArrowheads="1"/>
          </p:cNvSpPr>
          <p:nvPr/>
        </p:nvSpPr>
        <p:spPr bwMode="auto">
          <a:xfrm>
            <a:off x="7586663" y="3884613"/>
            <a:ext cx="108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>
                <a:solidFill>
                  <a:srgbClr val="2F2B20"/>
                </a:solidFill>
              </a:rPr>
              <a:t>You see:</a:t>
            </a:r>
          </a:p>
        </p:txBody>
      </p:sp>
      <p:sp>
        <p:nvSpPr>
          <p:cNvPr id="33801" name="Text Box 15"/>
          <p:cNvSpPr txBox="1">
            <a:spLocks noChangeArrowheads="1"/>
          </p:cNvSpPr>
          <p:nvPr/>
        </p:nvSpPr>
        <p:spPr bwMode="auto">
          <a:xfrm>
            <a:off x="7535863" y="857250"/>
            <a:ext cx="1085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>
                <a:solidFill>
                  <a:srgbClr val="2F2B20"/>
                </a:solidFill>
              </a:rPr>
              <a:t>You see:</a:t>
            </a:r>
          </a:p>
        </p:txBody>
      </p: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8610261" y="870236"/>
            <a:ext cx="152400" cy="400050"/>
            <a:chOff x="2928" y="840"/>
            <a:chExt cx="96" cy="252"/>
          </a:xfrm>
        </p:grpSpPr>
        <p:sp>
          <p:nvSpPr>
            <p:cNvPr id="33815" name="Oval 19"/>
            <p:cNvSpPr>
              <a:spLocks noChangeArrowheads="1"/>
            </p:cNvSpPr>
            <p:nvPr/>
          </p:nvSpPr>
          <p:spPr bwMode="auto">
            <a:xfrm>
              <a:off x="2928" y="840"/>
              <a:ext cx="96" cy="96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33816" name="Oval 20"/>
            <p:cNvSpPr>
              <a:spLocks noChangeArrowheads="1"/>
            </p:cNvSpPr>
            <p:nvPr/>
          </p:nvSpPr>
          <p:spPr bwMode="auto">
            <a:xfrm>
              <a:off x="2928" y="996"/>
              <a:ext cx="96" cy="96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2F2B20"/>
                </a:solidFill>
              </a:endParaRPr>
            </a:p>
          </p:txBody>
        </p:sp>
      </p:grpSp>
      <p:sp>
        <p:nvSpPr>
          <p:cNvPr id="18443" name="Oval 22"/>
          <p:cNvSpPr>
            <a:spLocks noChangeArrowheads="1"/>
          </p:cNvSpPr>
          <p:nvPr/>
        </p:nvSpPr>
        <p:spPr bwMode="auto">
          <a:xfrm>
            <a:off x="8671906" y="4012111"/>
            <a:ext cx="152400" cy="1524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2F2B2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889500" y="1341438"/>
            <a:ext cx="942975" cy="111125"/>
          </a:xfrm>
          <a:custGeom>
            <a:avLst/>
            <a:gdLst>
              <a:gd name="connsiteX0" fmla="*/ 0 w 943897"/>
              <a:gd name="connsiteY0" fmla="*/ 22123 h 110613"/>
              <a:gd name="connsiteX1" fmla="*/ 95865 w 943897"/>
              <a:gd name="connsiteY1" fmla="*/ 0 h 110613"/>
              <a:gd name="connsiteX2" fmla="*/ 272845 w 943897"/>
              <a:gd name="connsiteY2" fmla="*/ 36871 h 110613"/>
              <a:gd name="connsiteX3" fmla="*/ 272845 w 943897"/>
              <a:gd name="connsiteY3" fmla="*/ 36871 h 110613"/>
              <a:gd name="connsiteX4" fmla="*/ 376084 w 943897"/>
              <a:gd name="connsiteY4" fmla="*/ 0 h 110613"/>
              <a:gd name="connsiteX5" fmla="*/ 479323 w 943897"/>
              <a:gd name="connsiteY5" fmla="*/ 29497 h 110613"/>
              <a:gd name="connsiteX6" fmla="*/ 685800 w 943897"/>
              <a:gd name="connsiteY6" fmla="*/ 14749 h 110613"/>
              <a:gd name="connsiteX7" fmla="*/ 855407 w 943897"/>
              <a:gd name="connsiteY7" fmla="*/ 7374 h 110613"/>
              <a:gd name="connsiteX8" fmla="*/ 943897 w 943897"/>
              <a:gd name="connsiteY8" fmla="*/ 7374 h 110613"/>
              <a:gd name="connsiteX9" fmla="*/ 943897 w 943897"/>
              <a:gd name="connsiteY9" fmla="*/ 66368 h 110613"/>
              <a:gd name="connsiteX10" fmla="*/ 870155 w 943897"/>
              <a:gd name="connsiteY10" fmla="*/ 51620 h 110613"/>
              <a:gd name="connsiteX11" fmla="*/ 494071 w 943897"/>
              <a:gd name="connsiteY11" fmla="*/ 58994 h 110613"/>
              <a:gd name="connsiteX12" fmla="*/ 405581 w 943897"/>
              <a:gd name="connsiteY12" fmla="*/ 110613 h 110613"/>
              <a:gd name="connsiteX13" fmla="*/ 317091 w 943897"/>
              <a:gd name="connsiteY13" fmla="*/ 81116 h 110613"/>
              <a:gd name="connsiteX14" fmla="*/ 125362 w 943897"/>
              <a:gd name="connsiteY14" fmla="*/ 81116 h 110613"/>
              <a:gd name="connsiteX15" fmla="*/ 22123 w 943897"/>
              <a:gd name="connsiteY15" fmla="*/ 73742 h 110613"/>
              <a:gd name="connsiteX16" fmla="*/ 0 w 943897"/>
              <a:gd name="connsiteY16" fmla="*/ 22123 h 11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3897" h="110613">
                <a:moveTo>
                  <a:pt x="0" y="22123"/>
                </a:moveTo>
                <a:lnTo>
                  <a:pt x="95865" y="0"/>
                </a:lnTo>
                <a:lnTo>
                  <a:pt x="272845" y="36871"/>
                </a:lnTo>
                <a:lnTo>
                  <a:pt x="272845" y="36871"/>
                </a:lnTo>
                <a:lnTo>
                  <a:pt x="376084" y="0"/>
                </a:lnTo>
                <a:lnTo>
                  <a:pt x="479323" y="29497"/>
                </a:lnTo>
                <a:lnTo>
                  <a:pt x="685800" y="14749"/>
                </a:lnTo>
                <a:lnTo>
                  <a:pt x="855407" y="7374"/>
                </a:lnTo>
                <a:lnTo>
                  <a:pt x="943897" y="7374"/>
                </a:lnTo>
                <a:lnTo>
                  <a:pt x="943897" y="66368"/>
                </a:lnTo>
                <a:lnTo>
                  <a:pt x="870155" y="51620"/>
                </a:lnTo>
                <a:lnTo>
                  <a:pt x="494071" y="58994"/>
                </a:lnTo>
                <a:lnTo>
                  <a:pt x="405581" y="110613"/>
                </a:lnTo>
                <a:lnTo>
                  <a:pt x="317091" y="81116"/>
                </a:lnTo>
                <a:lnTo>
                  <a:pt x="125362" y="81116"/>
                </a:lnTo>
                <a:lnTo>
                  <a:pt x="22123" y="73742"/>
                </a:lnTo>
                <a:lnTo>
                  <a:pt x="0" y="22123"/>
                </a:lnTo>
                <a:close/>
              </a:path>
            </a:pathLst>
          </a:cu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895850" y="1557338"/>
            <a:ext cx="928688" cy="141287"/>
          </a:xfrm>
          <a:custGeom>
            <a:avLst/>
            <a:gdLst>
              <a:gd name="connsiteX0" fmla="*/ 0 w 943897"/>
              <a:gd name="connsiteY0" fmla="*/ 22123 h 110613"/>
              <a:gd name="connsiteX1" fmla="*/ 95865 w 943897"/>
              <a:gd name="connsiteY1" fmla="*/ 0 h 110613"/>
              <a:gd name="connsiteX2" fmla="*/ 272845 w 943897"/>
              <a:gd name="connsiteY2" fmla="*/ 36871 h 110613"/>
              <a:gd name="connsiteX3" fmla="*/ 272845 w 943897"/>
              <a:gd name="connsiteY3" fmla="*/ 36871 h 110613"/>
              <a:gd name="connsiteX4" fmla="*/ 376084 w 943897"/>
              <a:gd name="connsiteY4" fmla="*/ 0 h 110613"/>
              <a:gd name="connsiteX5" fmla="*/ 479323 w 943897"/>
              <a:gd name="connsiteY5" fmla="*/ 29497 h 110613"/>
              <a:gd name="connsiteX6" fmla="*/ 685800 w 943897"/>
              <a:gd name="connsiteY6" fmla="*/ 14749 h 110613"/>
              <a:gd name="connsiteX7" fmla="*/ 855407 w 943897"/>
              <a:gd name="connsiteY7" fmla="*/ 7374 h 110613"/>
              <a:gd name="connsiteX8" fmla="*/ 943897 w 943897"/>
              <a:gd name="connsiteY8" fmla="*/ 7374 h 110613"/>
              <a:gd name="connsiteX9" fmla="*/ 943897 w 943897"/>
              <a:gd name="connsiteY9" fmla="*/ 66368 h 110613"/>
              <a:gd name="connsiteX10" fmla="*/ 870155 w 943897"/>
              <a:gd name="connsiteY10" fmla="*/ 51620 h 110613"/>
              <a:gd name="connsiteX11" fmla="*/ 494071 w 943897"/>
              <a:gd name="connsiteY11" fmla="*/ 58994 h 110613"/>
              <a:gd name="connsiteX12" fmla="*/ 405581 w 943897"/>
              <a:gd name="connsiteY12" fmla="*/ 110613 h 110613"/>
              <a:gd name="connsiteX13" fmla="*/ 317091 w 943897"/>
              <a:gd name="connsiteY13" fmla="*/ 81116 h 110613"/>
              <a:gd name="connsiteX14" fmla="*/ 125362 w 943897"/>
              <a:gd name="connsiteY14" fmla="*/ 81116 h 110613"/>
              <a:gd name="connsiteX15" fmla="*/ 22123 w 943897"/>
              <a:gd name="connsiteY15" fmla="*/ 73742 h 110613"/>
              <a:gd name="connsiteX16" fmla="*/ 0 w 943897"/>
              <a:gd name="connsiteY16" fmla="*/ 22123 h 110613"/>
              <a:gd name="connsiteX0" fmla="*/ 0 w 943897"/>
              <a:gd name="connsiteY0" fmla="*/ 22123 h 110613"/>
              <a:gd name="connsiteX1" fmla="*/ 95865 w 943897"/>
              <a:gd name="connsiteY1" fmla="*/ 0 h 110613"/>
              <a:gd name="connsiteX2" fmla="*/ 272845 w 943897"/>
              <a:gd name="connsiteY2" fmla="*/ 36871 h 110613"/>
              <a:gd name="connsiteX3" fmla="*/ 272845 w 943897"/>
              <a:gd name="connsiteY3" fmla="*/ 36871 h 110613"/>
              <a:gd name="connsiteX4" fmla="*/ 376084 w 943897"/>
              <a:gd name="connsiteY4" fmla="*/ 0 h 110613"/>
              <a:gd name="connsiteX5" fmla="*/ 494563 w 943897"/>
              <a:gd name="connsiteY5" fmla="*/ 21877 h 110613"/>
              <a:gd name="connsiteX6" fmla="*/ 685800 w 943897"/>
              <a:gd name="connsiteY6" fmla="*/ 14749 h 110613"/>
              <a:gd name="connsiteX7" fmla="*/ 855407 w 943897"/>
              <a:gd name="connsiteY7" fmla="*/ 7374 h 110613"/>
              <a:gd name="connsiteX8" fmla="*/ 943897 w 943897"/>
              <a:gd name="connsiteY8" fmla="*/ 7374 h 110613"/>
              <a:gd name="connsiteX9" fmla="*/ 943897 w 943897"/>
              <a:gd name="connsiteY9" fmla="*/ 66368 h 110613"/>
              <a:gd name="connsiteX10" fmla="*/ 870155 w 943897"/>
              <a:gd name="connsiteY10" fmla="*/ 51620 h 110613"/>
              <a:gd name="connsiteX11" fmla="*/ 494071 w 943897"/>
              <a:gd name="connsiteY11" fmla="*/ 58994 h 110613"/>
              <a:gd name="connsiteX12" fmla="*/ 405581 w 943897"/>
              <a:gd name="connsiteY12" fmla="*/ 110613 h 110613"/>
              <a:gd name="connsiteX13" fmla="*/ 317091 w 943897"/>
              <a:gd name="connsiteY13" fmla="*/ 81116 h 110613"/>
              <a:gd name="connsiteX14" fmla="*/ 125362 w 943897"/>
              <a:gd name="connsiteY14" fmla="*/ 81116 h 110613"/>
              <a:gd name="connsiteX15" fmla="*/ 22123 w 943897"/>
              <a:gd name="connsiteY15" fmla="*/ 73742 h 110613"/>
              <a:gd name="connsiteX16" fmla="*/ 0 w 943897"/>
              <a:gd name="connsiteY16" fmla="*/ 22123 h 110613"/>
              <a:gd name="connsiteX0" fmla="*/ 0 w 943897"/>
              <a:gd name="connsiteY0" fmla="*/ 37363 h 125853"/>
              <a:gd name="connsiteX1" fmla="*/ 95865 w 943897"/>
              <a:gd name="connsiteY1" fmla="*/ 15240 h 125853"/>
              <a:gd name="connsiteX2" fmla="*/ 272845 w 943897"/>
              <a:gd name="connsiteY2" fmla="*/ 52111 h 125853"/>
              <a:gd name="connsiteX3" fmla="*/ 272845 w 943897"/>
              <a:gd name="connsiteY3" fmla="*/ 52111 h 125853"/>
              <a:gd name="connsiteX4" fmla="*/ 437044 w 943897"/>
              <a:gd name="connsiteY4" fmla="*/ 0 h 125853"/>
              <a:gd name="connsiteX5" fmla="*/ 494563 w 943897"/>
              <a:gd name="connsiteY5" fmla="*/ 37117 h 125853"/>
              <a:gd name="connsiteX6" fmla="*/ 685800 w 943897"/>
              <a:gd name="connsiteY6" fmla="*/ 29989 h 125853"/>
              <a:gd name="connsiteX7" fmla="*/ 855407 w 943897"/>
              <a:gd name="connsiteY7" fmla="*/ 22614 h 125853"/>
              <a:gd name="connsiteX8" fmla="*/ 943897 w 943897"/>
              <a:gd name="connsiteY8" fmla="*/ 22614 h 125853"/>
              <a:gd name="connsiteX9" fmla="*/ 943897 w 943897"/>
              <a:gd name="connsiteY9" fmla="*/ 81608 h 125853"/>
              <a:gd name="connsiteX10" fmla="*/ 870155 w 943897"/>
              <a:gd name="connsiteY10" fmla="*/ 66860 h 125853"/>
              <a:gd name="connsiteX11" fmla="*/ 494071 w 943897"/>
              <a:gd name="connsiteY11" fmla="*/ 74234 h 125853"/>
              <a:gd name="connsiteX12" fmla="*/ 405581 w 943897"/>
              <a:gd name="connsiteY12" fmla="*/ 125853 h 125853"/>
              <a:gd name="connsiteX13" fmla="*/ 317091 w 943897"/>
              <a:gd name="connsiteY13" fmla="*/ 96356 h 125853"/>
              <a:gd name="connsiteX14" fmla="*/ 125362 w 943897"/>
              <a:gd name="connsiteY14" fmla="*/ 96356 h 125853"/>
              <a:gd name="connsiteX15" fmla="*/ 22123 w 943897"/>
              <a:gd name="connsiteY15" fmla="*/ 88982 h 125853"/>
              <a:gd name="connsiteX16" fmla="*/ 0 w 943897"/>
              <a:gd name="connsiteY16" fmla="*/ 37363 h 125853"/>
              <a:gd name="connsiteX0" fmla="*/ 0 w 943897"/>
              <a:gd name="connsiteY0" fmla="*/ 52849 h 141339"/>
              <a:gd name="connsiteX1" fmla="*/ 95865 w 943897"/>
              <a:gd name="connsiteY1" fmla="*/ 30726 h 141339"/>
              <a:gd name="connsiteX2" fmla="*/ 272845 w 943897"/>
              <a:gd name="connsiteY2" fmla="*/ 67597 h 141339"/>
              <a:gd name="connsiteX3" fmla="*/ 272845 w 943897"/>
              <a:gd name="connsiteY3" fmla="*/ 67597 h 141339"/>
              <a:gd name="connsiteX4" fmla="*/ 437044 w 943897"/>
              <a:gd name="connsiteY4" fmla="*/ 15486 h 141339"/>
              <a:gd name="connsiteX5" fmla="*/ 494563 w 943897"/>
              <a:gd name="connsiteY5" fmla="*/ 52603 h 141339"/>
              <a:gd name="connsiteX6" fmla="*/ 685800 w 943897"/>
              <a:gd name="connsiteY6" fmla="*/ 45475 h 141339"/>
              <a:gd name="connsiteX7" fmla="*/ 855407 w 943897"/>
              <a:gd name="connsiteY7" fmla="*/ 38100 h 141339"/>
              <a:gd name="connsiteX8" fmla="*/ 928657 w 943897"/>
              <a:gd name="connsiteY8" fmla="*/ 0 h 141339"/>
              <a:gd name="connsiteX9" fmla="*/ 943897 w 943897"/>
              <a:gd name="connsiteY9" fmla="*/ 97094 h 141339"/>
              <a:gd name="connsiteX10" fmla="*/ 870155 w 943897"/>
              <a:gd name="connsiteY10" fmla="*/ 82346 h 141339"/>
              <a:gd name="connsiteX11" fmla="*/ 494071 w 943897"/>
              <a:gd name="connsiteY11" fmla="*/ 89720 h 141339"/>
              <a:gd name="connsiteX12" fmla="*/ 405581 w 943897"/>
              <a:gd name="connsiteY12" fmla="*/ 141339 h 141339"/>
              <a:gd name="connsiteX13" fmla="*/ 317091 w 943897"/>
              <a:gd name="connsiteY13" fmla="*/ 111842 h 141339"/>
              <a:gd name="connsiteX14" fmla="*/ 125362 w 943897"/>
              <a:gd name="connsiteY14" fmla="*/ 111842 h 141339"/>
              <a:gd name="connsiteX15" fmla="*/ 22123 w 943897"/>
              <a:gd name="connsiteY15" fmla="*/ 104468 h 141339"/>
              <a:gd name="connsiteX16" fmla="*/ 0 w 943897"/>
              <a:gd name="connsiteY16" fmla="*/ 52849 h 141339"/>
              <a:gd name="connsiteX0" fmla="*/ 0 w 928657"/>
              <a:gd name="connsiteY0" fmla="*/ 52849 h 141339"/>
              <a:gd name="connsiteX1" fmla="*/ 95865 w 928657"/>
              <a:gd name="connsiteY1" fmla="*/ 30726 h 141339"/>
              <a:gd name="connsiteX2" fmla="*/ 272845 w 928657"/>
              <a:gd name="connsiteY2" fmla="*/ 67597 h 141339"/>
              <a:gd name="connsiteX3" fmla="*/ 272845 w 928657"/>
              <a:gd name="connsiteY3" fmla="*/ 67597 h 141339"/>
              <a:gd name="connsiteX4" fmla="*/ 437044 w 928657"/>
              <a:gd name="connsiteY4" fmla="*/ 15486 h 141339"/>
              <a:gd name="connsiteX5" fmla="*/ 494563 w 928657"/>
              <a:gd name="connsiteY5" fmla="*/ 52603 h 141339"/>
              <a:gd name="connsiteX6" fmla="*/ 685800 w 928657"/>
              <a:gd name="connsiteY6" fmla="*/ 45475 h 141339"/>
              <a:gd name="connsiteX7" fmla="*/ 855407 w 928657"/>
              <a:gd name="connsiteY7" fmla="*/ 38100 h 141339"/>
              <a:gd name="connsiteX8" fmla="*/ 928657 w 928657"/>
              <a:gd name="connsiteY8" fmla="*/ 0 h 141339"/>
              <a:gd name="connsiteX9" fmla="*/ 917227 w 928657"/>
              <a:gd name="connsiteY9" fmla="*/ 123764 h 141339"/>
              <a:gd name="connsiteX10" fmla="*/ 870155 w 928657"/>
              <a:gd name="connsiteY10" fmla="*/ 82346 h 141339"/>
              <a:gd name="connsiteX11" fmla="*/ 494071 w 928657"/>
              <a:gd name="connsiteY11" fmla="*/ 89720 h 141339"/>
              <a:gd name="connsiteX12" fmla="*/ 405581 w 928657"/>
              <a:gd name="connsiteY12" fmla="*/ 141339 h 141339"/>
              <a:gd name="connsiteX13" fmla="*/ 317091 w 928657"/>
              <a:gd name="connsiteY13" fmla="*/ 111842 h 141339"/>
              <a:gd name="connsiteX14" fmla="*/ 125362 w 928657"/>
              <a:gd name="connsiteY14" fmla="*/ 111842 h 141339"/>
              <a:gd name="connsiteX15" fmla="*/ 22123 w 928657"/>
              <a:gd name="connsiteY15" fmla="*/ 104468 h 141339"/>
              <a:gd name="connsiteX16" fmla="*/ 0 w 928657"/>
              <a:gd name="connsiteY16" fmla="*/ 52849 h 141339"/>
              <a:gd name="connsiteX0" fmla="*/ 0 w 928657"/>
              <a:gd name="connsiteY0" fmla="*/ 52849 h 141339"/>
              <a:gd name="connsiteX1" fmla="*/ 95865 w 928657"/>
              <a:gd name="connsiteY1" fmla="*/ 30726 h 141339"/>
              <a:gd name="connsiteX2" fmla="*/ 272845 w 928657"/>
              <a:gd name="connsiteY2" fmla="*/ 67597 h 141339"/>
              <a:gd name="connsiteX3" fmla="*/ 272845 w 928657"/>
              <a:gd name="connsiteY3" fmla="*/ 67597 h 141339"/>
              <a:gd name="connsiteX4" fmla="*/ 437044 w 928657"/>
              <a:gd name="connsiteY4" fmla="*/ 15486 h 141339"/>
              <a:gd name="connsiteX5" fmla="*/ 494563 w 928657"/>
              <a:gd name="connsiteY5" fmla="*/ 52603 h 141339"/>
              <a:gd name="connsiteX6" fmla="*/ 685800 w 928657"/>
              <a:gd name="connsiteY6" fmla="*/ 45475 h 141339"/>
              <a:gd name="connsiteX7" fmla="*/ 855407 w 928657"/>
              <a:gd name="connsiteY7" fmla="*/ 38100 h 141339"/>
              <a:gd name="connsiteX8" fmla="*/ 928657 w 928657"/>
              <a:gd name="connsiteY8" fmla="*/ 0 h 141339"/>
              <a:gd name="connsiteX9" fmla="*/ 917227 w 928657"/>
              <a:gd name="connsiteY9" fmla="*/ 123764 h 141339"/>
              <a:gd name="connsiteX10" fmla="*/ 862535 w 928657"/>
              <a:gd name="connsiteY10" fmla="*/ 101396 h 141339"/>
              <a:gd name="connsiteX11" fmla="*/ 494071 w 928657"/>
              <a:gd name="connsiteY11" fmla="*/ 89720 h 141339"/>
              <a:gd name="connsiteX12" fmla="*/ 405581 w 928657"/>
              <a:gd name="connsiteY12" fmla="*/ 141339 h 141339"/>
              <a:gd name="connsiteX13" fmla="*/ 317091 w 928657"/>
              <a:gd name="connsiteY13" fmla="*/ 111842 h 141339"/>
              <a:gd name="connsiteX14" fmla="*/ 125362 w 928657"/>
              <a:gd name="connsiteY14" fmla="*/ 111842 h 141339"/>
              <a:gd name="connsiteX15" fmla="*/ 22123 w 928657"/>
              <a:gd name="connsiteY15" fmla="*/ 104468 h 141339"/>
              <a:gd name="connsiteX16" fmla="*/ 0 w 928657"/>
              <a:gd name="connsiteY16" fmla="*/ 52849 h 141339"/>
              <a:gd name="connsiteX0" fmla="*/ 0 w 928657"/>
              <a:gd name="connsiteY0" fmla="*/ 52849 h 141339"/>
              <a:gd name="connsiteX1" fmla="*/ 95865 w 928657"/>
              <a:gd name="connsiteY1" fmla="*/ 30726 h 141339"/>
              <a:gd name="connsiteX2" fmla="*/ 272845 w 928657"/>
              <a:gd name="connsiteY2" fmla="*/ 67597 h 141339"/>
              <a:gd name="connsiteX3" fmla="*/ 272845 w 928657"/>
              <a:gd name="connsiteY3" fmla="*/ 67597 h 141339"/>
              <a:gd name="connsiteX4" fmla="*/ 437044 w 928657"/>
              <a:gd name="connsiteY4" fmla="*/ 15486 h 141339"/>
              <a:gd name="connsiteX5" fmla="*/ 494563 w 928657"/>
              <a:gd name="connsiteY5" fmla="*/ 52603 h 141339"/>
              <a:gd name="connsiteX6" fmla="*/ 685800 w 928657"/>
              <a:gd name="connsiteY6" fmla="*/ 45475 h 141339"/>
              <a:gd name="connsiteX7" fmla="*/ 855407 w 928657"/>
              <a:gd name="connsiteY7" fmla="*/ 38100 h 141339"/>
              <a:gd name="connsiteX8" fmla="*/ 928657 w 928657"/>
              <a:gd name="connsiteY8" fmla="*/ 0 h 141339"/>
              <a:gd name="connsiteX9" fmla="*/ 917227 w 928657"/>
              <a:gd name="connsiteY9" fmla="*/ 123764 h 141339"/>
              <a:gd name="connsiteX10" fmla="*/ 862535 w 928657"/>
              <a:gd name="connsiteY10" fmla="*/ 101396 h 141339"/>
              <a:gd name="connsiteX11" fmla="*/ 494071 w 928657"/>
              <a:gd name="connsiteY11" fmla="*/ 89720 h 141339"/>
              <a:gd name="connsiteX12" fmla="*/ 405581 w 928657"/>
              <a:gd name="connsiteY12" fmla="*/ 141339 h 141339"/>
              <a:gd name="connsiteX13" fmla="*/ 317091 w 928657"/>
              <a:gd name="connsiteY13" fmla="*/ 111842 h 141339"/>
              <a:gd name="connsiteX14" fmla="*/ 56782 w 928657"/>
              <a:gd name="connsiteY14" fmla="*/ 127082 h 141339"/>
              <a:gd name="connsiteX15" fmla="*/ 22123 w 928657"/>
              <a:gd name="connsiteY15" fmla="*/ 104468 h 141339"/>
              <a:gd name="connsiteX16" fmla="*/ 0 w 928657"/>
              <a:gd name="connsiteY16" fmla="*/ 52849 h 14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8657" h="141339">
                <a:moveTo>
                  <a:pt x="0" y="52849"/>
                </a:moveTo>
                <a:lnTo>
                  <a:pt x="95865" y="30726"/>
                </a:lnTo>
                <a:lnTo>
                  <a:pt x="272845" y="67597"/>
                </a:lnTo>
                <a:lnTo>
                  <a:pt x="272845" y="67597"/>
                </a:lnTo>
                <a:lnTo>
                  <a:pt x="437044" y="15486"/>
                </a:lnTo>
                <a:lnTo>
                  <a:pt x="494563" y="52603"/>
                </a:lnTo>
                <a:lnTo>
                  <a:pt x="685800" y="45475"/>
                </a:lnTo>
                <a:lnTo>
                  <a:pt x="855407" y="38100"/>
                </a:lnTo>
                <a:lnTo>
                  <a:pt x="928657" y="0"/>
                </a:lnTo>
                <a:lnTo>
                  <a:pt x="917227" y="123764"/>
                </a:lnTo>
                <a:cubicBezTo>
                  <a:pt x="901536" y="109958"/>
                  <a:pt x="933061" y="107070"/>
                  <a:pt x="862535" y="101396"/>
                </a:cubicBezTo>
                <a:cubicBezTo>
                  <a:pt x="792009" y="95722"/>
                  <a:pt x="619432" y="87262"/>
                  <a:pt x="494071" y="89720"/>
                </a:cubicBezTo>
                <a:lnTo>
                  <a:pt x="405581" y="141339"/>
                </a:lnTo>
                <a:lnTo>
                  <a:pt x="317091" y="111842"/>
                </a:lnTo>
                <a:lnTo>
                  <a:pt x="56782" y="127082"/>
                </a:lnTo>
                <a:lnTo>
                  <a:pt x="22123" y="104468"/>
                </a:lnTo>
                <a:lnTo>
                  <a:pt x="0" y="52849"/>
                </a:lnTo>
                <a:close/>
              </a:path>
            </a:pathLst>
          </a:cu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864225" y="1330325"/>
            <a:ext cx="635000" cy="114300"/>
          </a:xfrm>
          <a:custGeom>
            <a:avLst/>
            <a:gdLst>
              <a:gd name="connsiteX0" fmla="*/ 19050 w 636270"/>
              <a:gd name="connsiteY0" fmla="*/ 22860 h 114300"/>
              <a:gd name="connsiteX1" fmla="*/ 72390 w 636270"/>
              <a:gd name="connsiteY1" fmla="*/ 30480 h 114300"/>
              <a:gd name="connsiteX2" fmla="*/ 255270 w 636270"/>
              <a:gd name="connsiteY2" fmla="*/ 15240 h 114300"/>
              <a:gd name="connsiteX3" fmla="*/ 308610 w 636270"/>
              <a:gd name="connsiteY3" fmla="*/ 0 h 114300"/>
              <a:gd name="connsiteX4" fmla="*/ 369570 w 636270"/>
              <a:gd name="connsiteY4" fmla="*/ 7620 h 114300"/>
              <a:gd name="connsiteX5" fmla="*/ 419100 w 636270"/>
              <a:gd name="connsiteY5" fmla="*/ 30480 h 114300"/>
              <a:gd name="connsiteX6" fmla="*/ 624840 w 636270"/>
              <a:gd name="connsiteY6" fmla="*/ 38100 h 114300"/>
              <a:gd name="connsiteX7" fmla="*/ 632460 w 636270"/>
              <a:gd name="connsiteY7" fmla="*/ 60960 h 114300"/>
              <a:gd name="connsiteX8" fmla="*/ 636270 w 636270"/>
              <a:gd name="connsiteY8" fmla="*/ 99060 h 114300"/>
              <a:gd name="connsiteX9" fmla="*/ 609600 w 636270"/>
              <a:gd name="connsiteY9" fmla="*/ 91440 h 114300"/>
              <a:gd name="connsiteX10" fmla="*/ 590550 w 636270"/>
              <a:gd name="connsiteY10" fmla="*/ 80010 h 114300"/>
              <a:gd name="connsiteX11" fmla="*/ 411480 w 636270"/>
              <a:gd name="connsiteY11" fmla="*/ 76200 h 114300"/>
              <a:gd name="connsiteX12" fmla="*/ 377190 w 636270"/>
              <a:gd name="connsiteY12" fmla="*/ 87630 h 114300"/>
              <a:gd name="connsiteX13" fmla="*/ 335280 w 636270"/>
              <a:gd name="connsiteY13" fmla="*/ 114300 h 114300"/>
              <a:gd name="connsiteX14" fmla="*/ 297180 w 636270"/>
              <a:gd name="connsiteY14" fmla="*/ 99060 h 114300"/>
              <a:gd name="connsiteX15" fmla="*/ 255270 w 636270"/>
              <a:gd name="connsiteY15" fmla="*/ 72390 h 114300"/>
              <a:gd name="connsiteX16" fmla="*/ 110490 w 636270"/>
              <a:gd name="connsiteY16" fmla="*/ 64770 h 114300"/>
              <a:gd name="connsiteX17" fmla="*/ 57150 w 636270"/>
              <a:gd name="connsiteY17" fmla="*/ 91440 h 114300"/>
              <a:gd name="connsiteX18" fmla="*/ 0 w 636270"/>
              <a:gd name="connsiteY18" fmla="*/ 91440 h 114300"/>
              <a:gd name="connsiteX19" fmla="*/ 19050 w 636270"/>
              <a:gd name="connsiteY19" fmla="*/ 2286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36270" h="114300">
                <a:moveTo>
                  <a:pt x="19050" y="22860"/>
                </a:moveTo>
                <a:lnTo>
                  <a:pt x="72390" y="30480"/>
                </a:lnTo>
                <a:lnTo>
                  <a:pt x="255270" y="15240"/>
                </a:lnTo>
                <a:lnTo>
                  <a:pt x="308610" y="0"/>
                </a:lnTo>
                <a:lnTo>
                  <a:pt x="369570" y="7620"/>
                </a:lnTo>
                <a:lnTo>
                  <a:pt x="419100" y="30480"/>
                </a:lnTo>
                <a:lnTo>
                  <a:pt x="624840" y="38100"/>
                </a:lnTo>
                <a:lnTo>
                  <a:pt x="632460" y="60960"/>
                </a:lnTo>
                <a:lnTo>
                  <a:pt x="636270" y="99060"/>
                </a:lnTo>
                <a:lnTo>
                  <a:pt x="609600" y="91440"/>
                </a:lnTo>
                <a:lnTo>
                  <a:pt x="590550" y="80010"/>
                </a:lnTo>
                <a:lnTo>
                  <a:pt x="411480" y="76200"/>
                </a:lnTo>
                <a:lnTo>
                  <a:pt x="377190" y="87630"/>
                </a:lnTo>
                <a:lnTo>
                  <a:pt x="335280" y="114300"/>
                </a:lnTo>
                <a:lnTo>
                  <a:pt x="297180" y="99060"/>
                </a:lnTo>
                <a:lnTo>
                  <a:pt x="255270" y="72390"/>
                </a:lnTo>
                <a:lnTo>
                  <a:pt x="110490" y="64770"/>
                </a:lnTo>
                <a:lnTo>
                  <a:pt x="57150" y="91440"/>
                </a:lnTo>
                <a:lnTo>
                  <a:pt x="0" y="91440"/>
                </a:lnTo>
                <a:lnTo>
                  <a:pt x="19050" y="22860"/>
                </a:lnTo>
                <a:close/>
              </a:path>
            </a:pathLst>
          </a:cu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864225" y="1562100"/>
            <a:ext cx="639763" cy="117475"/>
          </a:xfrm>
          <a:custGeom>
            <a:avLst/>
            <a:gdLst>
              <a:gd name="connsiteX0" fmla="*/ 19050 w 636270"/>
              <a:gd name="connsiteY0" fmla="*/ 22860 h 114300"/>
              <a:gd name="connsiteX1" fmla="*/ 72390 w 636270"/>
              <a:gd name="connsiteY1" fmla="*/ 30480 h 114300"/>
              <a:gd name="connsiteX2" fmla="*/ 255270 w 636270"/>
              <a:gd name="connsiteY2" fmla="*/ 15240 h 114300"/>
              <a:gd name="connsiteX3" fmla="*/ 308610 w 636270"/>
              <a:gd name="connsiteY3" fmla="*/ 0 h 114300"/>
              <a:gd name="connsiteX4" fmla="*/ 369570 w 636270"/>
              <a:gd name="connsiteY4" fmla="*/ 7620 h 114300"/>
              <a:gd name="connsiteX5" fmla="*/ 419100 w 636270"/>
              <a:gd name="connsiteY5" fmla="*/ 30480 h 114300"/>
              <a:gd name="connsiteX6" fmla="*/ 624840 w 636270"/>
              <a:gd name="connsiteY6" fmla="*/ 38100 h 114300"/>
              <a:gd name="connsiteX7" fmla="*/ 632460 w 636270"/>
              <a:gd name="connsiteY7" fmla="*/ 60960 h 114300"/>
              <a:gd name="connsiteX8" fmla="*/ 636270 w 636270"/>
              <a:gd name="connsiteY8" fmla="*/ 99060 h 114300"/>
              <a:gd name="connsiteX9" fmla="*/ 609600 w 636270"/>
              <a:gd name="connsiteY9" fmla="*/ 91440 h 114300"/>
              <a:gd name="connsiteX10" fmla="*/ 590550 w 636270"/>
              <a:gd name="connsiteY10" fmla="*/ 80010 h 114300"/>
              <a:gd name="connsiteX11" fmla="*/ 411480 w 636270"/>
              <a:gd name="connsiteY11" fmla="*/ 76200 h 114300"/>
              <a:gd name="connsiteX12" fmla="*/ 377190 w 636270"/>
              <a:gd name="connsiteY12" fmla="*/ 87630 h 114300"/>
              <a:gd name="connsiteX13" fmla="*/ 335280 w 636270"/>
              <a:gd name="connsiteY13" fmla="*/ 114300 h 114300"/>
              <a:gd name="connsiteX14" fmla="*/ 297180 w 636270"/>
              <a:gd name="connsiteY14" fmla="*/ 99060 h 114300"/>
              <a:gd name="connsiteX15" fmla="*/ 255270 w 636270"/>
              <a:gd name="connsiteY15" fmla="*/ 72390 h 114300"/>
              <a:gd name="connsiteX16" fmla="*/ 110490 w 636270"/>
              <a:gd name="connsiteY16" fmla="*/ 64770 h 114300"/>
              <a:gd name="connsiteX17" fmla="*/ 57150 w 636270"/>
              <a:gd name="connsiteY17" fmla="*/ 91440 h 114300"/>
              <a:gd name="connsiteX18" fmla="*/ 0 w 636270"/>
              <a:gd name="connsiteY18" fmla="*/ 91440 h 114300"/>
              <a:gd name="connsiteX19" fmla="*/ 19050 w 636270"/>
              <a:gd name="connsiteY19" fmla="*/ 22860 h 114300"/>
              <a:gd name="connsiteX0" fmla="*/ 19050 w 636270"/>
              <a:gd name="connsiteY0" fmla="*/ 22860 h 114300"/>
              <a:gd name="connsiteX1" fmla="*/ 72390 w 636270"/>
              <a:gd name="connsiteY1" fmla="*/ 30480 h 114300"/>
              <a:gd name="connsiteX2" fmla="*/ 255270 w 636270"/>
              <a:gd name="connsiteY2" fmla="*/ 15240 h 114300"/>
              <a:gd name="connsiteX3" fmla="*/ 308610 w 636270"/>
              <a:gd name="connsiteY3" fmla="*/ 0 h 114300"/>
              <a:gd name="connsiteX4" fmla="*/ 369570 w 636270"/>
              <a:gd name="connsiteY4" fmla="*/ 7620 h 114300"/>
              <a:gd name="connsiteX5" fmla="*/ 419100 w 636270"/>
              <a:gd name="connsiteY5" fmla="*/ 30480 h 114300"/>
              <a:gd name="connsiteX6" fmla="*/ 579120 w 636270"/>
              <a:gd name="connsiteY6" fmla="*/ 34290 h 114300"/>
              <a:gd name="connsiteX7" fmla="*/ 632460 w 636270"/>
              <a:gd name="connsiteY7" fmla="*/ 60960 h 114300"/>
              <a:gd name="connsiteX8" fmla="*/ 636270 w 636270"/>
              <a:gd name="connsiteY8" fmla="*/ 99060 h 114300"/>
              <a:gd name="connsiteX9" fmla="*/ 609600 w 636270"/>
              <a:gd name="connsiteY9" fmla="*/ 91440 h 114300"/>
              <a:gd name="connsiteX10" fmla="*/ 590550 w 636270"/>
              <a:gd name="connsiteY10" fmla="*/ 80010 h 114300"/>
              <a:gd name="connsiteX11" fmla="*/ 411480 w 636270"/>
              <a:gd name="connsiteY11" fmla="*/ 76200 h 114300"/>
              <a:gd name="connsiteX12" fmla="*/ 377190 w 636270"/>
              <a:gd name="connsiteY12" fmla="*/ 87630 h 114300"/>
              <a:gd name="connsiteX13" fmla="*/ 335280 w 636270"/>
              <a:gd name="connsiteY13" fmla="*/ 114300 h 114300"/>
              <a:gd name="connsiteX14" fmla="*/ 297180 w 636270"/>
              <a:gd name="connsiteY14" fmla="*/ 99060 h 114300"/>
              <a:gd name="connsiteX15" fmla="*/ 255270 w 636270"/>
              <a:gd name="connsiteY15" fmla="*/ 72390 h 114300"/>
              <a:gd name="connsiteX16" fmla="*/ 110490 w 636270"/>
              <a:gd name="connsiteY16" fmla="*/ 64770 h 114300"/>
              <a:gd name="connsiteX17" fmla="*/ 57150 w 636270"/>
              <a:gd name="connsiteY17" fmla="*/ 91440 h 114300"/>
              <a:gd name="connsiteX18" fmla="*/ 0 w 636270"/>
              <a:gd name="connsiteY18" fmla="*/ 91440 h 114300"/>
              <a:gd name="connsiteX19" fmla="*/ 19050 w 636270"/>
              <a:gd name="connsiteY19" fmla="*/ 22860 h 114300"/>
              <a:gd name="connsiteX0" fmla="*/ 19050 w 640080"/>
              <a:gd name="connsiteY0" fmla="*/ 26670 h 118110"/>
              <a:gd name="connsiteX1" fmla="*/ 72390 w 640080"/>
              <a:gd name="connsiteY1" fmla="*/ 34290 h 118110"/>
              <a:gd name="connsiteX2" fmla="*/ 255270 w 640080"/>
              <a:gd name="connsiteY2" fmla="*/ 19050 h 118110"/>
              <a:gd name="connsiteX3" fmla="*/ 308610 w 640080"/>
              <a:gd name="connsiteY3" fmla="*/ 3810 h 118110"/>
              <a:gd name="connsiteX4" fmla="*/ 369570 w 640080"/>
              <a:gd name="connsiteY4" fmla="*/ 11430 h 118110"/>
              <a:gd name="connsiteX5" fmla="*/ 419100 w 640080"/>
              <a:gd name="connsiteY5" fmla="*/ 34290 h 118110"/>
              <a:gd name="connsiteX6" fmla="*/ 579120 w 640080"/>
              <a:gd name="connsiteY6" fmla="*/ 38100 h 118110"/>
              <a:gd name="connsiteX7" fmla="*/ 640080 w 640080"/>
              <a:gd name="connsiteY7" fmla="*/ 0 h 118110"/>
              <a:gd name="connsiteX8" fmla="*/ 636270 w 640080"/>
              <a:gd name="connsiteY8" fmla="*/ 102870 h 118110"/>
              <a:gd name="connsiteX9" fmla="*/ 609600 w 640080"/>
              <a:gd name="connsiteY9" fmla="*/ 95250 h 118110"/>
              <a:gd name="connsiteX10" fmla="*/ 590550 w 640080"/>
              <a:gd name="connsiteY10" fmla="*/ 83820 h 118110"/>
              <a:gd name="connsiteX11" fmla="*/ 411480 w 640080"/>
              <a:gd name="connsiteY11" fmla="*/ 80010 h 118110"/>
              <a:gd name="connsiteX12" fmla="*/ 377190 w 640080"/>
              <a:gd name="connsiteY12" fmla="*/ 91440 h 118110"/>
              <a:gd name="connsiteX13" fmla="*/ 335280 w 640080"/>
              <a:gd name="connsiteY13" fmla="*/ 118110 h 118110"/>
              <a:gd name="connsiteX14" fmla="*/ 297180 w 640080"/>
              <a:gd name="connsiteY14" fmla="*/ 102870 h 118110"/>
              <a:gd name="connsiteX15" fmla="*/ 255270 w 640080"/>
              <a:gd name="connsiteY15" fmla="*/ 76200 h 118110"/>
              <a:gd name="connsiteX16" fmla="*/ 110490 w 640080"/>
              <a:gd name="connsiteY16" fmla="*/ 68580 h 118110"/>
              <a:gd name="connsiteX17" fmla="*/ 57150 w 640080"/>
              <a:gd name="connsiteY17" fmla="*/ 95250 h 118110"/>
              <a:gd name="connsiteX18" fmla="*/ 0 w 640080"/>
              <a:gd name="connsiteY18" fmla="*/ 95250 h 118110"/>
              <a:gd name="connsiteX19" fmla="*/ 19050 w 640080"/>
              <a:gd name="connsiteY19" fmla="*/ 26670 h 11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40080" h="118110">
                <a:moveTo>
                  <a:pt x="19050" y="26670"/>
                </a:moveTo>
                <a:lnTo>
                  <a:pt x="72390" y="34290"/>
                </a:lnTo>
                <a:lnTo>
                  <a:pt x="255270" y="19050"/>
                </a:lnTo>
                <a:lnTo>
                  <a:pt x="308610" y="3810"/>
                </a:lnTo>
                <a:lnTo>
                  <a:pt x="369570" y="11430"/>
                </a:lnTo>
                <a:lnTo>
                  <a:pt x="419100" y="34290"/>
                </a:lnTo>
                <a:lnTo>
                  <a:pt x="579120" y="38100"/>
                </a:lnTo>
                <a:lnTo>
                  <a:pt x="640080" y="0"/>
                </a:lnTo>
                <a:lnTo>
                  <a:pt x="636270" y="102870"/>
                </a:lnTo>
                <a:lnTo>
                  <a:pt x="609600" y="95250"/>
                </a:lnTo>
                <a:lnTo>
                  <a:pt x="590550" y="83820"/>
                </a:lnTo>
                <a:lnTo>
                  <a:pt x="411480" y="80010"/>
                </a:lnTo>
                <a:lnTo>
                  <a:pt x="377190" y="91440"/>
                </a:lnTo>
                <a:lnTo>
                  <a:pt x="335280" y="118110"/>
                </a:lnTo>
                <a:lnTo>
                  <a:pt x="297180" y="102870"/>
                </a:lnTo>
                <a:lnTo>
                  <a:pt x="255270" y="76200"/>
                </a:lnTo>
                <a:lnTo>
                  <a:pt x="110490" y="68580"/>
                </a:lnTo>
                <a:lnTo>
                  <a:pt x="57150" y="95250"/>
                </a:lnTo>
                <a:lnTo>
                  <a:pt x="0" y="95250"/>
                </a:lnTo>
                <a:lnTo>
                  <a:pt x="19050" y="26670"/>
                </a:lnTo>
                <a:close/>
              </a:path>
            </a:pathLst>
          </a:cu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530975" y="1306513"/>
            <a:ext cx="498475" cy="119062"/>
          </a:xfrm>
          <a:custGeom>
            <a:avLst/>
            <a:gdLst>
              <a:gd name="connsiteX0" fmla="*/ 0 w 499110"/>
              <a:gd name="connsiteY0" fmla="*/ 64770 h 118110"/>
              <a:gd name="connsiteX1" fmla="*/ 60960 w 499110"/>
              <a:gd name="connsiteY1" fmla="*/ 106680 h 118110"/>
              <a:gd name="connsiteX2" fmla="*/ 106680 w 499110"/>
              <a:gd name="connsiteY2" fmla="*/ 80010 h 118110"/>
              <a:gd name="connsiteX3" fmla="*/ 121920 w 499110"/>
              <a:gd name="connsiteY3" fmla="*/ 72390 h 118110"/>
              <a:gd name="connsiteX4" fmla="*/ 320040 w 499110"/>
              <a:gd name="connsiteY4" fmla="*/ 72390 h 118110"/>
              <a:gd name="connsiteX5" fmla="*/ 365760 w 499110"/>
              <a:gd name="connsiteY5" fmla="*/ 110490 h 118110"/>
              <a:gd name="connsiteX6" fmla="*/ 403860 w 499110"/>
              <a:gd name="connsiteY6" fmla="*/ 118110 h 118110"/>
              <a:gd name="connsiteX7" fmla="*/ 472440 w 499110"/>
              <a:gd name="connsiteY7" fmla="*/ 83820 h 118110"/>
              <a:gd name="connsiteX8" fmla="*/ 499110 w 499110"/>
              <a:gd name="connsiteY8" fmla="*/ 72390 h 118110"/>
              <a:gd name="connsiteX9" fmla="*/ 472440 w 499110"/>
              <a:gd name="connsiteY9" fmla="*/ 41910 h 118110"/>
              <a:gd name="connsiteX10" fmla="*/ 392430 w 499110"/>
              <a:gd name="connsiteY10" fmla="*/ 0 h 118110"/>
              <a:gd name="connsiteX11" fmla="*/ 312420 w 499110"/>
              <a:gd name="connsiteY11" fmla="*/ 45720 h 118110"/>
              <a:gd name="connsiteX12" fmla="*/ 72390 w 499110"/>
              <a:gd name="connsiteY12" fmla="*/ 38100 h 118110"/>
              <a:gd name="connsiteX13" fmla="*/ 38100 w 499110"/>
              <a:gd name="connsiteY13" fmla="*/ 30480 h 118110"/>
              <a:gd name="connsiteX14" fmla="*/ 0 w 499110"/>
              <a:gd name="connsiteY14" fmla="*/ 64770 h 11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9110" h="118110">
                <a:moveTo>
                  <a:pt x="0" y="64770"/>
                </a:moveTo>
                <a:lnTo>
                  <a:pt x="60960" y="106680"/>
                </a:lnTo>
                <a:lnTo>
                  <a:pt x="106680" y="80010"/>
                </a:lnTo>
                <a:lnTo>
                  <a:pt x="121920" y="72390"/>
                </a:lnTo>
                <a:lnTo>
                  <a:pt x="320040" y="72390"/>
                </a:lnTo>
                <a:lnTo>
                  <a:pt x="365760" y="110490"/>
                </a:lnTo>
                <a:lnTo>
                  <a:pt x="403860" y="118110"/>
                </a:lnTo>
                <a:lnTo>
                  <a:pt x="472440" y="83820"/>
                </a:lnTo>
                <a:lnTo>
                  <a:pt x="499110" y="72390"/>
                </a:lnTo>
                <a:lnTo>
                  <a:pt x="472440" y="41910"/>
                </a:lnTo>
                <a:lnTo>
                  <a:pt x="392430" y="0"/>
                </a:lnTo>
                <a:lnTo>
                  <a:pt x="312420" y="45720"/>
                </a:lnTo>
                <a:lnTo>
                  <a:pt x="72390" y="38100"/>
                </a:lnTo>
                <a:lnTo>
                  <a:pt x="38100" y="30480"/>
                </a:lnTo>
                <a:lnTo>
                  <a:pt x="0" y="64770"/>
                </a:lnTo>
                <a:close/>
              </a:path>
            </a:pathLst>
          </a:cu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6530975" y="1560513"/>
            <a:ext cx="498475" cy="144462"/>
          </a:xfrm>
          <a:custGeom>
            <a:avLst/>
            <a:gdLst>
              <a:gd name="connsiteX0" fmla="*/ 0 w 499110"/>
              <a:gd name="connsiteY0" fmla="*/ 64770 h 118110"/>
              <a:gd name="connsiteX1" fmla="*/ 60960 w 499110"/>
              <a:gd name="connsiteY1" fmla="*/ 106680 h 118110"/>
              <a:gd name="connsiteX2" fmla="*/ 106680 w 499110"/>
              <a:gd name="connsiteY2" fmla="*/ 80010 h 118110"/>
              <a:gd name="connsiteX3" fmla="*/ 121920 w 499110"/>
              <a:gd name="connsiteY3" fmla="*/ 72390 h 118110"/>
              <a:gd name="connsiteX4" fmla="*/ 320040 w 499110"/>
              <a:gd name="connsiteY4" fmla="*/ 72390 h 118110"/>
              <a:gd name="connsiteX5" fmla="*/ 365760 w 499110"/>
              <a:gd name="connsiteY5" fmla="*/ 110490 h 118110"/>
              <a:gd name="connsiteX6" fmla="*/ 403860 w 499110"/>
              <a:gd name="connsiteY6" fmla="*/ 118110 h 118110"/>
              <a:gd name="connsiteX7" fmla="*/ 472440 w 499110"/>
              <a:gd name="connsiteY7" fmla="*/ 83820 h 118110"/>
              <a:gd name="connsiteX8" fmla="*/ 499110 w 499110"/>
              <a:gd name="connsiteY8" fmla="*/ 72390 h 118110"/>
              <a:gd name="connsiteX9" fmla="*/ 472440 w 499110"/>
              <a:gd name="connsiteY9" fmla="*/ 41910 h 118110"/>
              <a:gd name="connsiteX10" fmla="*/ 392430 w 499110"/>
              <a:gd name="connsiteY10" fmla="*/ 0 h 118110"/>
              <a:gd name="connsiteX11" fmla="*/ 312420 w 499110"/>
              <a:gd name="connsiteY11" fmla="*/ 45720 h 118110"/>
              <a:gd name="connsiteX12" fmla="*/ 72390 w 499110"/>
              <a:gd name="connsiteY12" fmla="*/ 38100 h 118110"/>
              <a:gd name="connsiteX13" fmla="*/ 38100 w 499110"/>
              <a:gd name="connsiteY13" fmla="*/ 30480 h 118110"/>
              <a:gd name="connsiteX14" fmla="*/ 0 w 499110"/>
              <a:gd name="connsiteY14" fmla="*/ 64770 h 118110"/>
              <a:gd name="connsiteX0" fmla="*/ 0 w 499110"/>
              <a:gd name="connsiteY0" fmla="*/ 64770 h 118110"/>
              <a:gd name="connsiteX1" fmla="*/ 60960 w 499110"/>
              <a:gd name="connsiteY1" fmla="*/ 106680 h 118110"/>
              <a:gd name="connsiteX2" fmla="*/ 106680 w 499110"/>
              <a:gd name="connsiteY2" fmla="*/ 80010 h 118110"/>
              <a:gd name="connsiteX3" fmla="*/ 121920 w 499110"/>
              <a:gd name="connsiteY3" fmla="*/ 72390 h 118110"/>
              <a:gd name="connsiteX4" fmla="*/ 320040 w 499110"/>
              <a:gd name="connsiteY4" fmla="*/ 72390 h 118110"/>
              <a:gd name="connsiteX5" fmla="*/ 365760 w 499110"/>
              <a:gd name="connsiteY5" fmla="*/ 110490 h 118110"/>
              <a:gd name="connsiteX6" fmla="*/ 403860 w 499110"/>
              <a:gd name="connsiteY6" fmla="*/ 118110 h 118110"/>
              <a:gd name="connsiteX7" fmla="*/ 472440 w 499110"/>
              <a:gd name="connsiteY7" fmla="*/ 83820 h 118110"/>
              <a:gd name="connsiteX8" fmla="*/ 499110 w 499110"/>
              <a:gd name="connsiteY8" fmla="*/ 72390 h 118110"/>
              <a:gd name="connsiteX9" fmla="*/ 441960 w 499110"/>
              <a:gd name="connsiteY9" fmla="*/ 15240 h 118110"/>
              <a:gd name="connsiteX10" fmla="*/ 392430 w 499110"/>
              <a:gd name="connsiteY10" fmla="*/ 0 h 118110"/>
              <a:gd name="connsiteX11" fmla="*/ 312420 w 499110"/>
              <a:gd name="connsiteY11" fmla="*/ 45720 h 118110"/>
              <a:gd name="connsiteX12" fmla="*/ 72390 w 499110"/>
              <a:gd name="connsiteY12" fmla="*/ 38100 h 118110"/>
              <a:gd name="connsiteX13" fmla="*/ 38100 w 499110"/>
              <a:gd name="connsiteY13" fmla="*/ 30480 h 118110"/>
              <a:gd name="connsiteX14" fmla="*/ 0 w 499110"/>
              <a:gd name="connsiteY14" fmla="*/ 64770 h 118110"/>
              <a:gd name="connsiteX0" fmla="*/ 0 w 499110"/>
              <a:gd name="connsiteY0" fmla="*/ 64770 h 118110"/>
              <a:gd name="connsiteX1" fmla="*/ 60960 w 499110"/>
              <a:gd name="connsiteY1" fmla="*/ 106680 h 118110"/>
              <a:gd name="connsiteX2" fmla="*/ 106680 w 499110"/>
              <a:gd name="connsiteY2" fmla="*/ 80010 h 118110"/>
              <a:gd name="connsiteX3" fmla="*/ 121920 w 499110"/>
              <a:gd name="connsiteY3" fmla="*/ 72390 h 118110"/>
              <a:gd name="connsiteX4" fmla="*/ 320040 w 499110"/>
              <a:gd name="connsiteY4" fmla="*/ 72390 h 118110"/>
              <a:gd name="connsiteX5" fmla="*/ 365760 w 499110"/>
              <a:gd name="connsiteY5" fmla="*/ 110490 h 118110"/>
              <a:gd name="connsiteX6" fmla="*/ 403860 w 499110"/>
              <a:gd name="connsiteY6" fmla="*/ 118110 h 118110"/>
              <a:gd name="connsiteX7" fmla="*/ 472440 w 499110"/>
              <a:gd name="connsiteY7" fmla="*/ 118110 h 118110"/>
              <a:gd name="connsiteX8" fmla="*/ 499110 w 499110"/>
              <a:gd name="connsiteY8" fmla="*/ 72390 h 118110"/>
              <a:gd name="connsiteX9" fmla="*/ 441960 w 499110"/>
              <a:gd name="connsiteY9" fmla="*/ 15240 h 118110"/>
              <a:gd name="connsiteX10" fmla="*/ 392430 w 499110"/>
              <a:gd name="connsiteY10" fmla="*/ 0 h 118110"/>
              <a:gd name="connsiteX11" fmla="*/ 312420 w 499110"/>
              <a:gd name="connsiteY11" fmla="*/ 45720 h 118110"/>
              <a:gd name="connsiteX12" fmla="*/ 72390 w 499110"/>
              <a:gd name="connsiteY12" fmla="*/ 38100 h 118110"/>
              <a:gd name="connsiteX13" fmla="*/ 38100 w 499110"/>
              <a:gd name="connsiteY13" fmla="*/ 30480 h 118110"/>
              <a:gd name="connsiteX14" fmla="*/ 0 w 499110"/>
              <a:gd name="connsiteY14" fmla="*/ 64770 h 118110"/>
              <a:gd name="connsiteX0" fmla="*/ 0 w 499110"/>
              <a:gd name="connsiteY0" fmla="*/ 64770 h 144780"/>
              <a:gd name="connsiteX1" fmla="*/ 60960 w 499110"/>
              <a:gd name="connsiteY1" fmla="*/ 106680 h 144780"/>
              <a:gd name="connsiteX2" fmla="*/ 106680 w 499110"/>
              <a:gd name="connsiteY2" fmla="*/ 80010 h 144780"/>
              <a:gd name="connsiteX3" fmla="*/ 121920 w 499110"/>
              <a:gd name="connsiteY3" fmla="*/ 72390 h 144780"/>
              <a:gd name="connsiteX4" fmla="*/ 320040 w 499110"/>
              <a:gd name="connsiteY4" fmla="*/ 72390 h 144780"/>
              <a:gd name="connsiteX5" fmla="*/ 365760 w 499110"/>
              <a:gd name="connsiteY5" fmla="*/ 110490 h 144780"/>
              <a:gd name="connsiteX6" fmla="*/ 407670 w 499110"/>
              <a:gd name="connsiteY6" fmla="*/ 144780 h 144780"/>
              <a:gd name="connsiteX7" fmla="*/ 472440 w 499110"/>
              <a:gd name="connsiteY7" fmla="*/ 118110 h 144780"/>
              <a:gd name="connsiteX8" fmla="*/ 499110 w 499110"/>
              <a:gd name="connsiteY8" fmla="*/ 72390 h 144780"/>
              <a:gd name="connsiteX9" fmla="*/ 441960 w 499110"/>
              <a:gd name="connsiteY9" fmla="*/ 15240 h 144780"/>
              <a:gd name="connsiteX10" fmla="*/ 392430 w 499110"/>
              <a:gd name="connsiteY10" fmla="*/ 0 h 144780"/>
              <a:gd name="connsiteX11" fmla="*/ 312420 w 499110"/>
              <a:gd name="connsiteY11" fmla="*/ 45720 h 144780"/>
              <a:gd name="connsiteX12" fmla="*/ 72390 w 499110"/>
              <a:gd name="connsiteY12" fmla="*/ 38100 h 144780"/>
              <a:gd name="connsiteX13" fmla="*/ 38100 w 499110"/>
              <a:gd name="connsiteY13" fmla="*/ 30480 h 144780"/>
              <a:gd name="connsiteX14" fmla="*/ 0 w 499110"/>
              <a:gd name="connsiteY14" fmla="*/ 64770 h 144780"/>
              <a:gd name="connsiteX0" fmla="*/ 0 w 499110"/>
              <a:gd name="connsiteY0" fmla="*/ 64770 h 144780"/>
              <a:gd name="connsiteX1" fmla="*/ 60960 w 499110"/>
              <a:gd name="connsiteY1" fmla="*/ 106680 h 144780"/>
              <a:gd name="connsiteX2" fmla="*/ 106680 w 499110"/>
              <a:gd name="connsiteY2" fmla="*/ 80010 h 144780"/>
              <a:gd name="connsiteX3" fmla="*/ 121920 w 499110"/>
              <a:gd name="connsiteY3" fmla="*/ 72390 h 144780"/>
              <a:gd name="connsiteX4" fmla="*/ 320040 w 499110"/>
              <a:gd name="connsiteY4" fmla="*/ 72390 h 144780"/>
              <a:gd name="connsiteX5" fmla="*/ 358140 w 499110"/>
              <a:gd name="connsiteY5" fmla="*/ 121920 h 144780"/>
              <a:gd name="connsiteX6" fmla="*/ 407670 w 499110"/>
              <a:gd name="connsiteY6" fmla="*/ 144780 h 144780"/>
              <a:gd name="connsiteX7" fmla="*/ 472440 w 499110"/>
              <a:gd name="connsiteY7" fmla="*/ 118110 h 144780"/>
              <a:gd name="connsiteX8" fmla="*/ 499110 w 499110"/>
              <a:gd name="connsiteY8" fmla="*/ 72390 h 144780"/>
              <a:gd name="connsiteX9" fmla="*/ 441960 w 499110"/>
              <a:gd name="connsiteY9" fmla="*/ 15240 h 144780"/>
              <a:gd name="connsiteX10" fmla="*/ 392430 w 499110"/>
              <a:gd name="connsiteY10" fmla="*/ 0 h 144780"/>
              <a:gd name="connsiteX11" fmla="*/ 312420 w 499110"/>
              <a:gd name="connsiteY11" fmla="*/ 45720 h 144780"/>
              <a:gd name="connsiteX12" fmla="*/ 72390 w 499110"/>
              <a:gd name="connsiteY12" fmla="*/ 38100 h 144780"/>
              <a:gd name="connsiteX13" fmla="*/ 38100 w 499110"/>
              <a:gd name="connsiteY13" fmla="*/ 30480 h 144780"/>
              <a:gd name="connsiteX14" fmla="*/ 0 w 499110"/>
              <a:gd name="connsiteY14" fmla="*/ 64770 h 14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9110" h="144780">
                <a:moveTo>
                  <a:pt x="0" y="64770"/>
                </a:moveTo>
                <a:lnTo>
                  <a:pt x="60960" y="106680"/>
                </a:lnTo>
                <a:lnTo>
                  <a:pt x="106680" y="80010"/>
                </a:lnTo>
                <a:lnTo>
                  <a:pt x="121920" y="72390"/>
                </a:lnTo>
                <a:lnTo>
                  <a:pt x="320040" y="72390"/>
                </a:lnTo>
                <a:lnTo>
                  <a:pt x="358140" y="121920"/>
                </a:lnTo>
                <a:lnTo>
                  <a:pt x="407670" y="144780"/>
                </a:lnTo>
                <a:lnTo>
                  <a:pt x="472440" y="118110"/>
                </a:lnTo>
                <a:lnTo>
                  <a:pt x="499110" y="72390"/>
                </a:lnTo>
                <a:lnTo>
                  <a:pt x="441960" y="15240"/>
                </a:lnTo>
                <a:lnTo>
                  <a:pt x="392430" y="0"/>
                </a:lnTo>
                <a:lnTo>
                  <a:pt x="312420" y="45720"/>
                </a:lnTo>
                <a:lnTo>
                  <a:pt x="72390" y="38100"/>
                </a:lnTo>
                <a:lnTo>
                  <a:pt x="38100" y="30480"/>
                </a:lnTo>
                <a:lnTo>
                  <a:pt x="0" y="64770"/>
                </a:lnTo>
                <a:close/>
              </a:path>
            </a:pathLst>
          </a:cu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884738" y="4302125"/>
            <a:ext cx="936625" cy="95250"/>
          </a:xfrm>
          <a:custGeom>
            <a:avLst/>
            <a:gdLst>
              <a:gd name="connsiteX0" fmla="*/ 0 w 937260"/>
              <a:gd name="connsiteY0" fmla="*/ 26670 h 95250"/>
              <a:gd name="connsiteX1" fmla="*/ 83820 w 937260"/>
              <a:gd name="connsiteY1" fmla="*/ 22860 h 95250"/>
              <a:gd name="connsiteX2" fmla="*/ 251460 w 937260"/>
              <a:gd name="connsiteY2" fmla="*/ 22860 h 95250"/>
              <a:gd name="connsiteX3" fmla="*/ 381000 w 937260"/>
              <a:gd name="connsiteY3" fmla="*/ 30480 h 95250"/>
              <a:gd name="connsiteX4" fmla="*/ 422910 w 937260"/>
              <a:gd name="connsiteY4" fmla="*/ 0 h 95250"/>
              <a:gd name="connsiteX5" fmla="*/ 457200 w 937260"/>
              <a:gd name="connsiteY5" fmla="*/ 0 h 95250"/>
              <a:gd name="connsiteX6" fmla="*/ 502920 w 937260"/>
              <a:gd name="connsiteY6" fmla="*/ 15240 h 95250"/>
              <a:gd name="connsiteX7" fmla="*/ 533400 w 937260"/>
              <a:gd name="connsiteY7" fmla="*/ 22860 h 95250"/>
              <a:gd name="connsiteX8" fmla="*/ 819150 w 937260"/>
              <a:gd name="connsiteY8" fmla="*/ 26670 h 95250"/>
              <a:gd name="connsiteX9" fmla="*/ 883920 w 937260"/>
              <a:gd name="connsiteY9" fmla="*/ 11430 h 95250"/>
              <a:gd name="connsiteX10" fmla="*/ 922020 w 937260"/>
              <a:gd name="connsiteY10" fmla="*/ 0 h 95250"/>
              <a:gd name="connsiteX11" fmla="*/ 937260 w 937260"/>
              <a:gd name="connsiteY11" fmla="*/ 60960 h 95250"/>
              <a:gd name="connsiteX12" fmla="*/ 906780 w 937260"/>
              <a:gd name="connsiteY12" fmla="*/ 68580 h 95250"/>
              <a:gd name="connsiteX13" fmla="*/ 838200 w 937260"/>
              <a:gd name="connsiteY13" fmla="*/ 60960 h 95250"/>
              <a:gd name="connsiteX14" fmla="*/ 510540 w 937260"/>
              <a:gd name="connsiteY14" fmla="*/ 64770 h 95250"/>
              <a:gd name="connsiteX15" fmla="*/ 476250 w 937260"/>
              <a:gd name="connsiteY15" fmla="*/ 95250 h 95250"/>
              <a:gd name="connsiteX16" fmla="*/ 403860 w 937260"/>
              <a:gd name="connsiteY16" fmla="*/ 80010 h 95250"/>
              <a:gd name="connsiteX17" fmla="*/ 316230 w 937260"/>
              <a:gd name="connsiteY17" fmla="*/ 60960 h 95250"/>
              <a:gd name="connsiteX18" fmla="*/ 87630 w 937260"/>
              <a:gd name="connsiteY18" fmla="*/ 76200 h 95250"/>
              <a:gd name="connsiteX19" fmla="*/ 0 w 937260"/>
              <a:gd name="connsiteY19" fmla="*/ 2667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37260" h="95250">
                <a:moveTo>
                  <a:pt x="0" y="26670"/>
                </a:moveTo>
                <a:lnTo>
                  <a:pt x="83820" y="22860"/>
                </a:lnTo>
                <a:lnTo>
                  <a:pt x="251460" y="22860"/>
                </a:lnTo>
                <a:lnTo>
                  <a:pt x="381000" y="30480"/>
                </a:lnTo>
                <a:lnTo>
                  <a:pt x="422910" y="0"/>
                </a:lnTo>
                <a:lnTo>
                  <a:pt x="457200" y="0"/>
                </a:lnTo>
                <a:lnTo>
                  <a:pt x="502920" y="15240"/>
                </a:lnTo>
                <a:lnTo>
                  <a:pt x="533400" y="22860"/>
                </a:lnTo>
                <a:lnTo>
                  <a:pt x="819150" y="26670"/>
                </a:lnTo>
                <a:lnTo>
                  <a:pt x="883920" y="11430"/>
                </a:lnTo>
                <a:lnTo>
                  <a:pt x="922020" y="0"/>
                </a:lnTo>
                <a:lnTo>
                  <a:pt x="937260" y="60960"/>
                </a:lnTo>
                <a:lnTo>
                  <a:pt x="906780" y="68580"/>
                </a:lnTo>
                <a:lnTo>
                  <a:pt x="838200" y="60960"/>
                </a:lnTo>
                <a:lnTo>
                  <a:pt x="510540" y="64770"/>
                </a:lnTo>
                <a:lnTo>
                  <a:pt x="476250" y="95250"/>
                </a:lnTo>
                <a:lnTo>
                  <a:pt x="403860" y="80010"/>
                </a:lnTo>
                <a:lnTo>
                  <a:pt x="316230" y="60960"/>
                </a:lnTo>
                <a:lnTo>
                  <a:pt x="87630" y="76200"/>
                </a:lnTo>
                <a:lnTo>
                  <a:pt x="0" y="26670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876800" y="4502150"/>
            <a:ext cx="968375" cy="152400"/>
          </a:xfrm>
          <a:custGeom>
            <a:avLst/>
            <a:gdLst>
              <a:gd name="connsiteX0" fmla="*/ 0 w 937260"/>
              <a:gd name="connsiteY0" fmla="*/ 26670 h 95250"/>
              <a:gd name="connsiteX1" fmla="*/ 83820 w 937260"/>
              <a:gd name="connsiteY1" fmla="*/ 22860 h 95250"/>
              <a:gd name="connsiteX2" fmla="*/ 251460 w 937260"/>
              <a:gd name="connsiteY2" fmla="*/ 22860 h 95250"/>
              <a:gd name="connsiteX3" fmla="*/ 381000 w 937260"/>
              <a:gd name="connsiteY3" fmla="*/ 30480 h 95250"/>
              <a:gd name="connsiteX4" fmla="*/ 422910 w 937260"/>
              <a:gd name="connsiteY4" fmla="*/ 0 h 95250"/>
              <a:gd name="connsiteX5" fmla="*/ 457200 w 937260"/>
              <a:gd name="connsiteY5" fmla="*/ 0 h 95250"/>
              <a:gd name="connsiteX6" fmla="*/ 502920 w 937260"/>
              <a:gd name="connsiteY6" fmla="*/ 15240 h 95250"/>
              <a:gd name="connsiteX7" fmla="*/ 533400 w 937260"/>
              <a:gd name="connsiteY7" fmla="*/ 22860 h 95250"/>
              <a:gd name="connsiteX8" fmla="*/ 819150 w 937260"/>
              <a:gd name="connsiteY8" fmla="*/ 26670 h 95250"/>
              <a:gd name="connsiteX9" fmla="*/ 883920 w 937260"/>
              <a:gd name="connsiteY9" fmla="*/ 11430 h 95250"/>
              <a:gd name="connsiteX10" fmla="*/ 922020 w 937260"/>
              <a:gd name="connsiteY10" fmla="*/ 0 h 95250"/>
              <a:gd name="connsiteX11" fmla="*/ 937260 w 937260"/>
              <a:gd name="connsiteY11" fmla="*/ 60960 h 95250"/>
              <a:gd name="connsiteX12" fmla="*/ 906780 w 937260"/>
              <a:gd name="connsiteY12" fmla="*/ 68580 h 95250"/>
              <a:gd name="connsiteX13" fmla="*/ 838200 w 937260"/>
              <a:gd name="connsiteY13" fmla="*/ 60960 h 95250"/>
              <a:gd name="connsiteX14" fmla="*/ 510540 w 937260"/>
              <a:gd name="connsiteY14" fmla="*/ 64770 h 95250"/>
              <a:gd name="connsiteX15" fmla="*/ 476250 w 937260"/>
              <a:gd name="connsiteY15" fmla="*/ 95250 h 95250"/>
              <a:gd name="connsiteX16" fmla="*/ 403860 w 937260"/>
              <a:gd name="connsiteY16" fmla="*/ 80010 h 95250"/>
              <a:gd name="connsiteX17" fmla="*/ 316230 w 937260"/>
              <a:gd name="connsiteY17" fmla="*/ 60960 h 95250"/>
              <a:gd name="connsiteX18" fmla="*/ 87630 w 937260"/>
              <a:gd name="connsiteY18" fmla="*/ 76200 h 95250"/>
              <a:gd name="connsiteX19" fmla="*/ 0 w 937260"/>
              <a:gd name="connsiteY19" fmla="*/ 26670 h 95250"/>
              <a:gd name="connsiteX0" fmla="*/ 0 w 937260"/>
              <a:gd name="connsiteY0" fmla="*/ 26670 h 95250"/>
              <a:gd name="connsiteX1" fmla="*/ 83820 w 937260"/>
              <a:gd name="connsiteY1" fmla="*/ 22860 h 95250"/>
              <a:gd name="connsiteX2" fmla="*/ 251460 w 937260"/>
              <a:gd name="connsiteY2" fmla="*/ 22860 h 95250"/>
              <a:gd name="connsiteX3" fmla="*/ 381000 w 937260"/>
              <a:gd name="connsiteY3" fmla="*/ 30480 h 95250"/>
              <a:gd name="connsiteX4" fmla="*/ 422910 w 937260"/>
              <a:gd name="connsiteY4" fmla="*/ 0 h 95250"/>
              <a:gd name="connsiteX5" fmla="*/ 457200 w 937260"/>
              <a:gd name="connsiteY5" fmla="*/ 0 h 95250"/>
              <a:gd name="connsiteX6" fmla="*/ 502920 w 937260"/>
              <a:gd name="connsiteY6" fmla="*/ 15240 h 95250"/>
              <a:gd name="connsiteX7" fmla="*/ 533400 w 937260"/>
              <a:gd name="connsiteY7" fmla="*/ 22860 h 95250"/>
              <a:gd name="connsiteX8" fmla="*/ 819150 w 937260"/>
              <a:gd name="connsiteY8" fmla="*/ 26670 h 95250"/>
              <a:gd name="connsiteX9" fmla="*/ 883920 w 937260"/>
              <a:gd name="connsiteY9" fmla="*/ 11430 h 95250"/>
              <a:gd name="connsiteX10" fmla="*/ 922020 w 937260"/>
              <a:gd name="connsiteY10" fmla="*/ 0 h 95250"/>
              <a:gd name="connsiteX11" fmla="*/ 937260 w 937260"/>
              <a:gd name="connsiteY11" fmla="*/ 60960 h 95250"/>
              <a:gd name="connsiteX12" fmla="*/ 906780 w 937260"/>
              <a:gd name="connsiteY12" fmla="*/ 68580 h 95250"/>
              <a:gd name="connsiteX13" fmla="*/ 838200 w 937260"/>
              <a:gd name="connsiteY13" fmla="*/ 60960 h 95250"/>
              <a:gd name="connsiteX14" fmla="*/ 510540 w 937260"/>
              <a:gd name="connsiteY14" fmla="*/ 64770 h 95250"/>
              <a:gd name="connsiteX15" fmla="*/ 476250 w 937260"/>
              <a:gd name="connsiteY15" fmla="*/ 95250 h 95250"/>
              <a:gd name="connsiteX16" fmla="*/ 403860 w 937260"/>
              <a:gd name="connsiteY16" fmla="*/ 80010 h 95250"/>
              <a:gd name="connsiteX17" fmla="*/ 316230 w 937260"/>
              <a:gd name="connsiteY17" fmla="*/ 60960 h 95250"/>
              <a:gd name="connsiteX18" fmla="*/ 15240 w 937260"/>
              <a:gd name="connsiteY18" fmla="*/ 95250 h 95250"/>
              <a:gd name="connsiteX19" fmla="*/ 0 w 937260"/>
              <a:gd name="connsiteY19" fmla="*/ 26670 h 95250"/>
              <a:gd name="connsiteX0" fmla="*/ 0 w 967740"/>
              <a:gd name="connsiteY0" fmla="*/ 45720 h 95250"/>
              <a:gd name="connsiteX1" fmla="*/ 114300 w 967740"/>
              <a:gd name="connsiteY1" fmla="*/ 22860 h 95250"/>
              <a:gd name="connsiteX2" fmla="*/ 281940 w 967740"/>
              <a:gd name="connsiteY2" fmla="*/ 22860 h 95250"/>
              <a:gd name="connsiteX3" fmla="*/ 411480 w 967740"/>
              <a:gd name="connsiteY3" fmla="*/ 30480 h 95250"/>
              <a:gd name="connsiteX4" fmla="*/ 453390 w 967740"/>
              <a:gd name="connsiteY4" fmla="*/ 0 h 95250"/>
              <a:gd name="connsiteX5" fmla="*/ 487680 w 967740"/>
              <a:gd name="connsiteY5" fmla="*/ 0 h 95250"/>
              <a:gd name="connsiteX6" fmla="*/ 533400 w 967740"/>
              <a:gd name="connsiteY6" fmla="*/ 15240 h 95250"/>
              <a:gd name="connsiteX7" fmla="*/ 563880 w 967740"/>
              <a:gd name="connsiteY7" fmla="*/ 22860 h 95250"/>
              <a:gd name="connsiteX8" fmla="*/ 849630 w 967740"/>
              <a:gd name="connsiteY8" fmla="*/ 26670 h 95250"/>
              <a:gd name="connsiteX9" fmla="*/ 914400 w 967740"/>
              <a:gd name="connsiteY9" fmla="*/ 11430 h 95250"/>
              <a:gd name="connsiteX10" fmla="*/ 952500 w 967740"/>
              <a:gd name="connsiteY10" fmla="*/ 0 h 95250"/>
              <a:gd name="connsiteX11" fmla="*/ 967740 w 967740"/>
              <a:gd name="connsiteY11" fmla="*/ 60960 h 95250"/>
              <a:gd name="connsiteX12" fmla="*/ 937260 w 967740"/>
              <a:gd name="connsiteY12" fmla="*/ 68580 h 95250"/>
              <a:gd name="connsiteX13" fmla="*/ 868680 w 967740"/>
              <a:gd name="connsiteY13" fmla="*/ 60960 h 95250"/>
              <a:gd name="connsiteX14" fmla="*/ 541020 w 967740"/>
              <a:gd name="connsiteY14" fmla="*/ 64770 h 95250"/>
              <a:gd name="connsiteX15" fmla="*/ 506730 w 967740"/>
              <a:gd name="connsiteY15" fmla="*/ 95250 h 95250"/>
              <a:gd name="connsiteX16" fmla="*/ 434340 w 967740"/>
              <a:gd name="connsiteY16" fmla="*/ 80010 h 95250"/>
              <a:gd name="connsiteX17" fmla="*/ 346710 w 967740"/>
              <a:gd name="connsiteY17" fmla="*/ 60960 h 95250"/>
              <a:gd name="connsiteX18" fmla="*/ 45720 w 967740"/>
              <a:gd name="connsiteY18" fmla="*/ 95250 h 95250"/>
              <a:gd name="connsiteX19" fmla="*/ 0 w 967740"/>
              <a:gd name="connsiteY19" fmla="*/ 45720 h 95250"/>
              <a:gd name="connsiteX0" fmla="*/ 0 w 967740"/>
              <a:gd name="connsiteY0" fmla="*/ 45720 h 95250"/>
              <a:gd name="connsiteX1" fmla="*/ 102870 w 967740"/>
              <a:gd name="connsiteY1" fmla="*/ 7620 h 95250"/>
              <a:gd name="connsiteX2" fmla="*/ 281940 w 967740"/>
              <a:gd name="connsiteY2" fmla="*/ 22860 h 95250"/>
              <a:gd name="connsiteX3" fmla="*/ 411480 w 967740"/>
              <a:gd name="connsiteY3" fmla="*/ 30480 h 95250"/>
              <a:gd name="connsiteX4" fmla="*/ 453390 w 967740"/>
              <a:gd name="connsiteY4" fmla="*/ 0 h 95250"/>
              <a:gd name="connsiteX5" fmla="*/ 487680 w 967740"/>
              <a:gd name="connsiteY5" fmla="*/ 0 h 95250"/>
              <a:gd name="connsiteX6" fmla="*/ 533400 w 967740"/>
              <a:gd name="connsiteY6" fmla="*/ 15240 h 95250"/>
              <a:gd name="connsiteX7" fmla="*/ 563880 w 967740"/>
              <a:gd name="connsiteY7" fmla="*/ 22860 h 95250"/>
              <a:gd name="connsiteX8" fmla="*/ 849630 w 967740"/>
              <a:gd name="connsiteY8" fmla="*/ 26670 h 95250"/>
              <a:gd name="connsiteX9" fmla="*/ 914400 w 967740"/>
              <a:gd name="connsiteY9" fmla="*/ 11430 h 95250"/>
              <a:gd name="connsiteX10" fmla="*/ 952500 w 967740"/>
              <a:gd name="connsiteY10" fmla="*/ 0 h 95250"/>
              <a:gd name="connsiteX11" fmla="*/ 967740 w 967740"/>
              <a:gd name="connsiteY11" fmla="*/ 60960 h 95250"/>
              <a:gd name="connsiteX12" fmla="*/ 937260 w 967740"/>
              <a:gd name="connsiteY12" fmla="*/ 68580 h 95250"/>
              <a:gd name="connsiteX13" fmla="*/ 868680 w 967740"/>
              <a:gd name="connsiteY13" fmla="*/ 60960 h 95250"/>
              <a:gd name="connsiteX14" fmla="*/ 541020 w 967740"/>
              <a:gd name="connsiteY14" fmla="*/ 64770 h 95250"/>
              <a:gd name="connsiteX15" fmla="*/ 506730 w 967740"/>
              <a:gd name="connsiteY15" fmla="*/ 95250 h 95250"/>
              <a:gd name="connsiteX16" fmla="*/ 434340 w 967740"/>
              <a:gd name="connsiteY16" fmla="*/ 80010 h 95250"/>
              <a:gd name="connsiteX17" fmla="*/ 346710 w 967740"/>
              <a:gd name="connsiteY17" fmla="*/ 60960 h 95250"/>
              <a:gd name="connsiteX18" fmla="*/ 45720 w 967740"/>
              <a:gd name="connsiteY18" fmla="*/ 95250 h 95250"/>
              <a:gd name="connsiteX19" fmla="*/ 0 w 967740"/>
              <a:gd name="connsiteY19" fmla="*/ 45720 h 95250"/>
              <a:gd name="connsiteX0" fmla="*/ 0 w 967740"/>
              <a:gd name="connsiteY0" fmla="*/ 45720 h 95250"/>
              <a:gd name="connsiteX1" fmla="*/ 102870 w 967740"/>
              <a:gd name="connsiteY1" fmla="*/ 7620 h 95250"/>
              <a:gd name="connsiteX2" fmla="*/ 281940 w 967740"/>
              <a:gd name="connsiteY2" fmla="*/ 22860 h 95250"/>
              <a:gd name="connsiteX3" fmla="*/ 411480 w 967740"/>
              <a:gd name="connsiteY3" fmla="*/ 30480 h 95250"/>
              <a:gd name="connsiteX4" fmla="*/ 453390 w 967740"/>
              <a:gd name="connsiteY4" fmla="*/ 0 h 95250"/>
              <a:gd name="connsiteX5" fmla="*/ 487680 w 967740"/>
              <a:gd name="connsiteY5" fmla="*/ 0 h 95250"/>
              <a:gd name="connsiteX6" fmla="*/ 533400 w 967740"/>
              <a:gd name="connsiteY6" fmla="*/ 15240 h 95250"/>
              <a:gd name="connsiteX7" fmla="*/ 563880 w 967740"/>
              <a:gd name="connsiteY7" fmla="*/ 22860 h 95250"/>
              <a:gd name="connsiteX8" fmla="*/ 849630 w 967740"/>
              <a:gd name="connsiteY8" fmla="*/ 26670 h 95250"/>
              <a:gd name="connsiteX9" fmla="*/ 914400 w 967740"/>
              <a:gd name="connsiteY9" fmla="*/ 11430 h 95250"/>
              <a:gd name="connsiteX10" fmla="*/ 952500 w 967740"/>
              <a:gd name="connsiteY10" fmla="*/ 0 h 95250"/>
              <a:gd name="connsiteX11" fmla="*/ 967740 w 967740"/>
              <a:gd name="connsiteY11" fmla="*/ 60960 h 95250"/>
              <a:gd name="connsiteX12" fmla="*/ 937260 w 967740"/>
              <a:gd name="connsiteY12" fmla="*/ 68580 h 95250"/>
              <a:gd name="connsiteX13" fmla="*/ 868680 w 967740"/>
              <a:gd name="connsiteY13" fmla="*/ 60960 h 95250"/>
              <a:gd name="connsiteX14" fmla="*/ 582930 w 967740"/>
              <a:gd name="connsiteY14" fmla="*/ 57150 h 95250"/>
              <a:gd name="connsiteX15" fmla="*/ 506730 w 967740"/>
              <a:gd name="connsiteY15" fmla="*/ 95250 h 95250"/>
              <a:gd name="connsiteX16" fmla="*/ 434340 w 967740"/>
              <a:gd name="connsiteY16" fmla="*/ 80010 h 95250"/>
              <a:gd name="connsiteX17" fmla="*/ 346710 w 967740"/>
              <a:gd name="connsiteY17" fmla="*/ 60960 h 95250"/>
              <a:gd name="connsiteX18" fmla="*/ 45720 w 967740"/>
              <a:gd name="connsiteY18" fmla="*/ 95250 h 95250"/>
              <a:gd name="connsiteX19" fmla="*/ 0 w 967740"/>
              <a:gd name="connsiteY19" fmla="*/ 45720 h 95250"/>
              <a:gd name="connsiteX0" fmla="*/ 0 w 967740"/>
              <a:gd name="connsiteY0" fmla="*/ 45720 h 110490"/>
              <a:gd name="connsiteX1" fmla="*/ 102870 w 967740"/>
              <a:gd name="connsiteY1" fmla="*/ 7620 h 110490"/>
              <a:gd name="connsiteX2" fmla="*/ 281940 w 967740"/>
              <a:gd name="connsiteY2" fmla="*/ 22860 h 110490"/>
              <a:gd name="connsiteX3" fmla="*/ 411480 w 967740"/>
              <a:gd name="connsiteY3" fmla="*/ 30480 h 110490"/>
              <a:gd name="connsiteX4" fmla="*/ 453390 w 967740"/>
              <a:gd name="connsiteY4" fmla="*/ 0 h 110490"/>
              <a:gd name="connsiteX5" fmla="*/ 487680 w 967740"/>
              <a:gd name="connsiteY5" fmla="*/ 0 h 110490"/>
              <a:gd name="connsiteX6" fmla="*/ 533400 w 967740"/>
              <a:gd name="connsiteY6" fmla="*/ 15240 h 110490"/>
              <a:gd name="connsiteX7" fmla="*/ 563880 w 967740"/>
              <a:gd name="connsiteY7" fmla="*/ 22860 h 110490"/>
              <a:gd name="connsiteX8" fmla="*/ 849630 w 967740"/>
              <a:gd name="connsiteY8" fmla="*/ 26670 h 110490"/>
              <a:gd name="connsiteX9" fmla="*/ 914400 w 967740"/>
              <a:gd name="connsiteY9" fmla="*/ 11430 h 110490"/>
              <a:gd name="connsiteX10" fmla="*/ 952500 w 967740"/>
              <a:gd name="connsiteY10" fmla="*/ 0 h 110490"/>
              <a:gd name="connsiteX11" fmla="*/ 967740 w 967740"/>
              <a:gd name="connsiteY11" fmla="*/ 60960 h 110490"/>
              <a:gd name="connsiteX12" fmla="*/ 937260 w 967740"/>
              <a:gd name="connsiteY12" fmla="*/ 68580 h 110490"/>
              <a:gd name="connsiteX13" fmla="*/ 868680 w 967740"/>
              <a:gd name="connsiteY13" fmla="*/ 60960 h 110490"/>
              <a:gd name="connsiteX14" fmla="*/ 582930 w 967740"/>
              <a:gd name="connsiteY14" fmla="*/ 57150 h 110490"/>
              <a:gd name="connsiteX15" fmla="*/ 514350 w 967740"/>
              <a:gd name="connsiteY15" fmla="*/ 110490 h 110490"/>
              <a:gd name="connsiteX16" fmla="*/ 434340 w 967740"/>
              <a:gd name="connsiteY16" fmla="*/ 80010 h 110490"/>
              <a:gd name="connsiteX17" fmla="*/ 346710 w 967740"/>
              <a:gd name="connsiteY17" fmla="*/ 60960 h 110490"/>
              <a:gd name="connsiteX18" fmla="*/ 45720 w 967740"/>
              <a:gd name="connsiteY18" fmla="*/ 95250 h 110490"/>
              <a:gd name="connsiteX19" fmla="*/ 0 w 967740"/>
              <a:gd name="connsiteY19" fmla="*/ 45720 h 110490"/>
              <a:gd name="connsiteX0" fmla="*/ 0 w 967740"/>
              <a:gd name="connsiteY0" fmla="*/ 87630 h 152400"/>
              <a:gd name="connsiteX1" fmla="*/ 102870 w 967740"/>
              <a:gd name="connsiteY1" fmla="*/ 49530 h 152400"/>
              <a:gd name="connsiteX2" fmla="*/ 281940 w 967740"/>
              <a:gd name="connsiteY2" fmla="*/ 64770 h 152400"/>
              <a:gd name="connsiteX3" fmla="*/ 411480 w 967740"/>
              <a:gd name="connsiteY3" fmla="*/ 72390 h 152400"/>
              <a:gd name="connsiteX4" fmla="*/ 453390 w 967740"/>
              <a:gd name="connsiteY4" fmla="*/ 41910 h 152400"/>
              <a:gd name="connsiteX5" fmla="*/ 487680 w 967740"/>
              <a:gd name="connsiteY5" fmla="*/ 41910 h 152400"/>
              <a:gd name="connsiteX6" fmla="*/ 533400 w 967740"/>
              <a:gd name="connsiteY6" fmla="*/ 57150 h 152400"/>
              <a:gd name="connsiteX7" fmla="*/ 563880 w 967740"/>
              <a:gd name="connsiteY7" fmla="*/ 64770 h 152400"/>
              <a:gd name="connsiteX8" fmla="*/ 849630 w 967740"/>
              <a:gd name="connsiteY8" fmla="*/ 68580 h 152400"/>
              <a:gd name="connsiteX9" fmla="*/ 929640 w 967740"/>
              <a:gd name="connsiteY9" fmla="*/ 0 h 152400"/>
              <a:gd name="connsiteX10" fmla="*/ 952500 w 967740"/>
              <a:gd name="connsiteY10" fmla="*/ 41910 h 152400"/>
              <a:gd name="connsiteX11" fmla="*/ 967740 w 967740"/>
              <a:gd name="connsiteY11" fmla="*/ 102870 h 152400"/>
              <a:gd name="connsiteX12" fmla="*/ 937260 w 967740"/>
              <a:gd name="connsiteY12" fmla="*/ 110490 h 152400"/>
              <a:gd name="connsiteX13" fmla="*/ 868680 w 967740"/>
              <a:gd name="connsiteY13" fmla="*/ 102870 h 152400"/>
              <a:gd name="connsiteX14" fmla="*/ 582930 w 967740"/>
              <a:gd name="connsiteY14" fmla="*/ 99060 h 152400"/>
              <a:gd name="connsiteX15" fmla="*/ 514350 w 967740"/>
              <a:gd name="connsiteY15" fmla="*/ 152400 h 152400"/>
              <a:gd name="connsiteX16" fmla="*/ 434340 w 967740"/>
              <a:gd name="connsiteY16" fmla="*/ 121920 h 152400"/>
              <a:gd name="connsiteX17" fmla="*/ 346710 w 967740"/>
              <a:gd name="connsiteY17" fmla="*/ 102870 h 152400"/>
              <a:gd name="connsiteX18" fmla="*/ 45720 w 967740"/>
              <a:gd name="connsiteY18" fmla="*/ 137160 h 152400"/>
              <a:gd name="connsiteX19" fmla="*/ 0 w 967740"/>
              <a:gd name="connsiteY19" fmla="*/ 8763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67740" h="152400">
                <a:moveTo>
                  <a:pt x="0" y="87630"/>
                </a:moveTo>
                <a:lnTo>
                  <a:pt x="102870" y="49530"/>
                </a:lnTo>
                <a:lnTo>
                  <a:pt x="281940" y="64770"/>
                </a:lnTo>
                <a:lnTo>
                  <a:pt x="411480" y="72390"/>
                </a:lnTo>
                <a:lnTo>
                  <a:pt x="453390" y="41910"/>
                </a:lnTo>
                <a:lnTo>
                  <a:pt x="487680" y="41910"/>
                </a:lnTo>
                <a:lnTo>
                  <a:pt x="533400" y="57150"/>
                </a:lnTo>
                <a:lnTo>
                  <a:pt x="563880" y="64770"/>
                </a:lnTo>
                <a:lnTo>
                  <a:pt x="849630" y="68580"/>
                </a:lnTo>
                <a:lnTo>
                  <a:pt x="929640" y="0"/>
                </a:lnTo>
                <a:lnTo>
                  <a:pt x="952500" y="41910"/>
                </a:lnTo>
                <a:lnTo>
                  <a:pt x="967740" y="102870"/>
                </a:lnTo>
                <a:lnTo>
                  <a:pt x="937260" y="110490"/>
                </a:lnTo>
                <a:cubicBezTo>
                  <a:pt x="914400" y="107950"/>
                  <a:pt x="927735" y="104775"/>
                  <a:pt x="868680" y="102870"/>
                </a:cubicBezTo>
                <a:cubicBezTo>
                  <a:pt x="809625" y="100965"/>
                  <a:pt x="678180" y="100330"/>
                  <a:pt x="582930" y="99060"/>
                </a:cubicBezTo>
                <a:lnTo>
                  <a:pt x="514350" y="152400"/>
                </a:lnTo>
                <a:cubicBezTo>
                  <a:pt x="487680" y="142240"/>
                  <a:pt x="462280" y="130175"/>
                  <a:pt x="434340" y="121920"/>
                </a:cubicBezTo>
                <a:cubicBezTo>
                  <a:pt x="406400" y="113665"/>
                  <a:pt x="375920" y="109220"/>
                  <a:pt x="346710" y="102870"/>
                </a:cubicBezTo>
                <a:lnTo>
                  <a:pt x="45720" y="137160"/>
                </a:lnTo>
                <a:lnTo>
                  <a:pt x="0" y="87630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951538" y="4068763"/>
            <a:ext cx="593725" cy="315912"/>
          </a:xfrm>
          <a:custGeom>
            <a:avLst/>
            <a:gdLst>
              <a:gd name="connsiteX0" fmla="*/ 163830 w 594360"/>
              <a:gd name="connsiteY0" fmla="*/ 182880 h 316230"/>
              <a:gd name="connsiteX1" fmla="*/ 125730 w 594360"/>
              <a:gd name="connsiteY1" fmla="*/ 129540 h 316230"/>
              <a:gd name="connsiteX2" fmla="*/ 95250 w 594360"/>
              <a:gd name="connsiteY2" fmla="*/ 121920 h 316230"/>
              <a:gd name="connsiteX3" fmla="*/ 11430 w 594360"/>
              <a:gd name="connsiteY3" fmla="*/ 125730 h 316230"/>
              <a:gd name="connsiteX4" fmla="*/ 0 w 594360"/>
              <a:gd name="connsiteY4" fmla="*/ 182880 h 316230"/>
              <a:gd name="connsiteX5" fmla="*/ 22860 w 594360"/>
              <a:gd name="connsiteY5" fmla="*/ 270510 h 316230"/>
              <a:gd name="connsiteX6" fmla="*/ 87630 w 594360"/>
              <a:gd name="connsiteY6" fmla="*/ 316230 h 316230"/>
              <a:gd name="connsiteX7" fmla="*/ 137160 w 594360"/>
              <a:gd name="connsiteY7" fmla="*/ 293370 h 316230"/>
              <a:gd name="connsiteX8" fmla="*/ 163830 w 594360"/>
              <a:gd name="connsiteY8" fmla="*/ 251460 h 316230"/>
              <a:gd name="connsiteX9" fmla="*/ 213360 w 594360"/>
              <a:gd name="connsiteY9" fmla="*/ 224790 h 316230"/>
              <a:gd name="connsiteX10" fmla="*/ 533400 w 594360"/>
              <a:gd name="connsiteY10" fmla="*/ 224790 h 316230"/>
              <a:gd name="connsiteX11" fmla="*/ 560070 w 594360"/>
              <a:gd name="connsiteY11" fmla="*/ 308610 h 316230"/>
              <a:gd name="connsiteX12" fmla="*/ 590550 w 594360"/>
              <a:gd name="connsiteY12" fmla="*/ 205740 h 316230"/>
              <a:gd name="connsiteX13" fmla="*/ 594360 w 594360"/>
              <a:gd name="connsiteY13" fmla="*/ 110490 h 316230"/>
              <a:gd name="connsiteX14" fmla="*/ 590550 w 594360"/>
              <a:gd name="connsiteY14" fmla="*/ 30480 h 316230"/>
              <a:gd name="connsiteX15" fmla="*/ 563880 w 594360"/>
              <a:gd name="connsiteY15" fmla="*/ 0 h 316230"/>
              <a:gd name="connsiteX16" fmla="*/ 541020 w 594360"/>
              <a:gd name="connsiteY16" fmla="*/ 11430 h 316230"/>
              <a:gd name="connsiteX17" fmla="*/ 541020 w 594360"/>
              <a:gd name="connsiteY17" fmla="*/ 140970 h 316230"/>
              <a:gd name="connsiteX18" fmla="*/ 361950 w 594360"/>
              <a:gd name="connsiteY18" fmla="*/ 179070 h 316230"/>
              <a:gd name="connsiteX19" fmla="*/ 312420 w 594360"/>
              <a:gd name="connsiteY19" fmla="*/ 194310 h 316230"/>
              <a:gd name="connsiteX20" fmla="*/ 251460 w 594360"/>
              <a:gd name="connsiteY20" fmla="*/ 182880 h 31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4360" h="316230">
                <a:moveTo>
                  <a:pt x="163830" y="182880"/>
                </a:moveTo>
                <a:lnTo>
                  <a:pt x="125730" y="129540"/>
                </a:lnTo>
                <a:lnTo>
                  <a:pt x="95250" y="121920"/>
                </a:lnTo>
                <a:lnTo>
                  <a:pt x="11430" y="125730"/>
                </a:lnTo>
                <a:lnTo>
                  <a:pt x="0" y="182880"/>
                </a:lnTo>
                <a:lnTo>
                  <a:pt x="22860" y="270510"/>
                </a:lnTo>
                <a:lnTo>
                  <a:pt x="87630" y="316230"/>
                </a:lnTo>
                <a:lnTo>
                  <a:pt x="137160" y="293370"/>
                </a:lnTo>
                <a:lnTo>
                  <a:pt x="163830" y="251460"/>
                </a:lnTo>
                <a:lnTo>
                  <a:pt x="213360" y="224790"/>
                </a:lnTo>
                <a:lnTo>
                  <a:pt x="533400" y="224790"/>
                </a:lnTo>
                <a:lnTo>
                  <a:pt x="560070" y="308610"/>
                </a:lnTo>
                <a:lnTo>
                  <a:pt x="590550" y="205740"/>
                </a:lnTo>
                <a:lnTo>
                  <a:pt x="594360" y="110490"/>
                </a:lnTo>
                <a:lnTo>
                  <a:pt x="590550" y="30480"/>
                </a:lnTo>
                <a:lnTo>
                  <a:pt x="563880" y="0"/>
                </a:lnTo>
                <a:lnTo>
                  <a:pt x="541020" y="11430"/>
                </a:lnTo>
                <a:lnTo>
                  <a:pt x="541020" y="140970"/>
                </a:lnTo>
                <a:lnTo>
                  <a:pt x="361950" y="179070"/>
                </a:lnTo>
                <a:lnTo>
                  <a:pt x="312420" y="194310"/>
                </a:lnTo>
                <a:lnTo>
                  <a:pt x="251460" y="182880"/>
                </a:lnTo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946775" y="4394200"/>
            <a:ext cx="595313" cy="285750"/>
          </a:xfrm>
          <a:custGeom>
            <a:avLst/>
            <a:gdLst>
              <a:gd name="connsiteX0" fmla="*/ 163830 w 594360"/>
              <a:gd name="connsiteY0" fmla="*/ 182880 h 316230"/>
              <a:gd name="connsiteX1" fmla="*/ 125730 w 594360"/>
              <a:gd name="connsiteY1" fmla="*/ 129540 h 316230"/>
              <a:gd name="connsiteX2" fmla="*/ 95250 w 594360"/>
              <a:gd name="connsiteY2" fmla="*/ 121920 h 316230"/>
              <a:gd name="connsiteX3" fmla="*/ 11430 w 594360"/>
              <a:gd name="connsiteY3" fmla="*/ 125730 h 316230"/>
              <a:gd name="connsiteX4" fmla="*/ 0 w 594360"/>
              <a:gd name="connsiteY4" fmla="*/ 182880 h 316230"/>
              <a:gd name="connsiteX5" fmla="*/ 22860 w 594360"/>
              <a:gd name="connsiteY5" fmla="*/ 270510 h 316230"/>
              <a:gd name="connsiteX6" fmla="*/ 87630 w 594360"/>
              <a:gd name="connsiteY6" fmla="*/ 316230 h 316230"/>
              <a:gd name="connsiteX7" fmla="*/ 137160 w 594360"/>
              <a:gd name="connsiteY7" fmla="*/ 293370 h 316230"/>
              <a:gd name="connsiteX8" fmla="*/ 163830 w 594360"/>
              <a:gd name="connsiteY8" fmla="*/ 251460 h 316230"/>
              <a:gd name="connsiteX9" fmla="*/ 213360 w 594360"/>
              <a:gd name="connsiteY9" fmla="*/ 224790 h 316230"/>
              <a:gd name="connsiteX10" fmla="*/ 533400 w 594360"/>
              <a:gd name="connsiteY10" fmla="*/ 224790 h 316230"/>
              <a:gd name="connsiteX11" fmla="*/ 560070 w 594360"/>
              <a:gd name="connsiteY11" fmla="*/ 308610 h 316230"/>
              <a:gd name="connsiteX12" fmla="*/ 590550 w 594360"/>
              <a:gd name="connsiteY12" fmla="*/ 205740 h 316230"/>
              <a:gd name="connsiteX13" fmla="*/ 594360 w 594360"/>
              <a:gd name="connsiteY13" fmla="*/ 110490 h 316230"/>
              <a:gd name="connsiteX14" fmla="*/ 590550 w 594360"/>
              <a:gd name="connsiteY14" fmla="*/ 30480 h 316230"/>
              <a:gd name="connsiteX15" fmla="*/ 563880 w 594360"/>
              <a:gd name="connsiteY15" fmla="*/ 0 h 316230"/>
              <a:gd name="connsiteX16" fmla="*/ 541020 w 594360"/>
              <a:gd name="connsiteY16" fmla="*/ 11430 h 316230"/>
              <a:gd name="connsiteX17" fmla="*/ 541020 w 594360"/>
              <a:gd name="connsiteY17" fmla="*/ 140970 h 316230"/>
              <a:gd name="connsiteX18" fmla="*/ 361950 w 594360"/>
              <a:gd name="connsiteY18" fmla="*/ 179070 h 316230"/>
              <a:gd name="connsiteX19" fmla="*/ 312420 w 594360"/>
              <a:gd name="connsiteY19" fmla="*/ 194310 h 316230"/>
              <a:gd name="connsiteX20" fmla="*/ 251460 w 594360"/>
              <a:gd name="connsiteY20" fmla="*/ 182880 h 316230"/>
              <a:gd name="connsiteX0" fmla="*/ 163830 w 594360"/>
              <a:gd name="connsiteY0" fmla="*/ 182880 h 316230"/>
              <a:gd name="connsiteX1" fmla="*/ 125730 w 594360"/>
              <a:gd name="connsiteY1" fmla="*/ 129540 h 316230"/>
              <a:gd name="connsiteX2" fmla="*/ 95250 w 594360"/>
              <a:gd name="connsiteY2" fmla="*/ 121920 h 316230"/>
              <a:gd name="connsiteX3" fmla="*/ 11430 w 594360"/>
              <a:gd name="connsiteY3" fmla="*/ 125730 h 316230"/>
              <a:gd name="connsiteX4" fmla="*/ 0 w 594360"/>
              <a:gd name="connsiteY4" fmla="*/ 182880 h 316230"/>
              <a:gd name="connsiteX5" fmla="*/ 22860 w 594360"/>
              <a:gd name="connsiteY5" fmla="*/ 270510 h 316230"/>
              <a:gd name="connsiteX6" fmla="*/ 87630 w 594360"/>
              <a:gd name="connsiteY6" fmla="*/ 316230 h 316230"/>
              <a:gd name="connsiteX7" fmla="*/ 137160 w 594360"/>
              <a:gd name="connsiteY7" fmla="*/ 293370 h 316230"/>
              <a:gd name="connsiteX8" fmla="*/ 163830 w 594360"/>
              <a:gd name="connsiteY8" fmla="*/ 251460 h 316230"/>
              <a:gd name="connsiteX9" fmla="*/ 213360 w 594360"/>
              <a:gd name="connsiteY9" fmla="*/ 224790 h 316230"/>
              <a:gd name="connsiteX10" fmla="*/ 533400 w 594360"/>
              <a:gd name="connsiteY10" fmla="*/ 224790 h 316230"/>
              <a:gd name="connsiteX11" fmla="*/ 560070 w 594360"/>
              <a:gd name="connsiteY11" fmla="*/ 308610 h 316230"/>
              <a:gd name="connsiteX12" fmla="*/ 590550 w 594360"/>
              <a:gd name="connsiteY12" fmla="*/ 205740 h 316230"/>
              <a:gd name="connsiteX13" fmla="*/ 594360 w 594360"/>
              <a:gd name="connsiteY13" fmla="*/ 110490 h 316230"/>
              <a:gd name="connsiteX14" fmla="*/ 590550 w 594360"/>
              <a:gd name="connsiteY14" fmla="*/ 30480 h 316230"/>
              <a:gd name="connsiteX15" fmla="*/ 563880 w 594360"/>
              <a:gd name="connsiteY15" fmla="*/ 0 h 316230"/>
              <a:gd name="connsiteX16" fmla="*/ 544830 w 594360"/>
              <a:gd name="connsiteY16" fmla="*/ 45720 h 316230"/>
              <a:gd name="connsiteX17" fmla="*/ 541020 w 594360"/>
              <a:gd name="connsiteY17" fmla="*/ 140970 h 316230"/>
              <a:gd name="connsiteX18" fmla="*/ 361950 w 594360"/>
              <a:gd name="connsiteY18" fmla="*/ 179070 h 316230"/>
              <a:gd name="connsiteX19" fmla="*/ 312420 w 594360"/>
              <a:gd name="connsiteY19" fmla="*/ 194310 h 316230"/>
              <a:gd name="connsiteX20" fmla="*/ 251460 w 594360"/>
              <a:gd name="connsiteY20" fmla="*/ 182880 h 316230"/>
              <a:gd name="connsiteX0" fmla="*/ 163830 w 594360"/>
              <a:gd name="connsiteY0" fmla="*/ 152400 h 285750"/>
              <a:gd name="connsiteX1" fmla="*/ 125730 w 594360"/>
              <a:gd name="connsiteY1" fmla="*/ 99060 h 285750"/>
              <a:gd name="connsiteX2" fmla="*/ 95250 w 594360"/>
              <a:gd name="connsiteY2" fmla="*/ 91440 h 285750"/>
              <a:gd name="connsiteX3" fmla="*/ 11430 w 594360"/>
              <a:gd name="connsiteY3" fmla="*/ 95250 h 285750"/>
              <a:gd name="connsiteX4" fmla="*/ 0 w 594360"/>
              <a:gd name="connsiteY4" fmla="*/ 152400 h 285750"/>
              <a:gd name="connsiteX5" fmla="*/ 22860 w 594360"/>
              <a:gd name="connsiteY5" fmla="*/ 240030 h 285750"/>
              <a:gd name="connsiteX6" fmla="*/ 87630 w 594360"/>
              <a:gd name="connsiteY6" fmla="*/ 285750 h 285750"/>
              <a:gd name="connsiteX7" fmla="*/ 137160 w 594360"/>
              <a:gd name="connsiteY7" fmla="*/ 262890 h 285750"/>
              <a:gd name="connsiteX8" fmla="*/ 163830 w 594360"/>
              <a:gd name="connsiteY8" fmla="*/ 220980 h 285750"/>
              <a:gd name="connsiteX9" fmla="*/ 213360 w 594360"/>
              <a:gd name="connsiteY9" fmla="*/ 194310 h 285750"/>
              <a:gd name="connsiteX10" fmla="*/ 533400 w 594360"/>
              <a:gd name="connsiteY10" fmla="*/ 194310 h 285750"/>
              <a:gd name="connsiteX11" fmla="*/ 560070 w 594360"/>
              <a:gd name="connsiteY11" fmla="*/ 278130 h 285750"/>
              <a:gd name="connsiteX12" fmla="*/ 590550 w 594360"/>
              <a:gd name="connsiteY12" fmla="*/ 175260 h 285750"/>
              <a:gd name="connsiteX13" fmla="*/ 594360 w 594360"/>
              <a:gd name="connsiteY13" fmla="*/ 80010 h 285750"/>
              <a:gd name="connsiteX14" fmla="*/ 590550 w 594360"/>
              <a:gd name="connsiteY14" fmla="*/ 0 h 285750"/>
              <a:gd name="connsiteX15" fmla="*/ 567690 w 594360"/>
              <a:gd name="connsiteY15" fmla="*/ 0 h 285750"/>
              <a:gd name="connsiteX16" fmla="*/ 544830 w 594360"/>
              <a:gd name="connsiteY16" fmla="*/ 15240 h 285750"/>
              <a:gd name="connsiteX17" fmla="*/ 541020 w 594360"/>
              <a:gd name="connsiteY17" fmla="*/ 110490 h 285750"/>
              <a:gd name="connsiteX18" fmla="*/ 361950 w 594360"/>
              <a:gd name="connsiteY18" fmla="*/ 148590 h 285750"/>
              <a:gd name="connsiteX19" fmla="*/ 312420 w 594360"/>
              <a:gd name="connsiteY19" fmla="*/ 163830 h 285750"/>
              <a:gd name="connsiteX20" fmla="*/ 251460 w 594360"/>
              <a:gd name="connsiteY20" fmla="*/ 152400 h 285750"/>
              <a:gd name="connsiteX0" fmla="*/ 163830 w 594360"/>
              <a:gd name="connsiteY0" fmla="*/ 152400 h 285750"/>
              <a:gd name="connsiteX1" fmla="*/ 125730 w 594360"/>
              <a:gd name="connsiteY1" fmla="*/ 99060 h 285750"/>
              <a:gd name="connsiteX2" fmla="*/ 95250 w 594360"/>
              <a:gd name="connsiteY2" fmla="*/ 91440 h 285750"/>
              <a:gd name="connsiteX3" fmla="*/ 11430 w 594360"/>
              <a:gd name="connsiteY3" fmla="*/ 95250 h 285750"/>
              <a:gd name="connsiteX4" fmla="*/ 0 w 594360"/>
              <a:gd name="connsiteY4" fmla="*/ 152400 h 285750"/>
              <a:gd name="connsiteX5" fmla="*/ 7620 w 594360"/>
              <a:gd name="connsiteY5" fmla="*/ 259080 h 285750"/>
              <a:gd name="connsiteX6" fmla="*/ 87630 w 594360"/>
              <a:gd name="connsiteY6" fmla="*/ 285750 h 285750"/>
              <a:gd name="connsiteX7" fmla="*/ 137160 w 594360"/>
              <a:gd name="connsiteY7" fmla="*/ 262890 h 285750"/>
              <a:gd name="connsiteX8" fmla="*/ 163830 w 594360"/>
              <a:gd name="connsiteY8" fmla="*/ 220980 h 285750"/>
              <a:gd name="connsiteX9" fmla="*/ 213360 w 594360"/>
              <a:gd name="connsiteY9" fmla="*/ 194310 h 285750"/>
              <a:gd name="connsiteX10" fmla="*/ 533400 w 594360"/>
              <a:gd name="connsiteY10" fmla="*/ 194310 h 285750"/>
              <a:gd name="connsiteX11" fmla="*/ 560070 w 594360"/>
              <a:gd name="connsiteY11" fmla="*/ 278130 h 285750"/>
              <a:gd name="connsiteX12" fmla="*/ 590550 w 594360"/>
              <a:gd name="connsiteY12" fmla="*/ 175260 h 285750"/>
              <a:gd name="connsiteX13" fmla="*/ 594360 w 594360"/>
              <a:gd name="connsiteY13" fmla="*/ 80010 h 285750"/>
              <a:gd name="connsiteX14" fmla="*/ 590550 w 594360"/>
              <a:gd name="connsiteY14" fmla="*/ 0 h 285750"/>
              <a:gd name="connsiteX15" fmla="*/ 567690 w 594360"/>
              <a:gd name="connsiteY15" fmla="*/ 0 h 285750"/>
              <a:gd name="connsiteX16" fmla="*/ 544830 w 594360"/>
              <a:gd name="connsiteY16" fmla="*/ 15240 h 285750"/>
              <a:gd name="connsiteX17" fmla="*/ 541020 w 594360"/>
              <a:gd name="connsiteY17" fmla="*/ 110490 h 285750"/>
              <a:gd name="connsiteX18" fmla="*/ 361950 w 594360"/>
              <a:gd name="connsiteY18" fmla="*/ 148590 h 285750"/>
              <a:gd name="connsiteX19" fmla="*/ 312420 w 594360"/>
              <a:gd name="connsiteY19" fmla="*/ 163830 h 285750"/>
              <a:gd name="connsiteX20" fmla="*/ 251460 w 594360"/>
              <a:gd name="connsiteY20" fmla="*/ 15240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4360" h="285750">
                <a:moveTo>
                  <a:pt x="163830" y="152400"/>
                </a:moveTo>
                <a:lnTo>
                  <a:pt x="125730" y="99060"/>
                </a:lnTo>
                <a:lnTo>
                  <a:pt x="95250" y="91440"/>
                </a:lnTo>
                <a:lnTo>
                  <a:pt x="11430" y="95250"/>
                </a:lnTo>
                <a:lnTo>
                  <a:pt x="0" y="152400"/>
                </a:lnTo>
                <a:lnTo>
                  <a:pt x="7620" y="259080"/>
                </a:lnTo>
                <a:lnTo>
                  <a:pt x="87630" y="285750"/>
                </a:lnTo>
                <a:lnTo>
                  <a:pt x="137160" y="262890"/>
                </a:lnTo>
                <a:lnTo>
                  <a:pt x="163830" y="220980"/>
                </a:lnTo>
                <a:lnTo>
                  <a:pt x="213360" y="194310"/>
                </a:lnTo>
                <a:lnTo>
                  <a:pt x="533400" y="194310"/>
                </a:lnTo>
                <a:lnTo>
                  <a:pt x="560070" y="278130"/>
                </a:lnTo>
                <a:lnTo>
                  <a:pt x="590550" y="175260"/>
                </a:lnTo>
                <a:lnTo>
                  <a:pt x="594360" y="80010"/>
                </a:lnTo>
                <a:lnTo>
                  <a:pt x="590550" y="0"/>
                </a:lnTo>
                <a:lnTo>
                  <a:pt x="567690" y="0"/>
                </a:lnTo>
                <a:lnTo>
                  <a:pt x="544830" y="15240"/>
                </a:lnTo>
                <a:lnTo>
                  <a:pt x="541020" y="110490"/>
                </a:lnTo>
                <a:lnTo>
                  <a:pt x="361950" y="148590"/>
                </a:lnTo>
                <a:lnTo>
                  <a:pt x="312420" y="163830"/>
                </a:lnTo>
                <a:lnTo>
                  <a:pt x="251460" y="152400"/>
                </a:lnTo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534150" y="4087813"/>
            <a:ext cx="422275" cy="1139825"/>
          </a:xfrm>
          <a:custGeom>
            <a:avLst/>
            <a:gdLst>
              <a:gd name="connsiteX0" fmla="*/ 64770 w 422910"/>
              <a:gd name="connsiteY0" fmla="*/ 0 h 1139190"/>
              <a:gd name="connsiteX1" fmla="*/ 95250 w 422910"/>
              <a:gd name="connsiteY1" fmla="*/ 83820 h 1139190"/>
              <a:gd name="connsiteX2" fmla="*/ 68580 w 422910"/>
              <a:gd name="connsiteY2" fmla="*/ 544830 h 1139190"/>
              <a:gd name="connsiteX3" fmla="*/ 102870 w 422910"/>
              <a:gd name="connsiteY3" fmla="*/ 617220 h 1139190"/>
              <a:gd name="connsiteX4" fmla="*/ 152400 w 422910"/>
              <a:gd name="connsiteY4" fmla="*/ 636270 h 1139190"/>
              <a:gd name="connsiteX5" fmla="*/ 243840 w 422910"/>
              <a:gd name="connsiteY5" fmla="*/ 632460 h 1139190"/>
              <a:gd name="connsiteX6" fmla="*/ 316230 w 422910"/>
              <a:gd name="connsiteY6" fmla="*/ 590550 h 1139190"/>
              <a:gd name="connsiteX7" fmla="*/ 381000 w 422910"/>
              <a:gd name="connsiteY7" fmla="*/ 571500 h 1139190"/>
              <a:gd name="connsiteX8" fmla="*/ 422910 w 422910"/>
              <a:gd name="connsiteY8" fmla="*/ 655320 h 1139190"/>
              <a:gd name="connsiteX9" fmla="*/ 419100 w 422910"/>
              <a:gd name="connsiteY9" fmla="*/ 712470 h 1139190"/>
              <a:gd name="connsiteX10" fmla="*/ 400050 w 422910"/>
              <a:gd name="connsiteY10" fmla="*/ 773430 h 1139190"/>
              <a:gd name="connsiteX11" fmla="*/ 312420 w 422910"/>
              <a:gd name="connsiteY11" fmla="*/ 815340 h 1139190"/>
              <a:gd name="connsiteX12" fmla="*/ 281940 w 422910"/>
              <a:gd name="connsiteY12" fmla="*/ 803910 h 1139190"/>
              <a:gd name="connsiteX13" fmla="*/ 224790 w 422910"/>
              <a:gd name="connsiteY13" fmla="*/ 701040 h 1139190"/>
              <a:gd name="connsiteX14" fmla="*/ 167640 w 422910"/>
              <a:gd name="connsiteY14" fmla="*/ 697230 h 1139190"/>
              <a:gd name="connsiteX15" fmla="*/ 114300 w 422910"/>
              <a:gd name="connsiteY15" fmla="*/ 708660 h 1139190"/>
              <a:gd name="connsiteX16" fmla="*/ 80010 w 422910"/>
              <a:gd name="connsiteY16" fmla="*/ 746760 h 1139190"/>
              <a:gd name="connsiteX17" fmla="*/ 76200 w 422910"/>
              <a:gd name="connsiteY17" fmla="*/ 1104900 h 1139190"/>
              <a:gd name="connsiteX18" fmla="*/ 53340 w 422910"/>
              <a:gd name="connsiteY18" fmla="*/ 1139190 h 1139190"/>
              <a:gd name="connsiteX19" fmla="*/ 22860 w 422910"/>
              <a:gd name="connsiteY19" fmla="*/ 925830 h 1139190"/>
              <a:gd name="connsiteX20" fmla="*/ 0 w 422910"/>
              <a:gd name="connsiteY20" fmla="*/ 655320 h 1139190"/>
              <a:gd name="connsiteX21" fmla="*/ 26670 w 422910"/>
              <a:gd name="connsiteY21" fmla="*/ 335280 h 1139190"/>
              <a:gd name="connsiteX22" fmla="*/ 41910 w 422910"/>
              <a:gd name="connsiteY22" fmla="*/ 179070 h 1139190"/>
              <a:gd name="connsiteX23" fmla="*/ 64770 w 422910"/>
              <a:gd name="connsiteY23" fmla="*/ 0 h 113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2910" h="1139190">
                <a:moveTo>
                  <a:pt x="64770" y="0"/>
                </a:moveTo>
                <a:lnTo>
                  <a:pt x="95250" y="83820"/>
                </a:lnTo>
                <a:lnTo>
                  <a:pt x="68580" y="544830"/>
                </a:lnTo>
                <a:lnTo>
                  <a:pt x="102870" y="617220"/>
                </a:lnTo>
                <a:lnTo>
                  <a:pt x="152400" y="636270"/>
                </a:lnTo>
                <a:lnTo>
                  <a:pt x="243840" y="632460"/>
                </a:lnTo>
                <a:lnTo>
                  <a:pt x="316230" y="590550"/>
                </a:lnTo>
                <a:lnTo>
                  <a:pt x="381000" y="571500"/>
                </a:lnTo>
                <a:lnTo>
                  <a:pt x="422910" y="655320"/>
                </a:lnTo>
                <a:lnTo>
                  <a:pt x="419100" y="712470"/>
                </a:lnTo>
                <a:lnTo>
                  <a:pt x="400050" y="773430"/>
                </a:lnTo>
                <a:lnTo>
                  <a:pt x="312420" y="815340"/>
                </a:lnTo>
                <a:lnTo>
                  <a:pt x="281940" y="803910"/>
                </a:lnTo>
                <a:lnTo>
                  <a:pt x="224790" y="701040"/>
                </a:lnTo>
                <a:lnTo>
                  <a:pt x="167640" y="697230"/>
                </a:lnTo>
                <a:lnTo>
                  <a:pt x="114300" y="708660"/>
                </a:lnTo>
                <a:lnTo>
                  <a:pt x="80010" y="746760"/>
                </a:lnTo>
                <a:lnTo>
                  <a:pt x="76200" y="1104900"/>
                </a:lnTo>
                <a:lnTo>
                  <a:pt x="53340" y="1139190"/>
                </a:lnTo>
                <a:lnTo>
                  <a:pt x="22860" y="925830"/>
                </a:lnTo>
                <a:lnTo>
                  <a:pt x="0" y="655320"/>
                </a:lnTo>
                <a:lnTo>
                  <a:pt x="26670" y="335280"/>
                </a:lnTo>
                <a:lnTo>
                  <a:pt x="41910" y="179070"/>
                </a:lnTo>
                <a:lnTo>
                  <a:pt x="64770" y="0"/>
                </a:lnTo>
                <a:close/>
              </a:path>
            </a:pathLst>
          </a:cu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514127" y="1377387"/>
            <a:ext cx="2743200" cy="2476983"/>
          </a:xfrm>
          <a:custGeom>
            <a:avLst/>
            <a:gdLst>
              <a:gd name="connsiteX0" fmla="*/ 2500131 w 2743200"/>
              <a:gd name="connsiteY0" fmla="*/ 0 h 2476983"/>
              <a:gd name="connsiteX1" fmla="*/ 2743200 w 2743200"/>
              <a:gd name="connsiteY1" fmla="*/ 23150 h 2476983"/>
              <a:gd name="connsiteX2" fmla="*/ 2743200 w 2743200"/>
              <a:gd name="connsiteY2" fmla="*/ 2476983 h 2476983"/>
              <a:gd name="connsiteX3" fmla="*/ 0 w 2743200"/>
              <a:gd name="connsiteY3" fmla="*/ 2465408 h 247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2476983">
                <a:moveTo>
                  <a:pt x="2500131" y="0"/>
                </a:moveTo>
                <a:lnTo>
                  <a:pt x="2743200" y="23150"/>
                </a:lnTo>
                <a:lnTo>
                  <a:pt x="2743200" y="2476983"/>
                </a:lnTo>
                <a:lnTo>
                  <a:pt x="0" y="2465408"/>
                </a:lnTo>
              </a:path>
            </a:pathLst>
          </a:custGeom>
          <a:noFill/>
          <a:ln>
            <a:solidFill>
              <a:srgbClr val="FFC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516054" y="1633960"/>
            <a:ext cx="2799145" cy="2347732"/>
          </a:xfrm>
          <a:custGeom>
            <a:avLst/>
            <a:gdLst>
              <a:gd name="connsiteX0" fmla="*/ 2500131 w 2743200"/>
              <a:gd name="connsiteY0" fmla="*/ 0 h 2476983"/>
              <a:gd name="connsiteX1" fmla="*/ 2743200 w 2743200"/>
              <a:gd name="connsiteY1" fmla="*/ 23150 h 2476983"/>
              <a:gd name="connsiteX2" fmla="*/ 2743200 w 2743200"/>
              <a:gd name="connsiteY2" fmla="*/ 2476983 h 2476983"/>
              <a:gd name="connsiteX3" fmla="*/ 0 w 2743200"/>
              <a:gd name="connsiteY3" fmla="*/ 2465408 h 2476983"/>
              <a:gd name="connsiteX0" fmla="*/ 2432071 w 2743200"/>
              <a:gd name="connsiteY0" fmla="*/ 0 h 2476983"/>
              <a:gd name="connsiteX1" fmla="*/ 2743200 w 2743200"/>
              <a:gd name="connsiteY1" fmla="*/ 23150 h 2476983"/>
              <a:gd name="connsiteX2" fmla="*/ 2743200 w 2743200"/>
              <a:gd name="connsiteY2" fmla="*/ 2476983 h 2476983"/>
              <a:gd name="connsiteX3" fmla="*/ 0 w 2743200"/>
              <a:gd name="connsiteY3" fmla="*/ 2465408 h 247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2476983">
                <a:moveTo>
                  <a:pt x="2432071" y="0"/>
                </a:moveTo>
                <a:lnTo>
                  <a:pt x="2743200" y="23150"/>
                </a:lnTo>
                <a:lnTo>
                  <a:pt x="2743200" y="2476983"/>
                </a:lnTo>
                <a:lnTo>
                  <a:pt x="0" y="2465408"/>
                </a:lnTo>
              </a:path>
            </a:pathLst>
          </a:custGeom>
          <a:noFill/>
          <a:ln>
            <a:solidFill>
              <a:srgbClr val="FFC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516055" y="4764462"/>
            <a:ext cx="2743200" cy="1997084"/>
          </a:xfrm>
          <a:custGeom>
            <a:avLst/>
            <a:gdLst>
              <a:gd name="connsiteX0" fmla="*/ 2500131 w 2743200"/>
              <a:gd name="connsiteY0" fmla="*/ 0 h 2476983"/>
              <a:gd name="connsiteX1" fmla="*/ 2743200 w 2743200"/>
              <a:gd name="connsiteY1" fmla="*/ 23150 h 2476983"/>
              <a:gd name="connsiteX2" fmla="*/ 2743200 w 2743200"/>
              <a:gd name="connsiteY2" fmla="*/ 2476983 h 2476983"/>
              <a:gd name="connsiteX3" fmla="*/ 0 w 2743200"/>
              <a:gd name="connsiteY3" fmla="*/ 2465408 h 2476983"/>
              <a:gd name="connsiteX0" fmla="*/ 2349660 w 2743200"/>
              <a:gd name="connsiteY0" fmla="*/ 5293 h 2453833"/>
              <a:gd name="connsiteX1" fmla="*/ 2743200 w 2743200"/>
              <a:gd name="connsiteY1" fmla="*/ 0 h 2453833"/>
              <a:gd name="connsiteX2" fmla="*/ 2743200 w 2743200"/>
              <a:gd name="connsiteY2" fmla="*/ 2453833 h 2453833"/>
              <a:gd name="connsiteX3" fmla="*/ 0 w 2743200"/>
              <a:gd name="connsiteY3" fmla="*/ 2442258 h 245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2453833">
                <a:moveTo>
                  <a:pt x="2349660" y="5293"/>
                </a:moveTo>
                <a:lnTo>
                  <a:pt x="2743200" y="0"/>
                </a:lnTo>
                <a:lnTo>
                  <a:pt x="2743200" y="2453833"/>
                </a:lnTo>
                <a:lnTo>
                  <a:pt x="0" y="2442258"/>
                </a:lnTo>
              </a:path>
            </a:pathLst>
          </a:custGeom>
          <a:noFill/>
          <a:ln>
            <a:solidFill>
              <a:srgbClr val="FFC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50864" y="1979271"/>
            <a:ext cx="1354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Fine detail, but only works when light is abundant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675942" y="4886446"/>
            <a:ext cx="1354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Low threshold for light, but lacks fine detail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829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nimBg="1"/>
      <p:bldP spid="12" grpId="0" animBg="1"/>
      <p:bldP spid="31" grpId="0" animBg="1"/>
      <p:bldP spid="32" grpId="0" animBg="1"/>
      <p:bldP spid="1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525"/>
            <a:ext cx="7620000" cy="6350000"/>
          </a:xfrm>
        </p:spPr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600" b="1" dirty="0" smtClean="0"/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600" b="1" dirty="0"/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b="1" dirty="0" smtClean="0"/>
              <a:t>EYE </a:t>
            </a:r>
            <a:r>
              <a:rPr lang="en-US" sz="2600" b="1" dirty="0"/>
              <a:t>AND RETINA</a:t>
            </a:r>
            <a:endParaRPr lang="en-US" sz="26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How </a:t>
            </a:r>
            <a:r>
              <a:rPr lang="en-US" sz="2400" dirty="0"/>
              <a:t>does </a:t>
            </a:r>
            <a:r>
              <a:rPr lang="en-US" sz="2400" dirty="0" err="1"/>
              <a:t>phototransduction</a:t>
            </a:r>
            <a:r>
              <a:rPr lang="en-US" sz="2400" dirty="0"/>
              <a:t> occur?  In other words, how is a photon turned into the closing of Na+ channels? </a:t>
            </a:r>
            <a:endParaRPr lang="en-US" sz="36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Photoreceptor responses to light vs. Ganglion Cell responses to light (opponent process, contrast detection) </a:t>
            </a:r>
            <a:endParaRPr lang="en-US" sz="36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Color Vision (</a:t>
            </a:r>
            <a:r>
              <a:rPr lang="en-US" sz="2400" dirty="0" err="1"/>
              <a:t>Trichromacy</a:t>
            </a:r>
            <a:r>
              <a:rPr lang="en-US" sz="2400" dirty="0"/>
              <a:t> vs. Opponent Process) and Color Mixing (Subtractive vs. Additive Mixing). 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Wolfe-Fig-02-01-0"/>
          <p:cNvPicPr>
            <a:picLocks noChangeAspect="1" noChangeArrowheads="1"/>
          </p:cNvPicPr>
          <p:nvPr/>
        </p:nvPicPr>
        <p:blipFill rotWithShape="1">
          <a:blip r:embed="rId3"/>
          <a:srcRect b="3699"/>
          <a:stretch/>
        </p:blipFill>
        <p:spPr bwMode="auto">
          <a:xfrm>
            <a:off x="1704975" y="2353936"/>
            <a:ext cx="5734050" cy="414145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41640" y="126128"/>
            <a:ext cx="7845159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228600">
              <a:spcBef>
                <a:spcPct val="20000"/>
              </a:spcBef>
              <a:buClr>
                <a:srgbClr val="A9A57C"/>
              </a:buClr>
              <a:buFont typeface="Arial" charset="0"/>
              <a:buChar char="•"/>
              <a:defRPr/>
            </a:pPr>
            <a:r>
              <a:rPr lang="en-US" sz="2200" dirty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Light </a:t>
            </a:r>
            <a:r>
              <a:rPr lang="en-US" sz="2200" dirty="0" smtClean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and the Spectrum of Electromagnetic </a:t>
            </a:r>
            <a:r>
              <a:rPr lang="en-US" sz="2200" dirty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Radiation</a:t>
            </a:r>
          </a:p>
          <a:p>
            <a:pPr marL="342900" indent="-228600">
              <a:spcBef>
                <a:spcPct val="20000"/>
              </a:spcBef>
              <a:buClr>
                <a:srgbClr val="A9A57C"/>
              </a:buClr>
              <a:buFont typeface="Arial" charset="0"/>
              <a:buChar char="•"/>
              <a:defRPr/>
            </a:pPr>
            <a:r>
              <a:rPr lang="en-US" sz="2200" dirty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The duality of </a:t>
            </a:r>
            <a:r>
              <a:rPr lang="en-US" sz="2200" dirty="0" smtClean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EMR – ‘packets’ </a:t>
            </a:r>
            <a:r>
              <a:rPr lang="en-US" sz="2200" dirty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of energy</a:t>
            </a:r>
          </a:p>
          <a:p>
            <a:pPr marL="342900" indent="-228600">
              <a:spcBef>
                <a:spcPct val="20000"/>
              </a:spcBef>
              <a:buClr>
                <a:srgbClr val="A9A57C"/>
              </a:buClr>
              <a:buFont typeface="Arial" charset="0"/>
              <a:buChar char="•"/>
              <a:defRPr/>
            </a:pPr>
            <a:r>
              <a:rPr lang="en-US" sz="2200" dirty="0" smtClean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400-700 </a:t>
            </a:r>
            <a:r>
              <a:rPr lang="en-US" sz="2200" dirty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nm wavelengths = </a:t>
            </a:r>
            <a:r>
              <a:rPr lang="en-US" sz="2200" dirty="0" smtClean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Light</a:t>
            </a:r>
            <a:r>
              <a:rPr lang="en-US" sz="2200" dirty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  Why these wavelengths?</a:t>
            </a:r>
          </a:p>
          <a:p>
            <a:pPr marL="342900" indent="-228600">
              <a:spcBef>
                <a:spcPct val="20000"/>
              </a:spcBef>
              <a:buClr>
                <a:srgbClr val="A9A57C"/>
              </a:buClr>
              <a:buFont typeface="Arial" charset="0"/>
              <a:buChar char="•"/>
              <a:defRPr/>
            </a:pPr>
            <a:r>
              <a:rPr lang="en-US" sz="2200" dirty="0" smtClean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Photons</a:t>
            </a:r>
            <a:r>
              <a:rPr lang="en-US" sz="2200" dirty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:  wavelength (</a:t>
            </a:r>
            <a:r>
              <a:rPr lang="en-US" sz="2200" b="1" dirty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</a:t>
            </a:r>
            <a:r>
              <a:rPr lang="en-US" sz="2200" b="1" dirty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</a:t>
            </a:r>
            <a:r>
              <a:rPr lang="en-US" sz="2200" b="1" dirty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</a:t>
            </a:r>
            <a:r>
              <a:rPr lang="en-US" sz="2200" b="1" dirty="0">
                <a:solidFill>
                  <a:srgbClr val="FFC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</a:t>
            </a:r>
            <a:r>
              <a:rPr lang="en-US" sz="22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en-US" sz="2200" dirty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 and number </a:t>
            </a:r>
            <a:r>
              <a:rPr lang="en-US" sz="2200" dirty="0" smtClean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(brightness)</a:t>
            </a:r>
            <a:endParaRPr lang="en-US" sz="2200" dirty="0">
              <a:solidFill>
                <a:srgbClr val="2F2B2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indent="-228600">
              <a:spcBef>
                <a:spcPct val="20000"/>
              </a:spcBef>
              <a:buClr>
                <a:srgbClr val="A9A57C"/>
              </a:buClr>
              <a:buFont typeface="Arial" charset="0"/>
              <a:buChar char="•"/>
              <a:defRPr/>
            </a:pPr>
            <a:r>
              <a:rPr lang="en-US" sz="2200" dirty="0" smtClean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Since </a:t>
            </a:r>
            <a:r>
              <a:rPr lang="en-US" sz="2200" dirty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light </a:t>
            </a:r>
            <a:r>
              <a:rPr lang="en-US" sz="2200" dirty="0" smtClean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comes in ‘packets’, </a:t>
            </a:r>
            <a:r>
              <a:rPr lang="en-US" sz="2200" u="sng" dirty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limited capacity to </a:t>
            </a:r>
            <a:r>
              <a:rPr lang="en-US" sz="2200" u="sng" dirty="0" smtClean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absorb</a:t>
            </a:r>
          </a:p>
          <a:p>
            <a:pPr marL="800100" lvl="1" indent="-228600">
              <a:spcBef>
                <a:spcPct val="20000"/>
              </a:spcBef>
              <a:buClr>
                <a:srgbClr val="A9A57C"/>
              </a:buClr>
              <a:buFont typeface="Arial" charset="0"/>
              <a:buChar char="•"/>
              <a:defRPr/>
            </a:pPr>
            <a:r>
              <a:rPr lang="en-US" sz="2200" dirty="0" smtClean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the eye must continuously ‘</a:t>
            </a:r>
            <a:r>
              <a:rPr lang="en-US" sz="2200" u="sng" dirty="0" smtClean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regulate and regenerate</a:t>
            </a:r>
            <a:r>
              <a:rPr lang="en-US" sz="2200" dirty="0" smtClean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’</a:t>
            </a:r>
            <a:endParaRPr lang="en-US" sz="2200" dirty="0">
              <a:solidFill>
                <a:srgbClr val="2F2B2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3621903" y="4223856"/>
            <a:ext cx="3074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FF">
                    <a:lumMod val="65000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Sun and stars emit all of these</a:t>
            </a:r>
            <a:endParaRPr lang="en-US" sz="1600" b="1" dirty="0">
              <a:solidFill>
                <a:srgbClr val="FFFFFF">
                  <a:lumMod val="65000"/>
                </a:srgb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67625" y="2946916"/>
            <a:ext cx="1160895" cy="2812079"/>
            <a:chOff x="7667625" y="2946916"/>
            <a:chExt cx="1160895" cy="2812079"/>
          </a:xfrm>
        </p:grpSpPr>
        <p:sp>
          <p:nvSpPr>
            <p:cNvPr id="3" name="TextBox 2"/>
            <p:cNvSpPr txBox="1"/>
            <p:nvPr/>
          </p:nvSpPr>
          <p:spPr>
            <a:xfrm>
              <a:off x="7774930" y="2946916"/>
              <a:ext cx="9462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SHORT</a:t>
              </a:r>
              <a:endParaRPr lang="en-US" b="1" dirty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67625" y="4168290"/>
              <a:ext cx="1160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MEDIUM</a:t>
              </a:r>
              <a:endParaRPr lang="en-US" b="1" dirty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38825" y="5389663"/>
              <a:ext cx="818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LONG</a:t>
              </a:r>
              <a:endParaRPr lang="en-US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9447" y="2760570"/>
            <a:ext cx="1719702" cy="3297391"/>
            <a:chOff x="349447" y="2760570"/>
            <a:chExt cx="1719702" cy="3297391"/>
          </a:xfrm>
        </p:grpSpPr>
        <p:sp>
          <p:nvSpPr>
            <p:cNvPr id="8" name="TextBox 7"/>
            <p:cNvSpPr txBox="1"/>
            <p:nvPr/>
          </p:nvSpPr>
          <p:spPr>
            <a:xfrm>
              <a:off x="349447" y="2760570"/>
              <a:ext cx="1719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2F2B2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HIGH ENERGY</a:t>
              </a:r>
              <a:endParaRPr lang="en-US" b="1" dirty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4393" y="5688629"/>
              <a:ext cx="1649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2F2B2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LOW ENERGY</a:t>
              </a:r>
              <a:endParaRPr lang="en-US" b="1" dirty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1228348" y="3178806"/>
              <a:ext cx="0" cy="2444427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 rot="16200000">
            <a:off x="875560" y="4220938"/>
            <a:ext cx="207435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WAVELENGTH (nm)</a:t>
            </a:r>
            <a:endParaRPr lang="en-US" sz="1600" b="1" dirty="0">
              <a:solidFill>
                <a:srgbClr val="2F2B2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6268500" y="4220939"/>
            <a:ext cx="207435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WAVELENGTH (nm)</a:t>
            </a:r>
            <a:endParaRPr lang="en-US" sz="1600" b="1" dirty="0">
              <a:solidFill>
                <a:srgbClr val="2F2B2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9149" y="2843294"/>
            <a:ext cx="1668635" cy="317009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Reflected</a:t>
            </a:r>
          </a:p>
          <a:p>
            <a:pPr algn="r"/>
            <a:r>
              <a:rPr lang="en-US" sz="2000" b="1" dirty="0" smtClean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By </a:t>
            </a:r>
          </a:p>
          <a:p>
            <a:pPr algn="r"/>
            <a:r>
              <a:rPr lang="en-US" sz="2000" b="1" dirty="0" smtClean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Gases</a:t>
            </a:r>
          </a:p>
          <a:p>
            <a:pPr algn="r"/>
            <a:endParaRPr lang="en-US" sz="2000" b="1" dirty="0">
              <a:solidFill>
                <a:srgbClr val="2F2B2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/>
            <a:r>
              <a:rPr lang="en-US" sz="2000" b="1" dirty="0" smtClean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Increasingly</a:t>
            </a:r>
            <a:endParaRPr lang="en-US" sz="2000" b="1" dirty="0">
              <a:solidFill>
                <a:srgbClr val="2F2B2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/>
            <a:r>
              <a:rPr lang="en-US" sz="2000" b="1" dirty="0" smtClean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Able</a:t>
            </a:r>
            <a:endParaRPr lang="en-US" sz="2000" b="1" dirty="0">
              <a:solidFill>
                <a:srgbClr val="2F2B2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/>
            <a:r>
              <a:rPr lang="en-US" sz="2000" b="1" dirty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</a:t>
            </a:r>
          </a:p>
          <a:p>
            <a:pPr algn="r"/>
            <a:r>
              <a:rPr lang="en-US" sz="2000" b="1" dirty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Pass</a:t>
            </a:r>
          </a:p>
          <a:p>
            <a:pPr algn="r"/>
            <a:r>
              <a:rPr lang="en-US" sz="2000" b="1" dirty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Through</a:t>
            </a:r>
          </a:p>
          <a:p>
            <a:pPr algn="r"/>
            <a:r>
              <a:rPr lang="en-US" sz="2000" b="1" dirty="0" smtClean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Solids</a:t>
            </a:r>
            <a:endParaRPr lang="en-US" sz="2000" b="1" dirty="0">
              <a:solidFill>
                <a:srgbClr val="2F2B2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1590" y="583169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F2B20"/>
                </a:solidFill>
              </a:rPr>
              <a:t>E</a:t>
            </a:r>
            <a:r>
              <a:rPr lang="en-US" dirty="0" smtClean="0">
                <a:solidFill>
                  <a:srgbClr val="2F2B20"/>
                </a:solidFill>
              </a:rPr>
              <a:t> = mc</a:t>
            </a:r>
            <a:r>
              <a:rPr lang="en-US" baseline="30000" dirty="0" smtClean="0">
                <a:solidFill>
                  <a:srgbClr val="2F2B20"/>
                </a:solidFill>
              </a:rPr>
              <a:t>2</a:t>
            </a:r>
            <a:endParaRPr lang="en-US" baseline="300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0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/>
          </a:p>
        </p:txBody>
      </p:sp>
      <p:pic>
        <p:nvPicPr>
          <p:cNvPr id="18435" name="Picture 3" descr="Untitled-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0588" y="1443038"/>
            <a:ext cx="7634287" cy="4678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71450"/>
            <a:ext cx="7772400" cy="1143000"/>
          </a:xfrm>
          <a:prstGeom prst="rect">
            <a:avLst/>
          </a:prstGeom>
        </p:spPr>
        <p:txBody>
          <a:bodyPr lIns="92075" tIns="46038" rIns="92075" bIns="46038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dirty="0" err="1" smtClean="0"/>
              <a:t>Phototransduction</a:t>
            </a:r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/>
          </a:p>
        </p:txBody>
      </p:sp>
      <p:pic>
        <p:nvPicPr>
          <p:cNvPr id="23555" name="Picture 3" descr="Untitled-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338263"/>
            <a:ext cx="9139238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954088" y="414338"/>
            <a:ext cx="666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Light CLOSES Na+ Channels in Photoreceptors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049463" y="5851525"/>
            <a:ext cx="4879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Photons are absorbed by the </a:t>
            </a:r>
            <a:r>
              <a:rPr lang="en-US" sz="2400" u="sng"/>
              <a:t>disks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5"/>
          <p:cNvSpPr>
            <a:spLocks noChangeArrowheads="1"/>
          </p:cNvSpPr>
          <p:nvPr/>
        </p:nvSpPr>
        <p:spPr bwMode="auto">
          <a:xfrm>
            <a:off x="6267450" y="2200275"/>
            <a:ext cx="647700" cy="1828800"/>
          </a:xfrm>
          <a:prstGeom prst="can">
            <a:avLst>
              <a:gd name="adj" fmla="val 139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68626" name="AutoShape 18"/>
          <p:cNvSpPr>
            <a:spLocks noChangeArrowheads="1"/>
          </p:cNvSpPr>
          <p:nvPr/>
        </p:nvSpPr>
        <p:spPr bwMode="auto">
          <a:xfrm>
            <a:off x="5705475" y="4229100"/>
            <a:ext cx="495300" cy="180975"/>
          </a:xfrm>
          <a:prstGeom prst="can">
            <a:avLst>
              <a:gd name="adj" fmla="val 500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68624" name="AutoShape 16"/>
          <p:cNvSpPr>
            <a:spLocks noChangeArrowheads="1"/>
          </p:cNvSpPr>
          <p:nvPr/>
        </p:nvSpPr>
        <p:spPr bwMode="auto">
          <a:xfrm>
            <a:off x="6343650" y="3676650"/>
            <a:ext cx="495300" cy="180975"/>
          </a:xfrm>
          <a:prstGeom prst="can">
            <a:avLst>
              <a:gd name="adj" fmla="val 500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0485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/>
          </a:p>
        </p:txBody>
      </p:sp>
      <p:pic>
        <p:nvPicPr>
          <p:cNvPr id="24582" name="Picture 3" descr="Untitled-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" t="10478" r="49609"/>
          <a:stretch>
            <a:fillRect/>
          </a:stretch>
        </p:blipFill>
        <p:spPr bwMode="auto">
          <a:xfrm>
            <a:off x="581025" y="1628775"/>
            <a:ext cx="439896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1747838" y="785813"/>
            <a:ext cx="551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Disks are continuously shed and added</a:t>
            </a:r>
          </a:p>
        </p:txBody>
      </p:sp>
      <p:sp>
        <p:nvSpPr>
          <p:cNvPr id="68623" name="AutoShape 15"/>
          <p:cNvSpPr>
            <a:spLocks noChangeArrowheads="1"/>
          </p:cNvSpPr>
          <p:nvPr/>
        </p:nvSpPr>
        <p:spPr bwMode="auto">
          <a:xfrm>
            <a:off x="6343650" y="3524250"/>
            <a:ext cx="495300" cy="180975"/>
          </a:xfrm>
          <a:prstGeom prst="can">
            <a:avLst>
              <a:gd name="adj" fmla="val 500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68621" name="AutoShape 13"/>
          <p:cNvSpPr>
            <a:spLocks noChangeArrowheads="1"/>
          </p:cNvSpPr>
          <p:nvPr/>
        </p:nvSpPr>
        <p:spPr bwMode="auto">
          <a:xfrm>
            <a:off x="6343650" y="3371850"/>
            <a:ext cx="495300" cy="180975"/>
          </a:xfrm>
          <a:prstGeom prst="can">
            <a:avLst>
              <a:gd name="adj" fmla="val 500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68620" name="AutoShape 12"/>
          <p:cNvSpPr>
            <a:spLocks noChangeArrowheads="1"/>
          </p:cNvSpPr>
          <p:nvPr/>
        </p:nvSpPr>
        <p:spPr bwMode="auto">
          <a:xfrm>
            <a:off x="6343650" y="3219450"/>
            <a:ext cx="495300" cy="180975"/>
          </a:xfrm>
          <a:prstGeom prst="can">
            <a:avLst>
              <a:gd name="adj" fmla="val 500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68619" name="AutoShape 11"/>
          <p:cNvSpPr>
            <a:spLocks noChangeArrowheads="1"/>
          </p:cNvSpPr>
          <p:nvPr/>
        </p:nvSpPr>
        <p:spPr bwMode="auto">
          <a:xfrm>
            <a:off x="6343650" y="3067050"/>
            <a:ext cx="495300" cy="180975"/>
          </a:xfrm>
          <a:prstGeom prst="can">
            <a:avLst>
              <a:gd name="adj" fmla="val 500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68618" name="AutoShape 10"/>
          <p:cNvSpPr>
            <a:spLocks noChangeArrowheads="1"/>
          </p:cNvSpPr>
          <p:nvPr/>
        </p:nvSpPr>
        <p:spPr bwMode="auto">
          <a:xfrm>
            <a:off x="6343650" y="2914650"/>
            <a:ext cx="495300" cy="180975"/>
          </a:xfrm>
          <a:prstGeom prst="can">
            <a:avLst>
              <a:gd name="adj" fmla="val 500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68617" name="AutoShape 9"/>
          <p:cNvSpPr>
            <a:spLocks noChangeArrowheads="1"/>
          </p:cNvSpPr>
          <p:nvPr/>
        </p:nvSpPr>
        <p:spPr bwMode="auto">
          <a:xfrm>
            <a:off x="6343650" y="2762250"/>
            <a:ext cx="495300" cy="180975"/>
          </a:xfrm>
          <a:prstGeom prst="can">
            <a:avLst>
              <a:gd name="adj" fmla="val 500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>
            <a:off x="6343650" y="2609850"/>
            <a:ext cx="495300" cy="180975"/>
          </a:xfrm>
          <a:prstGeom prst="can">
            <a:avLst>
              <a:gd name="adj" fmla="val 500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68615" name="AutoShape 7"/>
          <p:cNvSpPr>
            <a:spLocks noChangeArrowheads="1"/>
          </p:cNvSpPr>
          <p:nvPr/>
        </p:nvSpPr>
        <p:spPr bwMode="auto">
          <a:xfrm>
            <a:off x="6343650" y="2457450"/>
            <a:ext cx="495300" cy="180975"/>
          </a:xfrm>
          <a:prstGeom prst="can">
            <a:avLst>
              <a:gd name="adj" fmla="val 500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6343650" y="2305050"/>
            <a:ext cx="495300" cy="180975"/>
          </a:xfrm>
          <a:prstGeom prst="can">
            <a:avLst>
              <a:gd name="adj" fmla="val 500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4593" name="Text Box 19"/>
          <p:cNvSpPr txBox="1">
            <a:spLocks noChangeArrowheads="1"/>
          </p:cNvSpPr>
          <p:nvPr/>
        </p:nvSpPr>
        <p:spPr bwMode="auto">
          <a:xfrm>
            <a:off x="2049463" y="5851525"/>
            <a:ext cx="4879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Photons are absorbed by the </a:t>
            </a:r>
            <a:r>
              <a:rPr lang="en-US" sz="2400" u="sng"/>
              <a:t>disks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02431 C -0.00694 -0.04329 -0.01475 -0.06204 -3.33333E-6 -0.0757 C 0.01476 -0.08936 0.07466 -0.10116 0.08959 -0.10625 " pathEditMode="relative" ptsTypes="aaA">
                                      <p:cBhvr>
                                        <p:cTn id="6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1479 " pathEditMode="relative" ptsTypes="AA">
                                      <p:cBhvr>
                                        <p:cTn id="9" dur="20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1479 " pathEditMode="relative" ptsTypes="AA">
                                      <p:cBhvr>
                                        <p:cTn id="11" dur="20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1479 " pathEditMode="relative" ptsTypes="AA">
                                      <p:cBhvr>
                                        <p:cTn id="13" dur="2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1479 " pathEditMode="relative" ptsTypes="AA">
                                      <p:cBhvr>
                                        <p:cTn id="15" dur="2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1479 " pathEditMode="relative" ptsTypes="AA">
                                      <p:cBhvr>
                                        <p:cTn id="17" dur="2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1479 " pathEditMode="relative" ptsTypes="AA">
                                      <p:cBhvr>
                                        <p:cTn id="19" dur="2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1479 " pathEditMode="relative" ptsTypes="AA">
                                      <p:cBhvr>
                                        <p:cTn id="21" dur="2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1479 " pathEditMode="relative" ptsTypes="AA">
                                      <p:cBhvr>
                                        <p:cTn id="23" dur="2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1479 " pathEditMode="relative" ptsTypes="AA">
                                      <p:cBhvr>
                                        <p:cTn id="25" dur="2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02566 C 0.03004 -0.02358 0.0507 -0.02104 0.06077 -0.02913 C 0.07084 -0.03699 0.06806 -0.06589 0.06962 -0.07306 " pathEditMode="relative" rAng="0" ptsTypes="aaA">
                                      <p:cBhvr>
                                        <p:cTn id="28" dur="2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6" grpId="0" animBg="1"/>
      <p:bldP spid="68624" grpId="0" animBg="1"/>
      <p:bldP spid="68623" grpId="0" animBg="1"/>
      <p:bldP spid="68621" grpId="0" animBg="1"/>
      <p:bldP spid="68620" grpId="0" animBg="1"/>
      <p:bldP spid="68619" grpId="0" animBg="1"/>
      <p:bldP spid="68618" grpId="0" animBg="1"/>
      <p:bldP spid="68617" grpId="0" animBg="1"/>
      <p:bldP spid="68616" grpId="0" animBg="1"/>
      <p:bldP spid="68615" grpId="0" animBg="1"/>
      <p:bldP spid="686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/>
          </a:p>
        </p:txBody>
      </p:sp>
      <p:pic>
        <p:nvPicPr>
          <p:cNvPr id="25603" name="Picture 3" descr="Untitled-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Untitled-3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00450"/>
            <a:ext cx="33083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657600" y="4246563"/>
            <a:ext cx="5334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When struck by a photon, 11-cis retinal is converted to all-trans retinal (i.e., the photon changes the ‘</a:t>
            </a:r>
            <a:r>
              <a:rPr lang="en-US" sz="2000" b="1" u="sng"/>
              <a:t>shape</a:t>
            </a:r>
            <a:r>
              <a:rPr lang="en-US" sz="2000"/>
              <a:t>’ of retinal).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This, in turn, alters the </a:t>
            </a:r>
            <a:r>
              <a:rPr lang="en-US" sz="2000" u="sng"/>
              <a:t>shape</a:t>
            </a:r>
            <a:r>
              <a:rPr lang="en-US" sz="2000"/>
              <a:t> of </a:t>
            </a:r>
            <a:r>
              <a:rPr lang="en-US" sz="2000" b="1" u="sng"/>
              <a:t>rhodopsin</a:t>
            </a:r>
            <a:r>
              <a:rPr lang="en-US" sz="2000"/>
              <a:t>, allowing it to couple to a G-protein and activate a ‘second messenger’.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/>
          </a:p>
        </p:txBody>
      </p:sp>
      <p:pic>
        <p:nvPicPr>
          <p:cNvPr id="26627" name="Picture 3" descr="Untitled-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82"/>
          <a:stretch>
            <a:fillRect/>
          </a:stretch>
        </p:blipFill>
        <p:spPr bwMode="auto">
          <a:xfrm>
            <a:off x="2135188" y="2605088"/>
            <a:ext cx="5640387" cy="2219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Untitled-2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81"/>
          <a:stretch>
            <a:fillRect/>
          </a:stretch>
        </p:blipFill>
        <p:spPr bwMode="auto">
          <a:xfrm>
            <a:off x="203200" y="519113"/>
            <a:ext cx="3368675" cy="22590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016375" y="538163"/>
            <a:ext cx="40894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>
                <a:latin typeface="Times New Roman" panose="02020603050405020304" pitchFamily="18" charset="0"/>
              </a:rPr>
              <a:t>2</a:t>
            </a:r>
            <a:r>
              <a:rPr lang="en-US" sz="3200" baseline="30000">
                <a:latin typeface="Times New Roman" panose="02020603050405020304" pitchFamily="18" charset="0"/>
              </a:rPr>
              <a:t>nd</a:t>
            </a:r>
            <a:r>
              <a:rPr lang="en-US" sz="3200">
                <a:latin typeface="Times New Roman" panose="02020603050405020304" pitchFamily="18" charset="0"/>
              </a:rPr>
              <a:t> Messenger Systems: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</a:rPr>
              <a:t>G-Protein Coupled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</a:rPr>
              <a:t>Receptors</a:t>
            </a:r>
          </a:p>
        </p:txBody>
      </p:sp>
      <p:pic>
        <p:nvPicPr>
          <p:cNvPr id="26630" name="Picture 6" descr="Untitled-3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28"/>
          <a:stretch>
            <a:fillRect/>
          </a:stretch>
        </p:blipFill>
        <p:spPr bwMode="auto">
          <a:xfrm>
            <a:off x="5434013" y="4748213"/>
            <a:ext cx="3540125" cy="1812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06375" y="5338763"/>
            <a:ext cx="4781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>
                <a:latin typeface="Times New Roman" panose="02020603050405020304" pitchFamily="18" charset="0"/>
              </a:rPr>
              <a:t>The </a:t>
            </a:r>
            <a:r>
              <a:rPr lang="en-US" sz="3200" u="sng">
                <a:latin typeface="Times New Roman" panose="02020603050405020304" pitchFamily="18" charset="0"/>
              </a:rPr>
              <a:t>end result</a:t>
            </a:r>
            <a:r>
              <a:rPr lang="en-US" sz="3200">
                <a:latin typeface="Times New Roman" panose="02020603050405020304" pitchFamily="18" charset="0"/>
              </a:rPr>
              <a:t> is similar to ‘1</a:t>
            </a:r>
            <a:r>
              <a:rPr lang="en-US" sz="3200" baseline="30000">
                <a:latin typeface="Times New Roman" panose="02020603050405020304" pitchFamily="18" charset="0"/>
              </a:rPr>
              <a:t>st</a:t>
            </a:r>
            <a:r>
              <a:rPr lang="en-US" sz="3200">
                <a:latin typeface="Times New Roman" panose="02020603050405020304" pitchFamily="18" charset="0"/>
              </a:rPr>
              <a:t> Messenger’ systems </a:t>
            </a: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4657725" y="6013450"/>
            <a:ext cx="650875" cy="3254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/>
          </a:p>
        </p:txBody>
      </p:sp>
      <p:pic>
        <p:nvPicPr>
          <p:cNvPr id="23555" name="Picture 3" descr="Untitled-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1768475"/>
            <a:ext cx="7788275" cy="3270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392238" y="503238"/>
            <a:ext cx="6359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Visual Pigments are Metabotropic Receptors!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976313" y="5780088"/>
            <a:ext cx="749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A ‘second messenger’ system closes the Na+ channel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Johnson\Desktop\Sync\videos and websites for class\nn.2267-S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292100"/>
            <a:ext cx="729615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382588"/>
          </a:xfrm>
          <a:prstGeom prst="rect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915025"/>
            <a:ext cx="9018588" cy="720725"/>
          </a:xfrm>
          <a:prstGeom prst="rect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-2893219" y="2893219"/>
            <a:ext cx="6770688" cy="984250"/>
          </a:xfrm>
          <a:prstGeom prst="rect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5252244" y="2966244"/>
            <a:ext cx="6858000" cy="925512"/>
          </a:xfrm>
          <a:prstGeom prst="rect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9" name="TextBox 2"/>
          <p:cNvSpPr txBox="1">
            <a:spLocks noChangeArrowheads="1"/>
          </p:cNvSpPr>
          <p:nvPr/>
        </p:nvSpPr>
        <p:spPr bwMode="auto">
          <a:xfrm>
            <a:off x="3228975" y="949325"/>
            <a:ext cx="4570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Inside a photoreceptor synaptic terminal….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 rot="2760000">
            <a:off x="4302125" y="5191125"/>
            <a:ext cx="606425" cy="581025"/>
          </a:xfrm>
          <a:prstGeom prst="rtTriangle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035175" y="5408613"/>
            <a:ext cx="2273300" cy="1143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5226050" y="4900613"/>
            <a:ext cx="1104900" cy="11049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327775" y="5408613"/>
            <a:ext cx="2273300" cy="1143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562725" y="4105275"/>
            <a:ext cx="1446213" cy="1009650"/>
            <a:chOff x="4176" y="1199"/>
            <a:chExt cx="911" cy="636"/>
          </a:xfrm>
        </p:grpSpPr>
        <p:sp>
          <p:nvSpPr>
            <p:cNvPr id="29730" name="Freeform 7"/>
            <p:cNvSpPr>
              <a:spLocks/>
            </p:cNvSpPr>
            <p:nvPr/>
          </p:nvSpPr>
          <p:spPr bwMode="auto">
            <a:xfrm>
              <a:off x="4592" y="1199"/>
              <a:ext cx="495" cy="636"/>
            </a:xfrm>
            <a:custGeom>
              <a:avLst/>
              <a:gdLst>
                <a:gd name="T0" fmla="*/ 16 w 495"/>
                <a:gd name="T1" fmla="*/ 524 h 636"/>
                <a:gd name="T2" fmla="*/ 52 w 495"/>
                <a:gd name="T3" fmla="*/ 497 h 636"/>
                <a:gd name="T4" fmla="*/ 89 w 495"/>
                <a:gd name="T5" fmla="*/ 488 h 636"/>
                <a:gd name="T6" fmla="*/ 126 w 495"/>
                <a:gd name="T7" fmla="*/ 478 h 636"/>
                <a:gd name="T8" fmla="*/ 163 w 495"/>
                <a:gd name="T9" fmla="*/ 469 h 636"/>
                <a:gd name="T10" fmla="*/ 181 w 495"/>
                <a:gd name="T11" fmla="*/ 432 h 636"/>
                <a:gd name="T12" fmla="*/ 190 w 495"/>
                <a:gd name="T13" fmla="*/ 386 h 636"/>
                <a:gd name="T14" fmla="*/ 209 w 495"/>
                <a:gd name="T15" fmla="*/ 350 h 636"/>
                <a:gd name="T16" fmla="*/ 209 w 495"/>
                <a:gd name="T17" fmla="*/ 313 h 636"/>
                <a:gd name="T18" fmla="*/ 227 w 495"/>
                <a:gd name="T19" fmla="*/ 267 h 636"/>
                <a:gd name="T20" fmla="*/ 236 w 495"/>
                <a:gd name="T21" fmla="*/ 230 h 636"/>
                <a:gd name="T22" fmla="*/ 246 w 495"/>
                <a:gd name="T23" fmla="*/ 184 h 636"/>
                <a:gd name="T24" fmla="*/ 255 w 495"/>
                <a:gd name="T25" fmla="*/ 138 h 636"/>
                <a:gd name="T26" fmla="*/ 264 w 495"/>
                <a:gd name="T27" fmla="*/ 83 h 636"/>
                <a:gd name="T28" fmla="*/ 273 w 495"/>
                <a:gd name="T29" fmla="*/ 37 h 636"/>
                <a:gd name="T30" fmla="*/ 282 w 495"/>
                <a:gd name="T31" fmla="*/ 0 h 636"/>
                <a:gd name="T32" fmla="*/ 282 w 495"/>
                <a:gd name="T33" fmla="*/ 37 h 636"/>
                <a:gd name="T34" fmla="*/ 282 w 495"/>
                <a:gd name="T35" fmla="*/ 74 h 636"/>
                <a:gd name="T36" fmla="*/ 282 w 495"/>
                <a:gd name="T37" fmla="*/ 111 h 636"/>
                <a:gd name="T38" fmla="*/ 273 w 495"/>
                <a:gd name="T39" fmla="*/ 147 h 636"/>
                <a:gd name="T40" fmla="*/ 273 w 495"/>
                <a:gd name="T41" fmla="*/ 184 h 636"/>
                <a:gd name="T42" fmla="*/ 273 w 495"/>
                <a:gd name="T43" fmla="*/ 221 h 636"/>
                <a:gd name="T44" fmla="*/ 273 w 495"/>
                <a:gd name="T45" fmla="*/ 258 h 636"/>
                <a:gd name="T46" fmla="*/ 273 w 495"/>
                <a:gd name="T47" fmla="*/ 295 h 636"/>
                <a:gd name="T48" fmla="*/ 273 w 495"/>
                <a:gd name="T49" fmla="*/ 331 h 636"/>
                <a:gd name="T50" fmla="*/ 264 w 495"/>
                <a:gd name="T51" fmla="*/ 368 h 636"/>
                <a:gd name="T52" fmla="*/ 264 w 495"/>
                <a:gd name="T53" fmla="*/ 405 h 636"/>
                <a:gd name="T54" fmla="*/ 264 w 495"/>
                <a:gd name="T55" fmla="*/ 442 h 636"/>
                <a:gd name="T56" fmla="*/ 264 w 495"/>
                <a:gd name="T57" fmla="*/ 478 h 636"/>
                <a:gd name="T58" fmla="*/ 264 w 495"/>
                <a:gd name="T59" fmla="*/ 515 h 636"/>
                <a:gd name="T60" fmla="*/ 264 w 495"/>
                <a:gd name="T61" fmla="*/ 552 h 636"/>
                <a:gd name="T62" fmla="*/ 264 w 495"/>
                <a:gd name="T63" fmla="*/ 598 h 636"/>
                <a:gd name="T64" fmla="*/ 273 w 495"/>
                <a:gd name="T65" fmla="*/ 635 h 636"/>
                <a:gd name="T66" fmla="*/ 310 w 495"/>
                <a:gd name="T67" fmla="*/ 635 h 636"/>
                <a:gd name="T68" fmla="*/ 337 w 495"/>
                <a:gd name="T69" fmla="*/ 616 h 636"/>
                <a:gd name="T70" fmla="*/ 365 w 495"/>
                <a:gd name="T71" fmla="*/ 589 h 636"/>
                <a:gd name="T72" fmla="*/ 393 w 495"/>
                <a:gd name="T73" fmla="*/ 561 h 636"/>
                <a:gd name="T74" fmla="*/ 420 w 495"/>
                <a:gd name="T75" fmla="*/ 534 h 636"/>
                <a:gd name="T76" fmla="*/ 457 w 495"/>
                <a:gd name="T77" fmla="*/ 515 h 636"/>
                <a:gd name="T78" fmla="*/ 475 w 495"/>
                <a:gd name="T79" fmla="*/ 488 h 6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5"/>
                <a:gd name="T121" fmla="*/ 0 h 636"/>
                <a:gd name="T122" fmla="*/ 495 w 495"/>
                <a:gd name="T123" fmla="*/ 636 h 6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5" h="636">
                  <a:moveTo>
                    <a:pt x="0" y="545"/>
                  </a:moveTo>
                  <a:lnTo>
                    <a:pt x="16" y="524"/>
                  </a:lnTo>
                  <a:lnTo>
                    <a:pt x="34" y="515"/>
                  </a:lnTo>
                  <a:lnTo>
                    <a:pt x="52" y="497"/>
                  </a:lnTo>
                  <a:lnTo>
                    <a:pt x="71" y="488"/>
                  </a:lnTo>
                  <a:lnTo>
                    <a:pt x="89" y="488"/>
                  </a:lnTo>
                  <a:lnTo>
                    <a:pt x="108" y="478"/>
                  </a:lnTo>
                  <a:lnTo>
                    <a:pt x="126" y="478"/>
                  </a:lnTo>
                  <a:lnTo>
                    <a:pt x="144" y="469"/>
                  </a:lnTo>
                  <a:lnTo>
                    <a:pt x="163" y="469"/>
                  </a:lnTo>
                  <a:lnTo>
                    <a:pt x="172" y="451"/>
                  </a:lnTo>
                  <a:lnTo>
                    <a:pt x="181" y="432"/>
                  </a:lnTo>
                  <a:lnTo>
                    <a:pt x="190" y="405"/>
                  </a:lnTo>
                  <a:lnTo>
                    <a:pt x="190" y="386"/>
                  </a:lnTo>
                  <a:lnTo>
                    <a:pt x="200" y="368"/>
                  </a:lnTo>
                  <a:lnTo>
                    <a:pt x="209" y="350"/>
                  </a:lnTo>
                  <a:lnTo>
                    <a:pt x="209" y="331"/>
                  </a:lnTo>
                  <a:lnTo>
                    <a:pt x="209" y="313"/>
                  </a:lnTo>
                  <a:lnTo>
                    <a:pt x="218" y="295"/>
                  </a:lnTo>
                  <a:lnTo>
                    <a:pt x="227" y="267"/>
                  </a:lnTo>
                  <a:lnTo>
                    <a:pt x="236" y="249"/>
                  </a:lnTo>
                  <a:lnTo>
                    <a:pt x="236" y="230"/>
                  </a:lnTo>
                  <a:lnTo>
                    <a:pt x="236" y="203"/>
                  </a:lnTo>
                  <a:lnTo>
                    <a:pt x="246" y="184"/>
                  </a:lnTo>
                  <a:lnTo>
                    <a:pt x="246" y="157"/>
                  </a:lnTo>
                  <a:lnTo>
                    <a:pt x="255" y="138"/>
                  </a:lnTo>
                  <a:lnTo>
                    <a:pt x="264" y="111"/>
                  </a:lnTo>
                  <a:lnTo>
                    <a:pt x="264" y="83"/>
                  </a:lnTo>
                  <a:lnTo>
                    <a:pt x="264" y="65"/>
                  </a:lnTo>
                  <a:lnTo>
                    <a:pt x="273" y="37"/>
                  </a:lnTo>
                  <a:lnTo>
                    <a:pt x="282" y="19"/>
                  </a:lnTo>
                  <a:lnTo>
                    <a:pt x="282" y="0"/>
                  </a:lnTo>
                  <a:lnTo>
                    <a:pt x="282" y="19"/>
                  </a:lnTo>
                  <a:lnTo>
                    <a:pt x="282" y="37"/>
                  </a:lnTo>
                  <a:lnTo>
                    <a:pt x="282" y="55"/>
                  </a:lnTo>
                  <a:lnTo>
                    <a:pt x="282" y="74"/>
                  </a:lnTo>
                  <a:lnTo>
                    <a:pt x="282" y="92"/>
                  </a:lnTo>
                  <a:lnTo>
                    <a:pt x="282" y="111"/>
                  </a:lnTo>
                  <a:lnTo>
                    <a:pt x="273" y="129"/>
                  </a:lnTo>
                  <a:lnTo>
                    <a:pt x="273" y="147"/>
                  </a:lnTo>
                  <a:lnTo>
                    <a:pt x="273" y="166"/>
                  </a:lnTo>
                  <a:lnTo>
                    <a:pt x="273" y="184"/>
                  </a:lnTo>
                  <a:lnTo>
                    <a:pt x="273" y="203"/>
                  </a:lnTo>
                  <a:lnTo>
                    <a:pt x="273" y="221"/>
                  </a:lnTo>
                  <a:lnTo>
                    <a:pt x="273" y="239"/>
                  </a:lnTo>
                  <a:lnTo>
                    <a:pt x="273" y="258"/>
                  </a:lnTo>
                  <a:lnTo>
                    <a:pt x="273" y="276"/>
                  </a:lnTo>
                  <a:lnTo>
                    <a:pt x="273" y="295"/>
                  </a:lnTo>
                  <a:lnTo>
                    <a:pt x="273" y="313"/>
                  </a:lnTo>
                  <a:lnTo>
                    <a:pt x="273" y="331"/>
                  </a:lnTo>
                  <a:lnTo>
                    <a:pt x="264" y="350"/>
                  </a:lnTo>
                  <a:lnTo>
                    <a:pt x="264" y="368"/>
                  </a:lnTo>
                  <a:lnTo>
                    <a:pt x="264" y="386"/>
                  </a:lnTo>
                  <a:lnTo>
                    <a:pt x="264" y="405"/>
                  </a:lnTo>
                  <a:lnTo>
                    <a:pt x="264" y="423"/>
                  </a:lnTo>
                  <a:lnTo>
                    <a:pt x="264" y="442"/>
                  </a:lnTo>
                  <a:lnTo>
                    <a:pt x="264" y="460"/>
                  </a:lnTo>
                  <a:lnTo>
                    <a:pt x="264" y="478"/>
                  </a:lnTo>
                  <a:lnTo>
                    <a:pt x="264" y="497"/>
                  </a:lnTo>
                  <a:lnTo>
                    <a:pt x="264" y="515"/>
                  </a:lnTo>
                  <a:lnTo>
                    <a:pt x="264" y="534"/>
                  </a:lnTo>
                  <a:lnTo>
                    <a:pt x="264" y="552"/>
                  </a:lnTo>
                  <a:lnTo>
                    <a:pt x="264" y="570"/>
                  </a:lnTo>
                  <a:lnTo>
                    <a:pt x="264" y="598"/>
                  </a:lnTo>
                  <a:lnTo>
                    <a:pt x="264" y="616"/>
                  </a:lnTo>
                  <a:lnTo>
                    <a:pt x="273" y="635"/>
                  </a:lnTo>
                  <a:lnTo>
                    <a:pt x="291" y="635"/>
                  </a:lnTo>
                  <a:lnTo>
                    <a:pt x="310" y="635"/>
                  </a:lnTo>
                  <a:lnTo>
                    <a:pt x="328" y="635"/>
                  </a:lnTo>
                  <a:lnTo>
                    <a:pt x="337" y="616"/>
                  </a:lnTo>
                  <a:lnTo>
                    <a:pt x="356" y="607"/>
                  </a:lnTo>
                  <a:lnTo>
                    <a:pt x="365" y="589"/>
                  </a:lnTo>
                  <a:lnTo>
                    <a:pt x="383" y="580"/>
                  </a:lnTo>
                  <a:lnTo>
                    <a:pt x="393" y="561"/>
                  </a:lnTo>
                  <a:lnTo>
                    <a:pt x="411" y="552"/>
                  </a:lnTo>
                  <a:lnTo>
                    <a:pt x="420" y="534"/>
                  </a:lnTo>
                  <a:lnTo>
                    <a:pt x="439" y="524"/>
                  </a:lnTo>
                  <a:lnTo>
                    <a:pt x="457" y="515"/>
                  </a:lnTo>
                  <a:lnTo>
                    <a:pt x="457" y="497"/>
                  </a:lnTo>
                  <a:lnTo>
                    <a:pt x="475" y="488"/>
                  </a:lnTo>
                  <a:lnTo>
                    <a:pt x="494" y="488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Freeform 8"/>
            <p:cNvSpPr>
              <a:spLocks/>
            </p:cNvSpPr>
            <p:nvPr/>
          </p:nvSpPr>
          <p:spPr bwMode="auto">
            <a:xfrm>
              <a:off x="4176" y="1199"/>
              <a:ext cx="495" cy="636"/>
            </a:xfrm>
            <a:custGeom>
              <a:avLst/>
              <a:gdLst>
                <a:gd name="T0" fmla="*/ 16 w 495"/>
                <a:gd name="T1" fmla="*/ 524 h 636"/>
                <a:gd name="T2" fmla="*/ 52 w 495"/>
                <a:gd name="T3" fmla="*/ 497 h 636"/>
                <a:gd name="T4" fmla="*/ 89 w 495"/>
                <a:gd name="T5" fmla="*/ 488 h 636"/>
                <a:gd name="T6" fmla="*/ 126 w 495"/>
                <a:gd name="T7" fmla="*/ 478 h 636"/>
                <a:gd name="T8" fmla="*/ 163 w 495"/>
                <a:gd name="T9" fmla="*/ 469 h 636"/>
                <a:gd name="T10" fmla="*/ 181 w 495"/>
                <a:gd name="T11" fmla="*/ 432 h 636"/>
                <a:gd name="T12" fmla="*/ 190 w 495"/>
                <a:gd name="T13" fmla="*/ 386 h 636"/>
                <a:gd name="T14" fmla="*/ 209 w 495"/>
                <a:gd name="T15" fmla="*/ 350 h 636"/>
                <a:gd name="T16" fmla="*/ 209 w 495"/>
                <a:gd name="T17" fmla="*/ 313 h 636"/>
                <a:gd name="T18" fmla="*/ 227 w 495"/>
                <a:gd name="T19" fmla="*/ 267 h 636"/>
                <a:gd name="T20" fmla="*/ 236 w 495"/>
                <a:gd name="T21" fmla="*/ 230 h 636"/>
                <a:gd name="T22" fmla="*/ 246 w 495"/>
                <a:gd name="T23" fmla="*/ 184 h 636"/>
                <a:gd name="T24" fmla="*/ 255 w 495"/>
                <a:gd name="T25" fmla="*/ 138 h 636"/>
                <a:gd name="T26" fmla="*/ 264 w 495"/>
                <a:gd name="T27" fmla="*/ 83 h 636"/>
                <a:gd name="T28" fmla="*/ 273 w 495"/>
                <a:gd name="T29" fmla="*/ 37 h 636"/>
                <a:gd name="T30" fmla="*/ 282 w 495"/>
                <a:gd name="T31" fmla="*/ 0 h 636"/>
                <a:gd name="T32" fmla="*/ 282 w 495"/>
                <a:gd name="T33" fmla="*/ 37 h 636"/>
                <a:gd name="T34" fmla="*/ 282 w 495"/>
                <a:gd name="T35" fmla="*/ 74 h 636"/>
                <a:gd name="T36" fmla="*/ 282 w 495"/>
                <a:gd name="T37" fmla="*/ 111 h 636"/>
                <a:gd name="T38" fmla="*/ 273 w 495"/>
                <a:gd name="T39" fmla="*/ 147 h 636"/>
                <a:gd name="T40" fmla="*/ 273 w 495"/>
                <a:gd name="T41" fmla="*/ 184 h 636"/>
                <a:gd name="T42" fmla="*/ 273 w 495"/>
                <a:gd name="T43" fmla="*/ 221 h 636"/>
                <a:gd name="T44" fmla="*/ 273 w 495"/>
                <a:gd name="T45" fmla="*/ 258 h 636"/>
                <a:gd name="T46" fmla="*/ 273 w 495"/>
                <a:gd name="T47" fmla="*/ 295 h 636"/>
                <a:gd name="T48" fmla="*/ 273 w 495"/>
                <a:gd name="T49" fmla="*/ 331 h 636"/>
                <a:gd name="T50" fmla="*/ 264 w 495"/>
                <a:gd name="T51" fmla="*/ 368 h 636"/>
                <a:gd name="T52" fmla="*/ 264 w 495"/>
                <a:gd name="T53" fmla="*/ 405 h 636"/>
                <a:gd name="T54" fmla="*/ 264 w 495"/>
                <a:gd name="T55" fmla="*/ 442 h 636"/>
                <a:gd name="T56" fmla="*/ 264 w 495"/>
                <a:gd name="T57" fmla="*/ 478 h 636"/>
                <a:gd name="T58" fmla="*/ 264 w 495"/>
                <a:gd name="T59" fmla="*/ 515 h 636"/>
                <a:gd name="T60" fmla="*/ 264 w 495"/>
                <a:gd name="T61" fmla="*/ 552 h 636"/>
                <a:gd name="T62" fmla="*/ 264 w 495"/>
                <a:gd name="T63" fmla="*/ 598 h 636"/>
                <a:gd name="T64" fmla="*/ 273 w 495"/>
                <a:gd name="T65" fmla="*/ 635 h 636"/>
                <a:gd name="T66" fmla="*/ 310 w 495"/>
                <a:gd name="T67" fmla="*/ 635 h 636"/>
                <a:gd name="T68" fmla="*/ 337 w 495"/>
                <a:gd name="T69" fmla="*/ 616 h 636"/>
                <a:gd name="T70" fmla="*/ 365 w 495"/>
                <a:gd name="T71" fmla="*/ 589 h 636"/>
                <a:gd name="T72" fmla="*/ 393 w 495"/>
                <a:gd name="T73" fmla="*/ 561 h 636"/>
                <a:gd name="T74" fmla="*/ 420 w 495"/>
                <a:gd name="T75" fmla="*/ 534 h 636"/>
                <a:gd name="T76" fmla="*/ 457 w 495"/>
                <a:gd name="T77" fmla="*/ 515 h 636"/>
                <a:gd name="T78" fmla="*/ 475 w 495"/>
                <a:gd name="T79" fmla="*/ 488 h 6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5"/>
                <a:gd name="T121" fmla="*/ 0 h 636"/>
                <a:gd name="T122" fmla="*/ 495 w 495"/>
                <a:gd name="T123" fmla="*/ 636 h 6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5" h="636">
                  <a:moveTo>
                    <a:pt x="0" y="545"/>
                  </a:moveTo>
                  <a:lnTo>
                    <a:pt x="16" y="524"/>
                  </a:lnTo>
                  <a:lnTo>
                    <a:pt x="34" y="515"/>
                  </a:lnTo>
                  <a:lnTo>
                    <a:pt x="52" y="497"/>
                  </a:lnTo>
                  <a:lnTo>
                    <a:pt x="71" y="488"/>
                  </a:lnTo>
                  <a:lnTo>
                    <a:pt x="89" y="488"/>
                  </a:lnTo>
                  <a:lnTo>
                    <a:pt x="108" y="478"/>
                  </a:lnTo>
                  <a:lnTo>
                    <a:pt x="126" y="478"/>
                  </a:lnTo>
                  <a:lnTo>
                    <a:pt x="144" y="469"/>
                  </a:lnTo>
                  <a:lnTo>
                    <a:pt x="163" y="469"/>
                  </a:lnTo>
                  <a:lnTo>
                    <a:pt x="172" y="451"/>
                  </a:lnTo>
                  <a:lnTo>
                    <a:pt x="181" y="432"/>
                  </a:lnTo>
                  <a:lnTo>
                    <a:pt x="190" y="405"/>
                  </a:lnTo>
                  <a:lnTo>
                    <a:pt x="190" y="386"/>
                  </a:lnTo>
                  <a:lnTo>
                    <a:pt x="200" y="368"/>
                  </a:lnTo>
                  <a:lnTo>
                    <a:pt x="209" y="350"/>
                  </a:lnTo>
                  <a:lnTo>
                    <a:pt x="209" y="331"/>
                  </a:lnTo>
                  <a:lnTo>
                    <a:pt x="209" y="313"/>
                  </a:lnTo>
                  <a:lnTo>
                    <a:pt x="218" y="295"/>
                  </a:lnTo>
                  <a:lnTo>
                    <a:pt x="227" y="267"/>
                  </a:lnTo>
                  <a:lnTo>
                    <a:pt x="236" y="249"/>
                  </a:lnTo>
                  <a:lnTo>
                    <a:pt x="236" y="230"/>
                  </a:lnTo>
                  <a:lnTo>
                    <a:pt x="236" y="203"/>
                  </a:lnTo>
                  <a:lnTo>
                    <a:pt x="246" y="184"/>
                  </a:lnTo>
                  <a:lnTo>
                    <a:pt x="246" y="157"/>
                  </a:lnTo>
                  <a:lnTo>
                    <a:pt x="255" y="138"/>
                  </a:lnTo>
                  <a:lnTo>
                    <a:pt x="264" y="111"/>
                  </a:lnTo>
                  <a:lnTo>
                    <a:pt x="264" y="83"/>
                  </a:lnTo>
                  <a:lnTo>
                    <a:pt x="264" y="65"/>
                  </a:lnTo>
                  <a:lnTo>
                    <a:pt x="273" y="37"/>
                  </a:lnTo>
                  <a:lnTo>
                    <a:pt x="282" y="19"/>
                  </a:lnTo>
                  <a:lnTo>
                    <a:pt x="282" y="0"/>
                  </a:lnTo>
                  <a:lnTo>
                    <a:pt x="282" y="19"/>
                  </a:lnTo>
                  <a:lnTo>
                    <a:pt x="282" y="37"/>
                  </a:lnTo>
                  <a:lnTo>
                    <a:pt x="282" y="55"/>
                  </a:lnTo>
                  <a:lnTo>
                    <a:pt x="282" y="74"/>
                  </a:lnTo>
                  <a:lnTo>
                    <a:pt x="282" y="92"/>
                  </a:lnTo>
                  <a:lnTo>
                    <a:pt x="282" y="111"/>
                  </a:lnTo>
                  <a:lnTo>
                    <a:pt x="273" y="129"/>
                  </a:lnTo>
                  <a:lnTo>
                    <a:pt x="273" y="147"/>
                  </a:lnTo>
                  <a:lnTo>
                    <a:pt x="273" y="166"/>
                  </a:lnTo>
                  <a:lnTo>
                    <a:pt x="273" y="184"/>
                  </a:lnTo>
                  <a:lnTo>
                    <a:pt x="273" y="203"/>
                  </a:lnTo>
                  <a:lnTo>
                    <a:pt x="273" y="221"/>
                  </a:lnTo>
                  <a:lnTo>
                    <a:pt x="273" y="239"/>
                  </a:lnTo>
                  <a:lnTo>
                    <a:pt x="273" y="258"/>
                  </a:lnTo>
                  <a:lnTo>
                    <a:pt x="273" y="276"/>
                  </a:lnTo>
                  <a:lnTo>
                    <a:pt x="273" y="295"/>
                  </a:lnTo>
                  <a:lnTo>
                    <a:pt x="273" y="313"/>
                  </a:lnTo>
                  <a:lnTo>
                    <a:pt x="273" y="331"/>
                  </a:lnTo>
                  <a:lnTo>
                    <a:pt x="264" y="350"/>
                  </a:lnTo>
                  <a:lnTo>
                    <a:pt x="264" y="368"/>
                  </a:lnTo>
                  <a:lnTo>
                    <a:pt x="264" y="386"/>
                  </a:lnTo>
                  <a:lnTo>
                    <a:pt x="264" y="405"/>
                  </a:lnTo>
                  <a:lnTo>
                    <a:pt x="264" y="423"/>
                  </a:lnTo>
                  <a:lnTo>
                    <a:pt x="264" y="442"/>
                  </a:lnTo>
                  <a:lnTo>
                    <a:pt x="264" y="460"/>
                  </a:lnTo>
                  <a:lnTo>
                    <a:pt x="264" y="478"/>
                  </a:lnTo>
                  <a:lnTo>
                    <a:pt x="264" y="497"/>
                  </a:lnTo>
                  <a:lnTo>
                    <a:pt x="264" y="515"/>
                  </a:lnTo>
                  <a:lnTo>
                    <a:pt x="264" y="534"/>
                  </a:lnTo>
                  <a:lnTo>
                    <a:pt x="264" y="552"/>
                  </a:lnTo>
                  <a:lnTo>
                    <a:pt x="264" y="570"/>
                  </a:lnTo>
                  <a:lnTo>
                    <a:pt x="264" y="598"/>
                  </a:lnTo>
                  <a:lnTo>
                    <a:pt x="264" y="616"/>
                  </a:lnTo>
                  <a:lnTo>
                    <a:pt x="273" y="635"/>
                  </a:lnTo>
                  <a:lnTo>
                    <a:pt x="291" y="635"/>
                  </a:lnTo>
                  <a:lnTo>
                    <a:pt x="310" y="635"/>
                  </a:lnTo>
                  <a:lnTo>
                    <a:pt x="328" y="635"/>
                  </a:lnTo>
                  <a:lnTo>
                    <a:pt x="337" y="616"/>
                  </a:lnTo>
                  <a:lnTo>
                    <a:pt x="356" y="607"/>
                  </a:lnTo>
                  <a:lnTo>
                    <a:pt x="365" y="589"/>
                  </a:lnTo>
                  <a:lnTo>
                    <a:pt x="383" y="580"/>
                  </a:lnTo>
                  <a:lnTo>
                    <a:pt x="393" y="561"/>
                  </a:lnTo>
                  <a:lnTo>
                    <a:pt x="411" y="552"/>
                  </a:lnTo>
                  <a:lnTo>
                    <a:pt x="420" y="534"/>
                  </a:lnTo>
                  <a:lnTo>
                    <a:pt x="439" y="524"/>
                  </a:lnTo>
                  <a:lnTo>
                    <a:pt x="457" y="515"/>
                  </a:lnTo>
                  <a:lnTo>
                    <a:pt x="457" y="497"/>
                  </a:lnTo>
                  <a:lnTo>
                    <a:pt x="475" y="488"/>
                  </a:lnTo>
                  <a:lnTo>
                    <a:pt x="494" y="488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3" name="Rectangle 9"/>
          <p:cNvSpPr>
            <a:spLocks noChangeArrowheads="1"/>
          </p:cNvSpPr>
          <p:nvPr/>
        </p:nvSpPr>
        <p:spPr bwMode="auto">
          <a:xfrm>
            <a:off x="647700" y="5222875"/>
            <a:ext cx="2281238" cy="4889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4" name="Rectangle 10"/>
          <p:cNvSpPr>
            <a:spLocks noChangeArrowheads="1"/>
          </p:cNvSpPr>
          <p:nvPr/>
        </p:nvSpPr>
        <p:spPr bwMode="auto">
          <a:xfrm>
            <a:off x="0" y="0"/>
            <a:ext cx="9144000" cy="3611563"/>
          </a:xfrm>
          <a:prstGeom prst="rect">
            <a:avLst/>
          </a:pr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29705" name="AutoShape 11"/>
          <p:cNvSpPr>
            <a:spLocks noChangeArrowheads="1"/>
          </p:cNvSpPr>
          <p:nvPr/>
        </p:nvSpPr>
        <p:spPr bwMode="auto">
          <a:xfrm rot="2760000">
            <a:off x="4232275" y="1851025"/>
            <a:ext cx="606425" cy="581025"/>
          </a:xfrm>
          <a:prstGeom prst="rtTriangle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9706" name="Rectangle 12"/>
          <p:cNvSpPr>
            <a:spLocks noChangeArrowheads="1"/>
          </p:cNvSpPr>
          <p:nvPr/>
        </p:nvSpPr>
        <p:spPr bwMode="auto">
          <a:xfrm>
            <a:off x="1965325" y="2068513"/>
            <a:ext cx="2273300" cy="1143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645025" y="1839913"/>
            <a:ext cx="431800" cy="685800"/>
            <a:chOff x="3012" y="1876"/>
            <a:chExt cx="272" cy="432"/>
          </a:xfrm>
        </p:grpSpPr>
        <p:sp>
          <p:nvSpPr>
            <p:cNvPr id="29720" name="AutoShape 14"/>
            <p:cNvSpPr>
              <a:spLocks noChangeArrowheads="1"/>
            </p:cNvSpPr>
            <p:nvPr/>
          </p:nvSpPr>
          <p:spPr bwMode="auto">
            <a:xfrm>
              <a:off x="3052" y="1876"/>
              <a:ext cx="40" cy="40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9721" name="AutoShape 15"/>
            <p:cNvSpPr>
              <a:spLocks noChangeArrowheads="1"/>
            </p:cNvSpPr>
            <p:nvPr/>
          </p:nvSpPr>
          <p:spPr bwMode="auto">
            <a:xfrm>
              <a:off x="3148" y="1972"/>
              <a:ext cx="40" cy="40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9722" name="AutoShape 16"/>
            <p:cNvSpPr>
              <a:spLocks noChangeArrowheads="1"/>
            </p:cNvSpPr>
            <p:nvPr/>
          </p:nvSpPr>
          <p:spPr bwMode="auto">
            <a:xfrm>
              <a:off x="3060" y="2084"/>
              <a:ext cx="40" cy="40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9723" name="AutoShape 17"/>
            <p:cNvSpPr>
              <a:spLocks noChangeArrowheads="1"/>
            </p:cNvSpPr>
            <p:nvPr/>
          </p:nvSpPr>
          <p:spPr bwMode="auto">
            <a:xfrm>
              <a:off x="3180" y="2068"/>
              <a:ext cx="40" cy="40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9724" name="AutoShape 18"/>
            <p:cNvSpPr>
              <a:spLocks noChangeArrowheads="1"/>
            </p:cNvSpPr>
            <p:nvPr/>
          </p:nvSpPr>
          <p:spPr bwMode="auto">
            <a:xfrm>
              <a:off x="3132" y="2172"/>
              <a:ext cx="40" cy="40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9725" name="AutoShape 19"/>
            <p:cNvSpPr>
              <a:spLocks noChangeArrowheads="1"/>
            </p:cNvSpPr>
            <p:nvPr/>
          </p:nvSpPr>
          <p:spPr bwMode="auto">
            <a:xfrm>
              <a:off x="3012" y="1972"/>
              <a:ext cx="40" cy="40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9726" name="AutoShape 20"/>
            <p:cNvSpPr>
              <a:spLocks noChangeArrowheads="1"/>
            </p:cNvSpPr>
            <p:nvPr/>
          </p:nvSpPr>
          <p:spPr bwMode="auto">
            <a:xfrm>
              <a:off x="3020" y="2196"/>
              <a:ext cx="40" cy="40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9727" name="AutoShape 21"/>
            <p:cNvSpPr>
              <a:spLocks noChangeArrowheads="1"/>
            </p:cNvSpPr>
            <p:nvPr/>
          </p:nvSpPr>
          <p:spPr bwMode="auto">
            <a:xfrm>
              <a:off x="3124" y="2268"/>
              <a:ext cx="40" cy="40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9728" name="AutoShape 22"/>
            <p:cNvSpPr>
              <a:spLocks noChangeArrowheads="1"/>
            </p:cNvSpPr>
            <p:nvPr/>
          </p:nvSpPr>
          <p:spPr bwMode="auto">
            <a:xfrm>
              <a:off x="3204" y="1884"/>
              <a:ext cx="40" cy="40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9729" name="AutoShape 23"/>
            <p:cNvSpPr>
              <a:spLocks noChangeArrowheads="1"/>
            </p:cNvSpPr>
            <p:nvPr/>
          </p:nvSpPr>
          <p:spPr bwMode="auto">
            <a:xfrm>
              <a:off x="3244" y="2220"/>
              <a:ext cx="40" cy="40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29708" name="Oval 24"/>
          <p:cNvSpPr>
            <a:spLocks noChangeArrowheads="1"/>
          </p:cNvSpPr>
          <p:nvPr/>
        </p:nvSpPr>
        <p:spPr bwMode="auto">
          <a:xfrm>
            <a:off x="5156200" y="1560513"/>
            <a:ext cx="1104900" cy="11049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9709" name="Rectangle 25"/>
          <p:cNvSpPr>
            <a:spLocks noChangeArrowheads="1"/>
          </p:cNvSpPr>
          <p:nvPr/>
        </p:nvSpPr>
        <p:spPr bwMode="auto">
          <a:xfrm>
            <a:off x="6257925" y="2068513"/>
            <a:ext cx="2273300" cy="1143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974850" y="677863"/>
            <a:ext cx="1446213" cy="1009650"/>
            <a:chOff x="1520" y="1239"/>
            <a:chExt cx="911" cy="636"/>
          </a:xfrm>
        </p:grpSpPr>
        <p:sp>
          <p:nvSpPr>
            <p:cNvPr id="29718" name="Freeform 27"/>
            <p:cNvSpPr>
              <a:spLocks/>
            </p:cNvSpPr>
            <p:nvPr/>
          </p:nvSpPr>
          <p:spPr bwMode="auto">
            <a:xfrm>
              <a:off x="1936" y="1239"/>
              <a:ext cx="495" cy="636"/>
            </a:xfrm>
            <a:custGeom>
              <a:avLst/>
              <a:gdLst>
                <a:gd name="T0" fmla="*/ 16 w 495"/>
                <a:gd name="T1" fmla="*/ 524 h 636"/>
                <a:gd name="T2" fmla="*/ 52 w 495"/>
                <a:gd name="T3" fmla="*/ 497 h 636"/>
                <a:gd name="T4" fmla="*/ 89 w 495"/>
                <a:gd name="T5" fmla="*/ 488 h 636"/>
                <a:gd name="T6" fmla="*/ 126 w 495"/>
                <a:gd name="T7" fmla="*/ 478 h 636"/>
                <a:gd name="T8" fmla="*/ 163 w 495"/>
                <a:gd name="T9" fmla="*/ 469 h 636"/>
                <a:gd name="T10" fmla="*/ 181 w 495"/>
                <a:gd name="T11" fmla="*/ 432 h 636"/>
                <a:gd name="T12" fmla="*/ 190 w 495"/>
                <a:gd name="T13" fmla="*/ 386 h 636"/>
                <a:gd name="T14" fmla="*/ 209 w 495"/>
                <a:gd name="T15" fmla="*/ 350 h 636"/>
                <a:gd name="T16" fmla="*/ 209 w 495"/>
                <a:gd name="T17" fmla="*/ 313 h 636"/>
                <a:gd name="T18" fmla="*/ 227 w 495"/>
                <a:gd name="T19" fmla="*/ 267 h 636"/>
                <a:gd name="T20" fmla="*/ 236 w 495"/>
                <a:gd name="T21" fmla="*/ 230 h 636"/>
                <a:gd name="T22" fmla="*/ 246 w 495"/>
                <a:gd name="T23" fmla="*/ 184 h 636"/>
                <a:gd name="T24" fmla="*/ 255 w 495"/>
                <a:gd name="T25" fmla="*/ 138 h 636"/>
                <a:gd name="T26" fmla="*/ 264 w 495"/>
                <a:gd name="T27" fmla="*/ 83 h 636"/>
                <a:gd name="T28" fmla="*/ 273 w 495"/>
                <a:gd name="T29" fmla="*/ 37 h 636"/>
                <a:gd name="T30" fmla="*/ 282 w 495"/>
                <a:gd name="T31" fmla="*/ 0 h 636"/>
                <a:gd name="T32" fmla="*/ 282 w 495"/>
                <a:gd name="T33" fmla="*/ 37 h 636"/>
                <a:gd name="T34" fmla="*/ 282 w 495"/>
                <a:gd name="T35" fmla="*/ 74 h 636"/>
                <a:gd name="T36" fmla="*/ 282 w 495"/>
                <a:gd name="T37" fmla="*/ 111 h 636"/>
                <a:gd name="T38" fmla="*/ 273 w 495"/>
                <a:gd name="T39" fmla="*/ 147 h 636"/>
                <a:gd name="T40" fmla="*/ 273 w 495"/>
                <a:gd name="T41" fmla="*/ 184 h 636"/>
                <a:gd name="T42" fmla="*/ 273 w 495"/>
                <a:gd name="T43" fmla="*/ 221 h 636"/>
                <a:gd name="T44" fmla="*/ 273 w 495"/>
                <a:gd name="T45" fmla="*/ 258 h 636"/>
                <a:gd name="T46" fmla="*/ 273 w 495"/>
                <a:gd name="T47" fmla="*/ 295 h 636"/>
                <a:gd name="T48" fmla="*/ 273 w 495"/>
                <a:gd name="T49" fmla="*/ 331 h 636"/>
                <a:gd name="T50" fmla="*/ 264 w 495"/>
                <a:gd name="T51" fmla="*/ 368 h 636"/>
                <a:gd name="T52" fmla="*/ 264 w 495"/>
                <a:gd name="T53" fmla="*/ 405 h 636"/>
                <a:gd name="T54" fmla="*/ 264 w 495"/>
                <a:gd name="T55" fmla="*/ 442 h 636"/>
                <a:gd name="T56" fmla="*/ 264 w 495"/>
                <a:gd name="T57" fmla="*/ 478 h 636"/>
                <a:gd name="T58" fmla="*/ 264 w 495"/>
                <a:gd name="T59" fmla="*/ 515 h 636"/>
                <a:gd name="T60" fmla="*/ 264 w 495"/>
                <a:gd name="T61" fmla="*/ 552 h 636"/>
                <a:gd name="T62" fmla="*/ 264 w 495"/>
                <a:gd name="T63" fmla="*/ 598 h 636"/>
                <a:gd name="T64" fmla="*/ 273 w 495"/>
                <a:gd name="T65" fmla="*/ 635 h 636"/>
                <a:gd name="T66" fmla="*/ 310 w 495"/>
                <a:gd name="T67" fmla="*/ 635 h 636"/>
                <a:gd name="T68" fmla="*/ 337 w 495"/>
                <a:gd name="T69" fmla="*/ 616 h 636"/>
                <a:gd name="T70" fmla="*/ 365 w 495"/>
                <a:gd name="T71" fmla="*/ 589 h 636"/>
                <a:gd name="T72" fmla="*/ 393 w 495"/>
                <a:gd name="T73" fmla="*/ 561 h 636"/>
                <a:gd name="T74" fmla="*/ 420 w 495"/>
                <a:gd name="T75" fmla="*/ 534 h 636"/>
                <a:gd name="T76" fmla="*/ 457 w 495"/>
                <a:gd name="T77" fmla="*/ 515 h 636"/>
                <a:gd name="T78" fmla="*/ 475 w 495"/>
                <a:gd name="T79" fmla="*/ 488 h 6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5"/>
                <a:gd name="T121" fmla="*/ 0 h 636"/>
                <a:gd name="T122" fmla="*/ 495 w 495"/>
                <a:gd name="T123" fmla="*/ 636 h 6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5" h="636">
                  <a:moveTo>
                    <a:pt x="0" y="545"/>
                  </a:moveTo>
                  <a:lnTo>
                    <a:pt x="16" y="524"/>
                  </a:lnTo>
                  <a:lnTo>
                    <a:pt x="34" y="515"/>
                  </a:lnTo>
                  <a:lnTo>
                    <a:pt x="52" y="497"/>
                  </a:lnTo>
                  <a:lnTo>
                    <a:pt x="71" y="488"/>
                  </a:lnTo>
                  <a:lnTo>
                    <a:pt x="89" y="488"/>
                  </a:lnTo>
                  <a:lnTo>
                    <a:pt x="108" y="478"/>
                  </a:lnTo>
                  <a:lnTo>
                    <a:pt x="126" y="478"/>
                  </a:lnTo>
                  <a:lnTo>
                    <a:pt x="144" y="469"/>
                  </a:lnTo>
                  <a:lnTo>
                    <a:pt x="163" y="469"/>
                  </a:lnTo>
                  <a:lnTo>
                    <a:pt x="172" y="451"/>
                  </a:lnTo>
                  <a:lnTo>
                    <a:pt x="181" y="432"/>
                  </a:lnTo>
                  <a:lnTo>
                    <a:pt x="190" y="405"/>
                  </a:lnTo>
                  <a:lnTo>
                    <a:pt x="190" y="386"/>
                  </a:lnTo>
                  <a:lnTo>
                    <a:pt x="200" y="368"/>
                  </a:lnTo>
                  <a:lnTo>
                    <a:pt x="209" y="350"/>
                  </a:lnTo>
                  <a:lnTo>
                    <a:pt x="209" y="331"/>
                  </a:lnTo>
                  <a:lnTo>
                    <a:pt x="209" y="313"/>
                  </a:lnTo>
                  <a:lnTo>
                    <a:pt x="218" y="295"/>
                  </a:lnTo>
                  <a:lnTo>
                    <a:pt x="227" y="267"/>
                  </a:lnTo>
                  <a:lnTo>
                    <a:pt x="236" y="249"/>
                  </a:lnTo>
                  <a:lnTo>
                    <a:pt x="236" y="230"/>
                  </a:lnTo>
                  <a:lnTo>
                    <a:pt x="236" y="203"/>
                  </a:lnTo>
                  <a:lnTo>
                    <a:pt x="246" y="184"/>
                  </a:lnTo>
                  <a:lnTo>
                    <a:pt x="246" y="157"/>
                  </a:lnTo>
                  <a:lnTo>
                    <a:pt x="255" y="138"/>
                  </a:lnTo>
                  <a:lnTo>
                    <a:pt x="264" y="111"/>
                  </a:lnTo>
                  <a:lnTo>
                    <a:pt x="264" y="83"/>
                  </a:lnTo>
                  <a:lnTo>
                    <a:pt x="264" y="65"/>
                  </a:lnTo>
                  <a:lnTo>
                    <a:pt x="273" y="37"/>
                  </a:lnTo>
                  <a:lnTo>
                    <a:pt x="282" y="19"/>
                  </a:lnTo>
                  <a:lnTo>
                    <a:pt x="282" y="0"/>
                  </a:lnTo>
                  <a:lnTo>
                    <a:pt x="282" y="19"/>
                  </a:lnTo>
                  <a:lnTo>
                    <a:pt x="282" y="37"/>
                  </a:lnTo>
                  <a:lnTo>
                    <a:pt x="282" y="55"/>
                  </a:lnTo>
                  <a:lnTo>
                    <a:pt x="282" y="74"/>
                  </a:lnTo>
                  <a:lnTo>
                    <a:pt x="282" y="92"/>
                  </a:lnTo>
                  <a:lnTo>
                    <a:pt x="282" y="111"/>
                  </a:lnTo>
                  <a:lnTo>
                    <a:pt x="273" y="129"/>
                  </a:lnTo>
                  <a:lnTo>
                    <a:pt x="273" y="147"/>
                  </a:lnTo>
                  <a:lnTo>
                    <a:pt x="273" y="166"/>
                  </a:lnTo>
                  <a:lnTo>
                    <a:pt x="273" y="184"/>
                  </a:lnTo>
                  <a:lnTo>
                    <a:pt x="273" y="203"/>
                  </a:lnTo>
                  <a:lnTo>
                    <a:pt x="273" y="221"/>
                  </a:lnTo>
                  <a:lnTo>
                    <a:pt x="273" y="239"/>
                  </a:lnTo>
                  <a:lnTo>
                    <a:pt x="273" y="258"/>
                  </a:lnTo>
                  <a:lnTo>
                    <a:pt x="273" y="276"/>
                  </a:lnTo>
                  <a:lnTo>
                    <a:pt x="273" y="295"/>
                  </a:lnTo>
                  <a:lnTo>
                    <a:pt x="273" y="313"/>
                  </a:lnTo>
                  <a:lnTo>
                    <a:pt x="273" y="331"/>
                  </a:lnTo>
                  <a:lnTo>
                    <a:pt x="264" y="350"/>
                  </a:lnTo>
                  <a:lnTo>
                    <a:pt x="264" y="368"/>
                  </a:lnTo>
                  <a:lnTo>
                    <a:pt x="264" y="386"/>
                  </a:lnTo>
                  <a:lnTo>
                    <a:pt x="264" y="405"/>
                  </a:lnTo>
                  <a:lnTo>
                    <a:pt x="264" y="423"/>
                  </a:lnTo>
                  <a:lnTo>
                    <a:pt x="264" y="442"/>
                  </a:lnTo>
                  <a:lnTo>
                    <a:pt x="264" y="460"/>
                  </a:lnTo>
                  <a:lnTo>
                    <a:pt x="264" y="478"/>
                  </a:lnTo>
                  <a:lnTo>
                    <a:pt x="264" y="497"/>
                  </a:lnTo>
                  <a:lnTo>
                    <a:pt x="264" y="515"/>
                  </a:lnTo>
                  <a:lnTo>
                    <a:pt x="264" y="534"/>
                  </a:lnTo>
                  <a:lnTo>
                    <a:pt x="264" y="552"/>
                  </a:lnTo>
                  <a:lnTo>
                    <a:pt x="264" y="570"/>
                  </a:lnTo>
                  <a:lnTo>
                    <a:pt x="264" y="598"/>
                  </a:lnTo>
                  <a:lnTo>
                    <a:pt x="264" y="616"/>
                  </a:lnTo>
                  <a:lnTo>
                    <a:pt x="273" y="635"/>
                  </a:lnTo>
                  <a:lnTo>
                    <a:pt x="291" y="635"/>
                  </a:lnTo>
                  <a:lnTo>
                    <a:pt x="310" y="635"/>
                  </a:lnTo>
                  <a:lnTo>
                    <a:pt x="328" y="635"/>
                  </a:lnTo>
                  <a:lnTo>
                    <a:pt x="337" y="616"/>
                  </a:lnTo>
                  <a:lnTo>
                    <a:pt x="356" y="607"/>
                  </a:lnTo>
                  <a:lnTo>
                    <a:pt x="365" y="589"/>
                  </a:lnTo>
                  <a:lnTo>
                    <a:pt x="383" y="580"/>
                  </a:lnTo>
                  <a:lnTo>
                    <a:pt x="393" y="561"/>
                  </a:lnTo>
                  <a:lnTo>
                    <a:pt x="411" y="552"/>
                  </a:lnTo>
                  <a:lnTo>
                    <a:pt x="420" y="534"/>
                  </a:lnTo>
                  <a:lnTo>
                    <a:pt x="439" y="524"/>
                  </a:lnTo>
                  <a:lnTo>
                    <a:pt x="457" y="515"/>
                  </a:lnTo>
                  <a:lnTo>
                    <a:pt x="457" y="497"/>
                  </a:lnTo>
                  <a:lnTo>
                    <a:pt x="475" y="488"/>
                  </a:lnTo>
                  <a:lnTo>
                    <a:pt x="494" y="488"/>
                  </a:lnTo>
                </a:path>
              </a:pathLst>
            </a:custGeom>
            <a:noFill/>
            <a:ln w="12700" cap="rnd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Freeform 28"/>
            <p:cNvSpPr>
              <a:spLocks/>
            </p:cNvSpPr>
            <p:nvPr/>
          </p:nvSpPr>
          <p:spPr bwMode="auto">
            <a:xfrm>
              <a:off x="1520" y="1239"/>
              <a:ext cx="495" cy="636"/>
            </a:xfrm>
            <a:custGeom>
              <a:avLst/>
              <a:gdLst>
                <a:gd name="T0" fmla="*/ 16 w 495"/>
                <a:gd name="T1" fmla="*/ 524 h 636"/>
                <a:gd name="T2" fmla="*/ 52 w 495"/>
                <a:gd name="T3" fmla="*/ 497 h 636"/>
                <a:gd name="T4" fmla="*/ 89 w 495"/>
                <a:gd name="T5" fmla="*/ 488 h 636"/>
                <a:gd name="T6" fmla="*/ 126 w 495"/>
                <a:gd name="T7" fmla="*/ 478 h 636"/>
                <a:gd name="T8" fmla="*/ 163 w 495"/>
                <a:gd name="T9" fmla="*/ 469 h 636"/>
                <a:gd name="T10" fmla="*/ 181 w 495"/>
                <a:gd name="T11" fmla="*/ 432 h 636"/>
                <a:gd name="T12" fmla="*/ 190 w 495"/>
                <a:gd name="T13" fmla="*/ 386 h 636"/>
                <a:gd name="T14" fmla="*/ 209 w 495"/>
                <a:gd name="T15" fmla="*/ 350 h 636"/>
                <a:gd name="T16" fmla="*/ 209 w 495"/>
                <a:gd name="T17" fmla="*/ 313 h 636"/>
                <a:gd name="T18" fmla="*/ 227 w 495"/>
                <a:gd name="T19" fmla="*/ 267 h 636"/>
                <a:gd name="T20" fmla="*/ 236 w 495"/>
                <a:gd name="T21" fmla="*/ 230 h 636"/>
                <a:gd name="T22" fmla="*/ 246 w 495"/>
                <a:gd name="T23" fmla="*/ 184 h 636"/>
                <a:gd name="T24" fmla="*/ 255 w 495"/>
                <a:gd name="T25" fmla="*/ 138 h 636"/>
                <a:gd name="T26" fmla="*/ 264 w 495"/>
                <a:gd name="T27" fmla="*/ 83 h 636"/>
                <a:gd name="T28" fmla="*/ 273 w 495"/>
                <a:gd name="T29" fmla="*/ 37 h 636"/>
                <a:gd name="T30" fmla="*/ 282 w 495"/>
                <a:gd name="T31" fmla="*/ 0 h 636"/>
                <a:gd name="T32" fmla="*/ 282 w 495"/>
                <a:gd name="T33" fmla="*/ 37 h 636"/>
                <a:gd name="T34" fmla="*/ 282 w 495"/>
                <a:gd name="T35" fmla="*/ 74 h 636"/>
                <a:gd name="T36" fmla="*/ 282 w 495"/>
                <a:gd name="T37" fmla="*/ 111 h 636"/>
                <a:gd name="T38" fmla="*/ 273 w 495"/>
                <a:gd name="T39" fmla="*/ 147 h 636"/>
                <a:gd name="T40" fmla="*/ 273 w 495"/>
                <a:gd name="T41" fmla="*/ 184 h 636"/>
                <a:gd name="T42" fmla="*/ 273 w 495"/>
                <a:gd name="T43" fmla="*/ 221 h 636"/>
                <a:gd name="T44" fmla="*/ 273 w 495"/>
                <a:gd name="T45" fmla="*/ 258 h 636"/>
                <a:gd name="T46" fmla="*/ 273 w 495"/>
                <a:gd name="T47" fmla="*/ 295 h 636"/>
                <a:gd name="T48" fmla="*/ 273 w 495"/>
                <a:gd name="T49" fmla="*/ 331 h 636"/>
                <a:gd name="T50" fmla="*/ 264 w 495"/>
                <a:gd name="T51" fmla="*/ 368 h 636"/>
                <a:gd name="T52" fmla="*/ 264 w 495"/>
                <a:gd name="T53" fmla="*/ 405 h 636"/>
                <a:gd name="T54" fmla="*/ 264 w 495"/>
                <a:gd name="T55" fmla="*/ 442 h 636"/>
                <a:gd name="T56" fmla="*/ 264 w 495"/>
                <a:gd name="T57" fmla="*/ 478 h 636"/>
                <a:gd name="T58" fmla="*/ 264 w 495"/>
                <a:gd name="T59" fmla="*/ 515 h 636"/>
                <a:gd name="T60" fmla="*/ 264 w 495"/>
                <a:gd name="T61" fmla="*/ 552 h 636"/>
                <a:gd name="T62" fmla="*/ 264 w 495"/>
                <a:gd name="T63" fmla="*/ 598 h 636"/>
                <a:gd name="T64" fmla="*/ 273 w 495"/>
                <a:gd name="T65" fmla="*/ 635 h 636"/>
                <a:gd name="T66" fmla="*/ 310 w 495"/>
                <a:gd name="T67" fmla="*/ 635 h 636"/>
                <a:gd name="T68" fmla="*/ 337 w 495"/>
                <a:gd name="T69" fmla="*/ 616 h 636"/>
                <a:gd name="T70" fmla="*/ 365 w 495"/>
                <a:gd name="T71" fmla="*/ 589 h 636"/>
                <a:gd name="T72" fmla="*/ 393 w 495"/>
                <a:gd name="T73" fmla="*/ 561 h 636"/>
                <a:gd name="T74" fmla="*/ 420 w 495"/>
                <a:gd name="T75" fmla="*/ 534 h 636"/>
                <a:gd name="T76" fmla="*/ 457 w 495"/>
                <a:gd name="T77" fmla="*/ 515 h 636"/>
                <a:gd name="T78" fmla="*/ 475 w 495"/>
                <a:gd name="T79" fmla="*/ 488 h 6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5"/>
                <a:gd name="T121" fmla="*/ 0 h 636"/>
                <a:gd name="T122" fmla="*/ 495 w 495"/>
                <a:gd name="T123" fmla="*/ 636 h 6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5" h="636">
                  <a:moveTo>
                    <a:pt x="0" y="545"/>
                  </a:moveTo>
                  <a:lnTo>
                    <a:pt x="16" y="524"/>
                  </a:lnTo>
                  <a:lnTo>
                    <a:pt x="34" y="515"/>
                  </a:lnTo>
                  <a:lnTo>
                    <a:pt x="52" y="497"/>
                  </a:lnTo>
                  <a:lnTo>
                    <a:pt x="71" y="488"/>
                  </a:lnTo>
                  <a:lnTo>
                    <a:pt x="89" y="488"/>
                  </a:lnTo>
                  <a:lnTo>
                    <a:pt x="108" y="478"/>
                  </a:lnTo>
                  <a:lnTo>
                    <a:pt x="126" y="478"/>
                  </a:lnTo>
                  <a:lnTo>
                    <a:pt x="144" y="469"/>
                  </a:lnTo>
                  <a:lnTo>
                    <a:pt x="163" y="469"/>
                  </a:lnTo>
                  <a:lnTo>
                    <a:pt x="172" y="451"/>
                  </a:lnTo>
                  <a:lnTo>
                    <a:pt x="181" y="432"/>
                  </a:lnTo>
                  <a:lnTo>
                    <a:pt x="190" y="405"/>
                  </a:lnTo>
                  <a:lnTo>
                    <a:pt x="190" y="386"/>
                  </a:lnTo>
                  <a:lnTo>
                    <a:pt x="200" y="368"/>
                  </a:lnTo>
                  <a:lnTo>
                    <a:pt x="209" y="350"/>
                  </a:lnTo>
                  <a:lnTo>
                    <a:pt x="209" y="331"/>
                  </a:lnTo>
                  <a:lnTo>
                    <a:pt x="209" y="313"/>
                  </a:lnTo>
                  <a:lnTo>
                    <a:pt x="218" y="295"/>
                  </a:lnTo>
                  <a:lnTo>
                    <a:pt x="227" y="267"/>
                  </a:lnTo>
                  <a:lnTo>
                    <a:pt x="236" y="249"/>
                  </a:lnTo>
                  <a:lnTo>
                    <a:pt x="236" y="230"/>
                  </a:lnTo>
                  <a:lnTo>
                    <a:pt x="236" y="203"/>
                  </a:lnTo>
                  <a:lnTo>
                    <a:pt x="246" y="184"/>
                  </a:lnTo>
                  <a:lnTo>
                    <a:pt x="246" y="157"/>
                  </a:lnTo>
                  <a:lnTo>
                    <a:pt x="255" y="138"/>
                  </a:lnTo>
                  <a:lnTo>
                    <a:pt x="264" y="111"/>
                  </a:lnTo>
                  <a:lnTo>
                    <a:pt x="264" y="83"/>
                  </a:lnTo>
                  <a:lnTo>
                    <a:pt x="264" y="65"/>
                  </a:lnTo>
                  <a:lnTo>
                    <a:pt x="273" y="37"/>
                  </a:lnTo>
                  <a:lnTo>
                    <a:pt x="282" y="19"/>
                  </a:lnTo>
                  <a:lnTo>
                    <a:pt x="282" y="0"/>
                  </a:lnTo>
                  <a:lnTo>
                    <a:pt x="282" y="19"/>
                  </a:lnTo>
                  <a:lnTo>
                    <a:pt x="282" y="37"/>
                  </a:lnTo>
                  <a:lnTo>
                    <a:pt x="282" y="55"/>
                  </a:lnTo>
                  <a:lnTo>
                    <a:pt x="282" y="74"/>
                  </a:lnTo>
                  <a:lnTo>
                    <a:pt x="282" y="92"/>
                  </a:lnTo>
                  <a:lnTo>
                    <a:pt x="282" y="111"/>
                  </a:lnTo>
                  <a:lnTo>
                    <a:pt x="273" y="129"/>
                  </a:lnTo>
                  <a:lnTo>
                    <a:pt x="273" y="147"/>
                  </a:lnTo>
                  <a:lnTo>
                    <a:pt x="273" y="166"/>
                  </a:lnTo>
                  <a:lnTo>
                    <a:pt x="273" y="184"/>
                  </a:lnTo>
                  <a:lnTo>
                    <a:pt x="273" y="203"/>
                  </a:lnTo>
                  <a:lnTo>
                    <a:pt x="273" y="221"/>
                  </a:lnTo>
                  <a:lnTo>
                    <a:pt x="273" y="239"/>
                  </a:lnTo>
                  <a:lnTo>
                    <a:pt x="273" y="258"/>
                  </a:lnTo>
                  <a:lnTo>
                    <a:pt x="273" y="276"/>
                  </a:lnTo>
                  <a:lnTo>
                    <a:pt x="273" y="295"/>
                  </a:lnTo>
                  <a:lnTo>
                    <a:pt x="273" y="313"/>
                  </a:lnTo>
                  <a:lnTo>
                    <a:pt x="273" y="331"/>
                  </a:lnTo>
                  <a:lnTo>
                    <a:pt x="264" y="350"/>
                  </a:lnTo>
                  <a:lnTo>
                    <a:pt x="264" y="368"/>
                  </a:lnTo>
                  <a:lnTo>
                    <a:pt x="264" y="386"/>
                  </a:lnTo>
                  <a:lnTo>
                    <a:pt x="264" y="405"/>
                  </a:lnTo>
                  <a:lnTo>
                    <a:pt x="264" y="423"/>
                  </a:lnTo>
                  <a:lnTo>
                    <a:pt x="264" y="442"/>
                  </a:lnTo>
                  <a:lnTo>
                    <a:pt x="264" y="460"/>
                  </a:lnTo>
                  <a:lnTo>
                    <a:pt x="264" y="478"/>
                  </a:lnTo>
                  <a:lnTo>
                    <a:pt x="264" y="497"/>
                  </a:lnTo>
                  <a:lnTo>
                    <a:pt x="264" y="515"/>
                  </a:lnTo>
                  <a:lnTo>
                    <a:pt x="264" y="534"/>
                  </a:lnTo>
                  <a:lnTo>
                    <a:pt x="264" y="552"/>
                  </a:lnTo>
                  <a:lnTo>
                    <a:pt x="264" y="570"/>
                  </a:lnTo>
                  <a:lnTo>
                    <a:pt x="264" y="598"/>
                  </a:lnTo>
                  <a:lnTo>
                    <a:pt x="264" y="616"/>
                  </a:lnTo>
                  <a:lnTo>
                    <a:pt x="273" y="635"/>
                  </a:lnTo>
                  <a:lnTo>
                    <a:pt x="291" y="635"/>
                  </a:lnTo>
                  <a:lnTo>
                    <a:pt x="310" y="635"/>
                  </a:lnTo>
                  <a:lnTo>
                    <a:pt x="328" y="635"/>
                  </a:lnTo>
                  <a:lnTo>
                    <a:pt x="337" y="616"/>
                  </a:lnTo>
                  <a:lnTo>
                    <a:pt x="356" y="607"/>
                  </a:lnTo>
                  <a:lnTo>
                    <a:pt x="365" y="589"/>
                  </a:lnTo>
                  <a:lnTo>
                    <a:pt x="383" y="580"/>
                  </a:lnTo>
                  <a:lnTo>
                    <a:pt x="393" y="561"/>
                  </a:lnTo>
                  <a:lnTo>
                    <a:pt x="411" y="552"/>
                  </a:lnTo>
                  <a:lnTo>
                    <a:pt x="420" y="534"/>
                  </a:lnTo>
                  <a:lnTo>
                    <a:pt x="439" y="524"/>
                  </a:lnTo>
                  <a:lnTo>
                    <a:pt x="457" y="515"/>
                  </a:lnTo>
                  <a:lnTo>
                    <a:pt x="457" y="497"/>
                  </a:lnTo>
                  <a:lnTo>
                    <a:pt x="475" y="488"/>
                  </a:lnTo>
                  <a:lnTo>
                    <a:pt x="494" y="488"/>
                  </a:lnTo>
                </a:path>
              </a:pathLst>
            </a:custGeom>
            <a:noFill/>
            <a:ln w="12700" cap="rnd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11" name="Rectangle 29"/>
          <p:cNvSpPr>
            <a:spLocks noChangeArrowheads="1"/>
          </p:cNvSpPr>
          <p:nvPr/>
        </p:nvSpPr>
        <p:spPr bwMode="auto">
          <a:xfrm>
            <a:off x="577850" y="1882775"/>
            <a:ext cx="2281238" cy="4889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12" name="Text Box 30"/>
          <p:cNvSpPr txBox="1">
            <a:spLocks noChangeArrowheads="1"/>
          </p:cNvSpPr>
          <p:nvPr/>
        </p:nvSpPr>
        <p:spPr bwMode="auto">
          <a:xfrm>
            <a:off x="3654425" y="434975"/>
            <a:ext cx="3557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>
                <a:latin typeface="Times New Roman" panose="02020603050405020304" pitchFamily="18" charset="0"/>
              </a:rPr>
              <a:t>Inhibitory Neurotransmitter</a:t>
            </a:r>
          </a:p>
        </p:txBody>
      </p:sp>
      <p:sp>
        <p:nvSpPr>
          <p:cNvPr id="29713" name="Line 31"/>
          <p:cNvSpPr>
            <a:spLocks noChangeShapeType="1"/>
          </p:cNvSpPr>
          <p:nvPr/>
        </p:nvSpPr>
        <p:spPr bwMode="auto">
          <a:xfrm flipH="1">
            <a:off x="4902200" y="863600"/>
            <a:ext cx="508000" cy="901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Text Box 32"/>
          <p:cNvSpPr txBox="1">
            <a:spLocks noChangeArrowheads="1"/>
          </p:cNvSpPr>
          <p:nvPr/>
        </p:nvSpPr>
        <p:spPr bwMode="auto">
          <a:xfrm>
            <a:off x="593725" y="2390775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>
                <a:latin typeface="Times New Roman" panose="02020603050405020304" pitchFamily="18" charset="0"/>
              </a:rPr>
              <a:t>Rod</a:t>
            </a:r>
          </a:p>
        </p:txBody>
      </p:sp>
      <p:sp>
        <p:nvSpPr>
          <p:cNvPr id="29715" name="Text Box 33"/>
          <p:cNvSpPr txBox="1">
            <a:spLocks noChangeArrowheads="1"/>
          </p:cNvSpPr>
          <p:nvPr/>
        </p:nvSpPr>
        <p:spPr bwMode="auto">
          <a:xfrm>
            <a:off x="7413625" y="2390775"/>
            <a:ext cx="1096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>
                <a:latin typeface="Times New Roman" panose="02020603050405020304" pitchFamily="18" charset="0"/>
              </a:rPr>
              <a:t>Bipolar</a:t>
            </a: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6702425" y="5972175"/>
            <a:ext cx="189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>
                <a:latin typeface="Times New Roman" panose="02020603050405020304" pitchFamily="18" charset="0"/>
              </a:rPr>
              <a:t>Disinhibited!!</a:t>
            </a: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-4763" y="3255963"/>
            <a:ext cx="9148763" cy="3611562"/>
          </a:xfrm>
          <a:prstGeom prst="rect">
            <a:avLst/>
          </a:pr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1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2" grpId="0"/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44" name="Picture 31" descr="397473aa_eps_2"/>
          <p:cNvPicPr>
            <a:picLocks noChangeAspect="1" noChangeArrowheads="1"/>
          </p:cNvPicPr>
          <p:nvPr/>
        </p:nvPicPr>
        <p:blipFill>
          <a:blip r:embed="rId3">
            <a:lum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7"/>
          <a:stretch>
            <a:fillRect/>
          </a:stretch>
        </p:blipFill>
        <p:spPr bwMode="auto">
          <a:xfrm>
            <a:off x="1225550" y="3771900"/>
            <a:ext cx="29606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 lIns="92075" tIns="46038" rIns="92075" bIns="46038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/>
              <a:t>Receptive Fields of ‘Parasol’ RGCs</a:t>
            </a:r>
            <a:endParaRPr lang="en-US" sz="40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820" name="Rectangle 5"/>
          <p:cNvSpPr>
            <a:spLocks noGrp="1" noChangeArrowheads="1"/>
          </p:cNvSpPr>
          <p:nvPr>
            <p:ph idx="1"/>
          </p:nvPr>
        </p:nvSpPr>
        <p:spPr>
          <a:xfrm>
            <a:off x="214313" y="1179513"/>
            <a:ext cx="8929687" cy="2824162"/>
          </a:xfrm>
        </p:spPr>
        <p:txBody>
          <a:bodyPr lIns="92075" tIns="46038" rIns="92075" bIns="46038"/>
          <a:lstStyle/>
          <a:p>
            <a:pPr eaLnBrk="1" hangingPunct="1">
              <a:spcBef>
                <a:spcPts val="1200"/>
              </a:spcBef>
            </a:pP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Center/surround organization – ‘Opponent Process’</a:t>
            </a:r>
          </a:p>
          <a:p>
            <a:pPr eaLnBrk="1" hangingPunct="1">
              <a:spcBef>
                <a:spcPts val="1200"/>
              </a:spcBef>
            </a:pP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Many (~200) photoreceptors (RODS) connect to one RGC</a:t>
            </a:r>
          </a:p>
          <a:p>
            <a:pPr eaLnBrk="1" hangingPunct="1">
              <a:spcBef>
                <a:spcPts val="1200"/>
              </a:spcBef>
            </a:pP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Imagine a sombrero (Mexican cowboy hat)</a:t>
            </a:r>
          </a:p>
          <a:p>
            <a:pPr eaLnBrk="1" hangingPunct="1">
              <a:spcBef>
                <a:spcPts val="1200"/>
              </a:spcBef>
            </a:pP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Edge enhancement</a:t>
            </a:r>
          </a:p>
          <a:p>
            <a:pPr eaLnBrk="1" hangingPunct="1">
              <a:spcBef>
                <a:spcPts val="1200"/>
              </a:spcBef>
            </a:pP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What ‘leaves’ the eye are dots of contrast (light/dark, or two-color)</a:t>
            </a:r>
          </a:p>
        </p:txBody>
      </p:sp>
      <p:pic>
        <p:nvPicPr>
          <p:cNvPr id="25605" name="Picture 37" descr="9978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657725" y="3515775"/>
            <a:ext cx="3101975" cy="275062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1530350" y="3895725"/>
            <a:ext cx="1676400" cy="1000125"/>
            <a:chOff x="1530859" y="3895344"/>
            <a:chExt cx="1675637" cy="999744"/>
          </a:xfrm>
        </p:grpSpPr>
        <p:sp>
          <p:nvSpPr>
            <p:cNvPr id="2" name="Freeform 1"/>
            <p:cNvSpPr/>
            <p:nvPr/>
          </p:nvSpPr>
          <p:spPr>
            <a:xfrm>
              <a:off x="1541967" y="4223832"/>
              <a:ext cx="939372" cy="98388"/>
            </a:xfrm>
            <a:custGeom>
              <a:avLst/>
              <a:gdLst>
                <a:gd name="connsiteX0" fmla="*/ 30480 w 938784"/>
                <a:gd name="connsiteY0" fmla="*/ 6096 h 97536"/>
                <a:gd name="connsiteX1" fmla="*/ 201168 w 938784"/>
                <a:gd name="connsiteY1" fmla="*/ 12192 h 97536"/>
                <a:gd name="connsiteX2" fmla="*/ 359664 w 938784"/>
                <a:gd name="connsiteY2" fmla="*/ 54864 h 97536"/>
                <a:gd name="connsiteX3" fmla="*/ 408432 w 938784"/>
                <a:gd name="connsiteY3" fmla="*/ 18288 h 97536"/>
                <a:gd name="connsiteX4" fmla="*/ 475488 w 938784"/>
                <a:gd name="connsiteY4" fmla="*/ 18288 h 97536"/>
                <a:gd name="connsiteX5" fmla="*/ 609600 w 938784"/>
                <a:gd name="connsiteY5" fmla="*/ 24384 h 97536"/>
                <a:gd name="connsiteX6" fmla="*/ 816864 w 938784"/>
                <a:gd name="connsiteY6" fmla="*/ 30480 h 97536"/>
                <a:gd name="connsiteX7" fmla="*/ 877824 w 938784"/>
                <a:gd name="connsiteY7" fmla="*/ 12192 h 97536"/>
                <a:gd name="connsiteX8" fmla="*/ 926592 w 938784"/>
                <a:gd name="connsiteY8" fmla="*/ 0 h 97536"/>
                <a:gd name="connsiteX9" fmla="*/ 938784 w 938784"/>
                <a:gd name="connsiteY9" fmla="*/ 79248 h 97536"/>
                <a:gd name="connsiteX10" fmla="*/ 908304 w 938784"/>
                <a:gd name="connsiteY10" fmla="*/ 97536 h 97536"/>
                <a:gd name="connsiteX11" fmla="*/ 847344 w 938784"/>
                <a:gd name="connsiteY11" fmla="*/ 67056 h 97536"/>
                <a:gd name="connsiteX12" fmla="*/ 512064 w 938784"/>
                <a:gd name="connsiteY12" fmla="*/ 85344 h 97536"/>
                <a:gd name="connsiteX13" fmla="*/ 463296 w 938784"/>
                <a:gd name="connsiteY13" fmla="*/ 97536 h 97536"/>
                <a:gd name="connsiteX14" fmla="*/ 365760 w 938784"/>
                <a:gd name="connsiteY14" fmla="*/ 85344 h 97536"/>
                <a:gd name="connsiteX15" fmla="*/ 243840 w 938784"/>
                <a:gd name="connsiteY15" fmla="*/ 67056 h 97536"/>
                <a:gd name="connsiteX16" fmla="*/ 36576 w 938784"/>
                <a:gd name="connsiteY16" fmla="*/ 91440 h 97536"/>
                <a:gd name="connsiteX17" fmla="*/ 0 w 938784"/>
                <a:gd name="connsiteY17" fmla="*/ 48768 h 97536"/>
                <a:gd name="connsiteX18" fmla="*/ 30480 w 938784"/>
                <a:gd name="connsiteY18" fmla="*/ 6096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38784" h="97536">
                  <a:moveTo>
                    <a:pt x="30480" y="6096"/>
                  </a:moveTo>
                  <a:lnTo>
                    <a:pt x="201168" y="12192"/>
                  </a:lnTo>
                  <a:lnTo>
                    <a:pt x="359664" y="54864"/>
                  </a:lnTo>
                  <a:lnTo>
                    <a:pt x="408432" y="18288"/>
                  </a:lnTo>
                  <a:lnTo>
                    <a:pt x="475488" y="18288"/>
                  </a:lnTo>
                  <a:lnTo>
                    <a:pt x="609600" y="24384"/>
                  </a:lnTo>
                  <a:lnTo>
                    <a:pt x="816864" y="30480"/>
                  </a:lnTo>
                  <a:lnTo>
                    <a:pt x="877824" y="12192"/>
                  </a:lnTo>
                  <a:lnTo>
                    <a:pt x="926592" y="0"/>
                  </a:lnTo>
                  <a:lnTo>
                    <a:pt x="938784" y="79248"/>
                  </a:lnTo>
                  <a:lnTo>
                    <a:pt x="908304" y="97536"/>
                  </a:lnTo>
                  <a:lnTo>
                    <a:pt x="847344" y="67056"/>
                  </a:lnTo>
                  <a:lnTo>
                    <a:pt x="512064" y="85344"/>
                  </a:lnTo>
                  <a:lnTo>
                    <a:pt x="463296" y="97536"/>
                  </a:lnTo>
                  <a:lnTo>
                    <a:pt x="365760" y="85344"/>
                  </a:lnTo>
                  <a:lnTo>
                    <a:pt x="243840" y="67056"/>
                  </a:lnTo>
                  <a:lnTo>
                    <a:pt x="36576" y="91440"/>
                  </a:lnTo>
                  <a:lnTo>
                    <a:pt x="0" y="48768"/>
                  </a:lnTo>
                  <a:lnTo>
                    <a:pt x="30480" y="6096"/>
                  </a:lnTo>
                  <a:close/>
                </a:path>
              </a:pathLst>
            </a:custGeom>
            <a:solidFill>
              <a:srgbClr val="1EAE0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537206" y="4346022"/>
              <a:ext cx="937786" cy="98388"/>
            </a:xfrm>
            <a:custGeom>
              <a:avLst/>
              <a:gdLst>
                <a:gd name="connsiteX0" fmla="*/ 30480 w 938784"/>
                <a:gd name="connsiteY0" fmla="*/ 6096 h 97536"/>
                <a:gd name="connsiteX1" fmla="*/ 201168 w 938784"/>
                <a:gd name="connsiteY1" fmla="*/ 12192 h 97536"/>
                <a:gd name="connsiteX2" fmla="*/ 359664 w 938784"/>
                <a:gd name="connsiteY2" fmla="*/ 54864 h 97536"/>
                <a:gd name="connsiteX3" fmla="*/ 408432 w 938784"/>
                <a:gd name="connsiteY3" fmla="*/ 18288 h 97536"/>
                <a:gd name="connsiteX4" fmla="*/ 475488 w 938784"/>
                <a:gd name="connsiteY4" fmla="*/ 18288 h 97536"/>
                <a:gd name="connsiteX5" fmla="*/ 609600 w 938784"/>
                <a:gd name="connsiteY5" fmla="*/ 24384 h 97536"/>
                <a:gd name="connsiteX6" fmla="*/ 816864 w 938784"/>
                <a:gd name="connsiteY6" fmla="*/ 30480 h 97536"/>
                <a:gd name="connsiteX7" fmla="*/ 877824 w 938784"/>
                <a:gd name="connsiteY7" fmla="*/ 12192 h 97536"/>
                <a:gd name="connsiteX8" fmla="*/ 926592 w 938784"/>
                <a:gd name="connsiteY8" fmla="*/ 0 h 97536"/>
                <a:gd name="connsiteX9" fmla="*/ 938784 w 938784"/>
                <a:gd name="connsiteY9" fmla="*/ 79248 h 97536"/>
                <a:gd name="connsiteX10" fmla="*/ 908304 w 938784"/>
                <a:gd name="connsiteY10" fmla="*/ 97536 h 97536"/>
                <a:gd name="connsiteX11" fmla="*/ 847344 w 938784"/>
                <a:gd name="connsiteY11" fmla="*/ 67056 h 97536"/>
                <a:gd name="connsiteX12" fmla="*/ 512064 w 938784"/>
                <a:gd name="connsiteY12" fmla="*/ 85344 h 97536"/>
                <a:gd name="connsiteX13" fmla="*/ 463296 w 938784"/>
                <a:gd name="connsiteY13" fmla="*/ 97536 h 97536"/>
                <a:gd name="connsiteX14" fmla="*/ 365760 w 938784"/>
                <a:gd name="connsiteY14" fmla="*/ 85344 h 97536"/>
                <a:gd name="connsiteX15" fmla="*/ 243840 w 938784"/>
                <a:gd name="connsiteY15" fmla="*/ 67056 h 97536"/>
                <a:gd name="connsiteX16" fmla="*/ 36576 w 938784"/>
                <a:gd name="connsiteY16" fmla="*/ 91440 h 97536"/>
                <a:gd name="connsiteX17" fmla="*/ 0 w 938784"/>
                <a:gd name="connsiteY17" fmla="*/ 48768 h 97536"/>
                <a:gd name="connsiteX18" fmla="*/ 30480 w 938784"/>
                <a:gd name="connsiteY18" fmla="*/ 6096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38784" h="97536">
                  <a:moveTo>
                    <a:pt x="30480" y="6096"/>
                  </a:moveTo>
                  <a:lnTo>
                    <a:pt x="201168" y="12192"/>
                  </a:lnTo>
                  <a:lnTo>
                    <a:pt x="359664" y="54864"/>
                  </a:lnTo>
                  <a:lnTo>
                    <a:pt x="408432" y="18288"/>
                  </a:lnTo>
                  <a:lnTo>
                    <a:pt x="475488" y="18288"/>
                  </a:lnTo>
                  <a:lnTo>
                    <a:pt x="609600" y="24384"/>
                  </a:lnTo>
                  <a:lnTo>
                    <a:pt x="816864" y="30480"/>
                  </a:lnTo>
                  <a:lnTo>
                    <a:pt x="877824" y="12192"/>
                  </a:lnTo>
                  <a:lnTo>
                    <a:pt x="926592" y="0"/>
                  </a:lnTo>
                  <a:lnTo>
                    <a:pt x="938784" y="79248"/>
                  </a:lnTo>
                  <a:lnTo>
                    <a:pt x="908304" y="97536"/>
                  </a:lnTo>
                  <a:lnTo>
                    <a:pt x="847344" y="67056"/>
                  </a:lnTo>
                  <a:lnTo>
                    <a:pt x="512064" y="85344"/>
                  </a:lnTo>
                  <a:lnTo>
                    <a:pt x="463296" y="97536"/>
                  </a:lnTo>
                  <a:lnTo>
                    <a:pt x="365760" y="85344"/>
                  </a:lnTo>
                  <a:lnTo>
                    <a:pt x="243840" y="67056"/>
                  </a:lnTo>
                  <a:lnTo>
                    <a:pt x="36576" y="91440"/>
                  </a:lnTo>
                  <a:lnTo>
                    <a:pt x="0" y="48768"/>
                  </a:lnTo>
                  <a:lnTo>
                    <a:pt x="30480" y="6096"/>
                  </a:lnTo>
                  <a:close/>
                </a:path>
              </a:pathLst>
            </a:custGeom>
            <a:solidFill>
              <a:srgbClr val="1EAE0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537206" y="4461866"/>
              <a:ext cx="937786" cy="98388"/>
            </a:xfrm>
            <a:custGeom>
              <a:avLst/>
              <a:gdLst>
                <a:gd name="connsiteX0" fmla="*/ 30480 w 938784"/>
                <a:gd name="connsiteY0" fmla="*/ 6096 h 97536"/>
                <a:gd name="connsiteX1" fmla="*/ 201168 w 938784"/>
                <a:gd name="connsiteY1" fmla="*/ 12192 h 97536"/>
                <a:gd name="connsiteX2" fmla="*/ 359664 w 938784"/>
                <a:gd name="connsiteY2" fmla="*/ 54864 h 97536"/>
                <a:gd name="connsiteX3" fmla="*/ 408432 w 938784"/>
                <a:gd name="connsiteY3" fmla="*/ 18288 h 97536"/>
                <a:gd name="connsiteX4" fmla="*/ 475488 w 938784"/>
                <a:gd name="connsiteY4" fmla="*/ 18288 h 97536"/>
                <a:gd name="connsiteX5" fmla="*/ 609600 w 938784"/>
                <a:gd name="connsiteY5" fmla="*/ 24384 h 97536"/>
                <a:gd name="connsiteX6" fmla="*/ 816864 w 938784"/>
                <a:gd name="connsiteY6" fmla="*/ 30480 h 97536"/>
                <a:gd name="connsiteX7" fmla="*/ 877824 w 938784"/>
                <a:gd name="connsiteY7" fmla="*/ 12192 h 97536"/>
                <a:gd name="connsiteX8" fmla="*/ 926592 w 938784"/>
                <a:gd name="connsiteY8" fmla="*/ 0 h 97536"/>
                <a:gd name="connsiteX9" fmla="*/ 938784 w 938784"/>
                <a:gd name="connsiteY9" fmla="*/ 79248 h 97536"/>
                <a:gd name="connsiteX10" fmla="*/ 908304 w 938784"/>
                <a:gd name="connsiteY10" fmla="*/ 97536 h 97536"/>
                <a:gd name="connsiteX11" fmla="*/ 847344 w 938784"/>
                <a:gd name="connsiteY11" fmla="*/ 67056 h 97536"/>
                <a:gd name="connsiteX12" fmla="*/ 512064 w 938784"/>
                <a:gd name="connsiteY12" fmla="*/ 85344 h 97536"/>
                <a:gd name="connsiteX13" fmla="*/ 463296 w 938784"/>
                <a:gd name="connsiteY13" fmla="*/ 97536 h 97536"/>
                <a:gd name="connsiteX14" fmla="*/ 365760 w 938784"/>
                <a:gd name="connsiteY14" fmla="*/ 85344 h 97536"/>
                <a:gd name="connsiteX15" fmla="*/ 243840 w 938784"/>
                <a:gd name="connsiteY15" fmla="*/ 67056 h 97536"/>
                <a:gd name="connsiteX16" fmla="*/ 36576 w 938784"/>
                <a:gd name="connsiteY16" fmla="*/ 91440 h 97536"/>
                <a:gd name="connsiteX17" fmla="*/ 0 w 938784"/>
                <a:gd name="connsiteY17" fmla="*/ 48768 h 97536"/>
                <a:gd name="connsiteX18" fmla="*/ 30480 w 938784"/>
                <a:gd name="connsiteY18" fmla="*/ 6096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38784" h="97536">
                  <a:moveTo>
                    <a:pt x="30480" y="6096"/>
                  </a:moveTo>
                  <a:lnTo>
                    <a:pt x="201168" y="12192"/>
                  </a:lnTo>
                  <a:lnTo>
                    <a:pt x="359664" y="54864"/>
                  </a:lnTo>
                  <a:lnTo>
                    <a:pt x="408432" y="18288"/>
                  </a:lnTo>
                  <a:lnTo>
                    <a:pt x="475488" y="18288"/>
                  </a:lnTo>
                  <a:lnTo>
                    <a:pt x="609600" y="24384"/>
                  </a:lnTo>
                  <a:lnTo>
                    <a:pt x="816864" y="30480"/>
                  </a:lnTo>
                  <a:lnTo>
                    <a:pt x="877824" y="12192"/>
                  </a:lnTo>
                  <a:lnTo>
                    <a:pt x="926592" y="0"/>
                  </a:lnTo>
                  <a:lnTo>
                    <a:pt x="938784" y="79248"/>
                  </a:lnTo>
                  <a:lnTo>
                    <a:pt x="908304" y="97536"/>
                  </a:lnTo>
                  <a:lnTo>
                    <a:pt x="847344" y="67056"/>
                  </a:lnTo>
                  <a:lnTo>
                    <a:pt x="512064" y="85344"/>
                  </a:lnTo>
                  <a:lnTo>
                    <a:pt x="463296" y="97536"/>
                  </a:lnTo>
                  <a:lnTo>
                    <a:pt x="365760" y="85344"/>
                  </a:lnTo>
                  <a:lnTo>
                    <a:pt x="243840" y="67056"/>
                  </a:lnTo>
                  <a:lnTo>
                    <a:pt x="36576" y="91440"/>
                  </a:lnTo>
                  <a:lnTo>
                    <a:pt x="0" y="48768"/>
                  </a:lnTo>
                  <a:lnTo>
                    <a:pt x="30480" y="6096"/>
                  </a:lnTo>
                  <a:close/>
                </a:path>
              </a:pathLst>
            </a:custGeom>
            <a:solidFill>
              <a:srgbClr val="1EAE0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530859" y="4577709"/>
              <a:ext cx="939372" cy="98388"/>
            </a:xfrm>
            <a:custGeom>
              <a:avLst/>
              <a:gdLst>
                <a:gd name="connsiteX0" fmla="*/ 30480 w 938784"/>
                <a:gd name="connsiteY0" fmla="*/ 6096 h 97536"/>
                <a:gd name="connsiteX1" fmla="*/ 201168 w 938784"/>
                <a:gd name="connsiteY1" fmla="*/ 12192 h 97536"/>
                <a:gd name="connsiteX2" fmla="*/ 359664 w 938784"/>
                <a:gd name="connsiteY2" fmla="*/ 54864 h 97536"/>
                <a:gd name="connsiteX3" fmla="*/ 408432 w 938784"/>
                <a:gd name="connsiteY3" fmla="*/ 18288 h 97536"/>
                <a:gd name="connsiteX4" fmla="*/ 475488 w 938784"/>
                <a:gd name="connsiteY4" fmla="*/ 18288 h 97536"/>
                <a:gd name="connsiteX5" fmla="*/ 609600 w 938784"/>
                <a:gd name="connsiteY5" fmla="*/ 24384 h 97536"/>
                <a:gd name="connsiteX6" fmla="*/ 816864 w 938784"/>
                <a:gd name="connsiteY6" fmla="*/ 30480 h 97536"/>
                <a:gd name="connsiteX7" fmla="*/ 877824 w 938784"/>
                <a:gd name="connsiteY7" fmla="*/ 12192 h 97536"/>
                <a:gd name="connsiteX8" fmla="*/ 926592 w 938784"/>
                <a:gd name="connsiteY8" fmla="*/ 0 h 97536"/>
                <a:gd name="connsiteX9" fmla="*/ 938784 w 938784"/>
                <a:gd name="connsiteY9" fmla="*/ 79248 h 97536"/>
                <a:gd name="connsiteX10" fmla="*/ 908304 w 938784"/>
                <a:gd name="connsiteY10" fmla="*/ 97536 h 97536"/>
                <a:gd name="connsiteX11" fmla="*/ 847344 w 938784"/>
                <a:gd name="connsiteY11" fmla="*/ 67056 h 97536"/>
                <a:gd name="connsiteX12" fmla="*/ 512064 w 938784"/>
                <a:gd name="connsiteY12" fmla="*/ 85344 h 97536"/>
                <a:gd name="connsiteX13" fmla="*/ 463296 w 938784"/>
                <a:gd name="connsiteY13" fmla="*/ 97536 h 97536"/>
                <a:gd name="connsiteX14" fmla="*/ 365760 w 938784"/>
                <a:gd name="connsiteY14" fmla="*/ 85344 h 97536"/>
                <a:gd name="connsiteX15" fmla="*/ 243840 w 938784"/>
                <a:gd name="connsiteY15" fmla="*/ 67056 h 97536"/>
                <a:gd name="connsiteX16" fmla="*/ 36576 w 938784"/>
                <a:gd name="connsiteY16" fmla="*/ 91440 h 97536"/>
                <a:gd name="connsiteX17" fmla="*/ 0 w 938784"/>
                <a:gd name="connsiteY17" fmla="*/ 48768 h 97536"/>
                <a:gd name="connsiteX18" fmla="*/ 30480 w 938784"/>
                <a:gd name="connsiteY18" fmla="*/ 6096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38784" h="97536">
                  <a:moveTo>
                    <a:pt x="30480" y="6096"/>
                  </a:moveTo>
                  <a:lnTo>
                    <a:pt x="201168" y="12192"/>
                  </a:lnTo>
                  <a:lnTo>
                    <a:pt x="359664" y="54864"/>
                  </a:lnTo>
                  <a:lnTo>
                    <a:pt x="408432" y="18288"/>
                  </a:lnTo>
                  <a:lnTo>
                    <a:pt x="475488" y="18288"/>
                  </a:lnTo>
                  <a:lnTo>
                    <a:pt x="609600" y="24384"/>
                  </a:lnTo>
                  <a:lnTo>
                    <a:pt x="816864" y="30480"/>
                  </a:lnTo>
                  <a:lnTo>
                    <a:pt x="877824" y="12192"/>
                  </a:lnTo>
                  <a:lnTo>
                    <a:pt x="926592" y="0"/>
                  </a:lnTo>
                  <a:lnTo>
                    <a:pt x="938784" y="79248"/>
                  </a:lnTo>
                  <a:lnTo>
                    <a:pt x="908304" y="97536"/>
                  </a:lnTo>
                  <a:lnTo>
                    <a:pt x="847344" y="67056"/>
                  </a:lnTo>
                  <a:lnTo>
                    <a:pt x="512064" y="85344"/>
                  </a:lnTo>
                  <a:lnTo>
                    <a:pt x="463296" y="97536"/>
                  </a:lnTo>
                  <a:lnTo>
                    <a:pt x="365760" y="85344"/>
                  </a:lnTo>
                  <a:lnTo>
                    <a:pt x="243840" y="67056"/>
                  </a:lnTo>
                  <a:lnTo>
                    <a:pt x="36576" y="91440"/>
                  </a:lnTo>
                  <a:lnTo>
                    <a:pt x="0" y="48768"/>
                  </a:lnTo>
                  <a:lnTo>
                    <a:pt x="30480" y="6096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543553" y="4092119"/>
              <a:ext cx="937786" cy="96801"/>
            </a:xfrm>
            <a:custGeom>
              <a:avLst/>
              <a:gdLst>
                <a:gd name="connsiteX0" fmla="*/ 30480 w 938784"/>
                <a:gd name="connsiteY0" fmla="*/ 6096 h 97536"/>
                <a:gd name="connsiteX1" fmla="*/ 201168 w 938784"/>
                <a:gd name="connsiteY1" fmla="*/ 12192 h 97536"/>
                <a:gd name="connsiteX2" fmla="*/ 359664 w 938784"/>
                <a:gd name="connsiteY2" fmla="*/ 54864 h 97536"/>
                <a:gd name="connsiteX3" fmla="*/ 408432 w 938784"/>
                <a:gd name="connsiteY3" fmla="*/ 18288 h 97536"/>
                <a:gd name="connsiteX4" fmla="*/ 475488 w 938784"/>
                <a:gd name="connsiteY4" fmla="*/ 18288 h 97536"/>
                <a:gd name="connsiteX5" fmla="*/ 609600 w 938784"/>
                <a:gd name="connsiteY5" fmla="*/ 24384 h 97536"/>
                <a:gd name="connsiteX6" fmla="*/ 816864 w 938784"/>
                <a:gd name="connsiteY6" fmla="*/ 30480 h 97536"/>
                <a:gd name="connsiteX7" fmla="*/ 877824 w 938784"/>
                <a:gd name="connsiteY7" fmla="*/ 12192 h 97536"/>
                <a:gd name="connsiteX8" fmla="*/ 926592 w 938784"/>
                <a:gd name="connsiteY8" fmla="*/ 0 h 97536"/>
                <a:gd name="connsiteX9" fmla="*/ 938784 w 938784"/>
                <a:gd name="connsiteY9" fmla="*/ 79248 h 97536"/>
                <a:gd name="connsiteX10" fmla="*/ 908304 w 938784"/>
                <a:gd name="connsiteY10" fmla="*/ 97536 h 97536"/>
                <a:gd name="connsiteX11" fmla="*/ 847344 w 938784"/>
                <a:gd name="connsiteY11" fmla="*/ 67056 h 97536"/>
                <a:gd name="connsiteX12" fmla="*/ 512064 w 938784"/>
                <a:gd name="connsiteY12" fmla="*/ 85344 h 97536"/>
                <a:gd name="connsiteX13" fmla="*/ 463296 w 938784"/>
                <a:gd name="connsiteY13" fmla="*/ 97536 h 97536"/>
                <a:gd name="connsiteX14" fmla="*/ 365760 w 938784"/>
                <a:gd name="connsiteY14" fmla="*/ 85344 h 97536"/>
                <a:gd name="connsiteX15" fmla="*/ 243840 w 938784"/>
                <a:gd name="connsiteY15" fmla="*/ 67056 h 97536"/>
                <a:gd name="connsiteX16" fmla="*/ 36576 w 938784"/>
                <a:gd name="connsiteY16" fmla="*/ 91440 h 97536"/>
                <a:gd name="connsiteX17" fmla="*/ 0 w 938784"/>
                <a:gd name="connsiteY17" fmla="*/ 48768 h 97536"/>
                <a:gd name="connsiteX18" fmla="*/ 30480 w 938784"/>
                <a:gd name="connsiteY18" fmla="*/ 6096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38784" h="97536">
                  <a:moveTo>
                    <a:pt x="30480" y="6096"/>
                  </a:moveTo>
                  <a:lnTo>
                    <a:pt x="201168" y="12192"/>
                  </a:lnTo>
                  <a:lnTo>
                    <a:pt x="359664" y="54864"/>
                  </a:lnTo>
                  <a:lnTo>
                    <a:pt x="408432" y="18288"/>
                  </a:lnTo>
                  <a:lnTo>
                    <a:pt x="475488" y="18288"/>
                  </a:lnTo>
                  <a:lnTo>
                    <a:pt x="609600" y="24384"/>
                  </a:lnTo>
                  <a:lnTo>
                    <a:pt x="816864" y="30480"/>
                  </a:lnTo>
                  <a:lnTo>
                    <a:pt x="877824" y="12192"/>
                  </a:lnTo>
                  <a:lnTo>
                    <a:pt x="926592" y="0"/>
                  </a:lnTo>
                  <a:lnTo>
                    <a:pt x="938784" y="79248"/>
                  </a:lnTo>
                  <a:lnTo>
                    <a:pt x="908304" y="97536"/>
                  </a:lnTo>
                  <a:lnTo>
                    <a:pt x="847344" y="67056"/>
                  </a:lnTo>
                  <a:lnTo>
                    <a:pt x="512064" y="85344"/>
                  </a:lnTo>
                  <a:lnTo>
                    <a:pt x="463296" y="97536"/>
                  </a:lnTo>
                  <a:lnTo>
                    <a:pt x="365760" y="85344"/>
                  </a:lnTo>
                  <a:lnTo>
                    <a:pt x="243840" y="67056"/>
                  </a:lnTo>
                  <a:lnTo>
                    <a:pt x="36576" y="91440"/>
                  </a:lnTo>
                  <a:lnTo>
                    <a:pt x="0" y="48768"/>
                  </a:lnTo>
                  <a:lnTo>
                    <a:pt x="30480" y="6096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543553" y="3982624"/>
              <a:ext cx="937786" cy="96800"/>
            </a:xfrm>
            <a:custGeom>
              <a:avLst/>
              <a:gdLst>
                <a:gd name="connsiteX0" fmla="*/ 30480 w 938784"/>
                <a:gd name="connsiteY0" fmla="*/ 6096 h 97536"/>
                <a:gd name="connsiteX1" fmla="*/ 201168 w 938784"/>
                <a:gd name="connsiteY1" fmla="*/ 12192 h 97536"/>
                <a:gd name="connsiteX2" fmla="*/ 359664 w 938784"/>
                <a:gd name="connsiteY2" fmla="*/ 54864 h 97536"/>
                <a:gd name="connsiteX3" fmla="*/ 408432 w 938784"/>
                <a:gd name="connsiteY3" fmla="*/ 18288 h 97536"/>
                <a:gd name="connsiteX4" fmla="*/ 475488 w 938784"/>
                <a:gd name="connsiteY4" fmla="*/ 18288 h 97536"/>
                <a:gd name="connsiteX5" fmla="*/ 609600 w 938784"/>
                <a:gd name="connsiteY5" fmla="*/ 24384 h 97536"/>
                <a:gd name="connsiteX6" fmla="*/ 816864 w 938784"/>
                <a:gd name="connsiteY6" fmla="*/ 30480 h 97536"/>
                <a:gd name="connsiteX7" fmla="*/ 877824 w 938784"/>
                <a:gd name="connsiteY7" fmla="*/ 12192 h 97536"/>
                <a:gd name="connsiteX8" fmla="*/ 926592 w 938784"/>
                <a:gd name="connsiteY8" fmla="*/ 0 h 97536"/>
                <a:gd name="connsiteX9" fmla="*/ 938784 w 938784"/>
                <a:gd name="connsiteY9" fmla="*/ 79248 h 97536"/>
                <a:gd name="connsiteX10" fmla="*/ 908304 w 938784"/>
                <a:gd name="connsiteY10" fmla="*/ 97536 h 97536"/>
                <a:gd name="connsiteX11" fmla="*/ 847344 w 938784"/>
                <a:gd name="connsiteY11" fmla="*/ 67056 h 97536"/>
                <a:gd name="connsiteX12" fmla="*/ 512064 w 938784"/>
                <a:gd name="connsiteY12" fmla="*/ 85344 h 97536"/>
                <a:gd name="connsiteX13" fmla="*/ 463296 w 938784"/>
                <a:gd name="connsiteY13" fmla="*/ 97536 h 97536"/>
                <a:gd name="connsiteX14" fmla="*/ 365760 w 938784"/>
                <a:gd name="connsiteY14" fmla="*/ 85344 h 97536"/>
                <a:gd name="connsiteX15" fmla="*/ 243840 w 938784"/>
                <a:gd name="connsiteY15" fmla="*/ 67056 h 97536"/>
                <a:gd name="connsiteX16" fmla="*/ 36576 w 938784"/>
                <a:gd name="connsiteY16" fmla="*/ 91440 h 97536"/>
                <a:gd name="connsiteX17" fmla="*/ 0 w 938784"/>
                <a:gd name="connsiteY17" fmla="*/ 48768 h 97536"/>
                <a:gd name="connsiteX18" fmla="*/ 30480 w 938784"/>
                <a:gd name="connsiteY18" fmla="*/ 6096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38784" h="97536">
                  <a:moveTo>
                    <a:pt x="30480" y="6096"/>
                  </a:moveTo>
                  <a:lnTo>
                    <a:pt x="201168" y="12192"/>
                  </a:lnTo>
                  <a:lnTo>
                    <a:pt x="359664" y="54864"/>
                  </a:lnTo>
                  <a:lnTo>
                    <a:pt x="408432" y="18288"/>
                  </a:lnTo>
                  <a:lnTo>
                    <a:pt x="475488" y="18288"/>
                  </a:lnTo>
                  <a:lnTo>
                    <a:pt x="609600" y="24384"/>
                  </a:lnTo>
                  <a:lnTo>
                    <a:pt x="816864" y="30480"/>
                  </a:lnTo>
                  <a:lnTo>
                    <a:pt x="877824" y="12192"/>
                  </a:lnTo>
                  <a:lnTo>
                    <a:pt x="926592" y="0"/>
                  </a:lnTo>
                  <a:lnTo>
                    <a:pt x="938784" y="79248"/>
                  </a:lnTo>
                  <a:lnTo>
                    <a:pt x="908304" y="97536"/>
                  </a:lnTo>
                  <a:lnTo>
                    <a:pt x="847344" y="67056"/>
                  </a:lnTo>
                  <a:lnTo>
                    <a:pt x="512064" y="85344"/>
                  </a:lnTo>
                  <a:lnTo>
                    <a:pt x="463296" y="97536"/>
                  </a:lnTo>
                  <a:lnTo>
                    <a:pt x="365760" y="85344"/>
                  </a:lnTo>
                  <a:lnTo>
                    <a:pt x="243840" y="67056"/>
                  </a:lnTo>
                  <a:lnTo>
                    <a:pt x="36576" y="91440"/>
                  </a:lnTo>
                  <a:lnTo>
                    <a:pt x="0" y="48768"/>
                  </a:lnTo>
                  <a:lnTo>
                    <a:pt x="30480" y="6096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530859" y="4701487"/>
              <a:ext cx="939372" cy="98388"/>
            </a:xfrm>
            <a:custGeom>
              <a:avLst/>
              <a:gdLst>
                <a:gd name="connsiteX0" fmla="*/ 30480 w 938784"/>
                <a:gd name="connsiteY0" fmla="*/ 6096 h 97536"/>
                <a:gd name="connsiteX1" fmla="*/ 201168 w 938784"/>
                <a:gd name="connsiteY1" fmla="*/ 12192 h 97536"/>
                <a:gd name="connsiteX2" fmla="*/ 359664 w 938784"/>
                <a:gd name="connsiteY2" fmla="*/ 54864 h 97536"/>
                <a:gd name="connsiteX3" fmla="*/ 408432 w 938784"/>
                <a:gd name="connsiteY3" fmla="*/ 18288 h 97536"/>
                <a:gd name="connsiteX4" fmla="*/ 475488 w 938784"/>
                <a:gd name="connsiteY4" fmla="*/ 18288 h 97536"/>
                <a:gd name="connsiteX5" fmla="*/ 609600 w 938784"/>
                <a:gd name="connsiteY5" fmla="*/ 24384 h 97536"/>
                <a:gd name="connsiteX6" fmla="*/ 816864 w 938784"/>
                <a:gd name="connsiteY6" fmla="*/ 30480 h 97536"/>
                <a:gd name="connsiteX7" fmla="*/ 877824 w 938784"/>
                <a:gd name="connsiteY7" fmla="*/ 12192 h 97536"/>
                <a:gd name="connsiteX8" fmla="*/ 926592 w 938784"/>
                <a:gd name="connsiteY8" fmla="*/ 0 h 97536"/>
                <a:gd name="connsiteX9" fmla="*/ 938784 w 938784"/>
                <a:gd name="connsiteY9" fmla="*/ 79248 h 97536"/>
                <a:gd name="connsiteX10" fmla="*/ 908304 w 938784"/>
                <a:gd name="connsiteY10" fmla="*/ 97536 h 97536"/>
                <a:gd name="connsiteX11" fmla="*/ 847344 w 938784"/>
                <a:gd name="connsiteY11" fmla="*/ 67056 h 97536"/>
                <a:gd name="connsiteX12" fmla="*/ 512064 w 938784"/>
                <a:gd name="connsiteY12" fmla="*/ 85344 h 97536"/>
                <a:gd name="connsiteX13" fmla="*/ 463296 w 938784"/>
                <a:gd name="connsiteY13" fmla="*/ 97536 h 97536"/>
                <a:gd name="connsiteX14" fmla="*/ 365760 w 938784"/>
                <a:gd name="connsiteY14" fmla="*/ 85344 h 97536"/>
                <a:gd name="connsiteX15" fmla="*/ 243840 w 938784"/>
                <a:gd name="connsiteY15" fmla="*/ 67056 h 97536"/>
                <a:gd name="connsiteX16" fmla="*/ 36576 w 938784"/>
                <a:gd name="connsiteY16" fmla="*/ 91440 h 97536"/>
                <a:gd name="connsiteX17" fmla="*/ 0 w 938784"/>
                <a:gd name="connsiteY17" fmla="*/ 48768 h 97536"/>
                <a:gd name="connsiteX18" fmla="*/ 30480 w 938784"/>
                <a:gd name="connsiteY18" fmla="*/ 6096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38784" h="97536">
                  <a:moveTo>
                    <a:pt x="30480" y="6096"/>
                  </a:moveTo>
                  <a:lnTo>
                    <a:pt x="201168" y="12192"/>
                  </a:lnTo>
                  <a:lnTo>
                    <a:pt x="359664" y="54864"/>
                  </a:lnTo>
                  <a:lnTo>
                    <a:pt x="408432" y="18288"/>
                  </a:lnTo>
                  <a:lnTo>
                    <a:pt x="475488" y="18288"/>
                  </a:lnTo>
                  <a:lnTo>
                    <a:pt x="609600" y="24384"/>
                  </a:lnTo>
                  <a:lnTo>
                    <a:pt x="816864" y="30480"/>
                  </a:lnTo>
                  <a:lnTo>
                    <a:pt x="877824" y="12192"/>
                  </a:lnTo>
                  <a:lnTo>
                    <a:pt x="926592" y="0"/>
                  </a:lnTo>
                  <a:lnTo>
                    <a:pt x="938784" y="79248"/>
                  </a:lnTo>
                  <a:lnTo>
                    <a:pt x="908304" y="97536"/>
                  </a:lnTo>
                  <a:lnTo>
                    <a:pt x="847344" y="67056"/>
                  </a:lnTo>
                  <a:lnTo>
                    <a:pt x="512064" y="85344"/>
                  </a:lnTo>
                  <a:lnTo>
                    <a:pt x="463296" y="97536"/>
                  </a:lnTo>
                  <a:lnTo>
                    <a:pt x="365760" y="85344"/>
                  </a:lnTo>
                  <a:lnTo>
                    <a:pt x="243840" y="67056"/>
                  </a:lnTo>
                  <a:lnTo>
                    <a:pt x="36576" y="91440"/>
                  </a:lnTo>
                  <a:lnTo>
                    <a:pt x="0" y="48768"/>
                  </a:lnTo>
                  <a:lnTo>
                    <a:pt x="30480" y="6096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2603521" y="3895344"/>
              <a:ext cx="596628" cy="274533"/>
            </a:xfrm>
            <a:custGeom>
              <a:avLst/>
              <a:gdLst>
                <a:gd name="connsiteX0" fmla="*/ 0 w 597408"/>
                <a:gd name="connsiteY0" fmla="*/ 170688 h 274320"/>
                <a:gd name="connsiteX1" fmla="*/ 18288 w 597408"/>
                <a:gd name="connsiteY1" fmla="*/ 115824 h 274320"/>
                <a:gd name="connsiteX2" fmla="*/ 182880 w 597408"/>
                <a:gd name="connsiteY2" fmla="*/ 128016 h 274320"/>
                <a:gd name="connsiteX3" fmla="*/ 274320 w 597408"/>
                <a:gd name="connsiteY3" fmla="*/ 164592 h 274320"/>
                <a:gd name="connsiteX4" fmla="*/ 487680 w 597408"/>
                <a:gd name="connsiteY4" fmla="*/ 158496 h 274320"/>
                <a:gd name="connsiteX5" fmla="*/ 566928 w 597408"/>
                <a:gd name="connsiteY5" fmla="*/ 128016 h 274320"/>
                <a:gd name="connsiteX6" fmla="*/ 554736 w 597408"/>
                <a:gd name="connsiteY6" fmla="*/ 0 h 274320"/>
                <a:gd name="connsiteX7" fmla="*/ 597408 w 597408"/>
                <a:gd name="connsiteY7" fmla="*/ 12192 h 274320"/>
                <a:gd name="connsiteX8" fmla="*/ 579120 w 597408"/>
                <a:gd name="connsiteY8" fmla="*/ 274320 h 274320"/>
                <a:gd name="connsiteX9" fmla="*/ 542544 w 597408"/>
                <a:gd name="connsiteY9" fmla="*/ 231648 h 274320"/>
                <a:gd name="connsiteX10" fmla="*/ 396240 w 597408"/>
                <a:gd name="connsiteY10" fmla="*/ 219456 h 274320"/>
                <a:gd name="connsiteX11" fmla="*/ 188976 w 597408"/>
                <a:gd name="connsiteY11" fmla="*/ 213360 h 274320"/>
                <a:gd name="connsiteX12" fmla="*/ 115824 w 597408"/>
                <a:gd name="connsiteY12" fmla="*/ 256032 h 274320"/>
                <a:gd name="connsiteX13" fmla="*/ 36576 w 597408"/>
                <a:gd name="connsiteY13" fmla="*/ 231648 h 274320"/>
                <a:gd name="connsiteX14" fmla="*/ 0 w 597408"/>
                <a:gd name="connsiteY14" fmla="*/ 170688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7408" h="274320">
                  <a:moveTo>
                    <a:pt x="0" y="170688"/>
                  </a:moveTo>
                  <a:lnTo>
                    <a:pt x="18288" y="115824"/>
                  </a:lnTo>
                  <a:lnTo>
                    <a:pt x="182880" y="128016"/>
                  </a:lnTo>
                  <a:lnTo>
                    <a:pt x="274320" y="164592"/>
                  </a:lnTo>
                  <a:lnTo>
                    <a:pt x="487680" y="158496"/>
                  </a:lnTo>
                  <a:lnTo>
                    <a:pt x="566928" y="128016"/>
                  </a:lnTo>
                  <a:lnTo>
                    <a:pt x="554736" y="0"/>
                  </a:lnTo>
                  <a:lnTo>
                    <a:pt x="597408" y="12192"/>
                  </a:lnTo>
                  <a:lnTo>
                    <a:pt x="579120" y="274320"/>
                  </a:lnTo>
                  <a:lnTo>
                    <a:pt x="542544" y="231648"/>
                  </a:lnTo>
                  <a:lnTo>
                    <a:pt x="396240" y="219456"/>
                  </a:lnTo>
                  <a:lnTo>
                    <a:pt x="188976" y="213360"/>
                  </a:lnTo>
                  <a:lnTo>
                    <a:pt x="115824" y="256032"/>
                  </a:lnTo>
                  <a:lnTo>
                    <a:pt x="36576" y="23164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578132" y="4547558"/>
              <a:ext cx="609323" cy="347530"/>
            </a:xfrm>
            <a:custGeom>
              <a:avLst/>
              <a:gdLst>
                <a:gd name="connsiteX0" fmla="*/ 164592 w 609600"/>
                <a:gd name="connsiteY0" fmla="*/ 164592 h 347472"/>
                <a:gd name="connsiteX1" fmla="*/ 323088 w 609600"/>
                <a:gd name="connsiteY1" fmla="*/ 152400 h 347472"/>
                <a:gd name="connsiteX2" fmla="*/ 445008 w 609600"/>
                <a:gd name="connsiteY2" fmla="*/ 164592 h 347472"/>
                <a:gd name="connsiteX3" fmla="*/ 542544 w 609600"/>
                <a:gd name="connsiteY3" fmla="*/ 146304 h 347472"/>
                <a:gd name="connsiteX4" fmla="*/ 554736 w 609600"/>
                <a:gd name="connsiteY4" fmla="*/ 0 h 347472"/>
                <a:gd name="connsiteX5" fmla="*/ 591312 w 609600"/>
                <a:gd name="connsiteY5" fmla="*/ 109728 h 347472"/>
                <a:gd name="connsiteX6" fmla="*/ 609600 w 609600"/>
                <a:gd name="connsiteY6" fmla="*/ 347472 h 347472"/>
                <a:gd name="connsiteX7" fmla="*/ 573024 w 609600"/>
                <a:gd name="connsiteY7" fmla="*/ 347472 h 347472"/>
                <a:gd name="connsiteX8" fmla="*/ 554736 w 609600"/>
                <a:gd name="connsiteY8" fmla="*/ 243840 h 347472"/>
                <a:gd name="connsiteX9" fmla="*/ 493776 w 609600"/>
                <a:gd name="connsiteY9" fmla="*/ 201168 h 347472"/>
                <a:gd name="connsiteX10" fmla="*/ 195072 w 609600"/>
                <a:gd name="connsiteY10" fmla="*/ 207264 h 347472"/>
                <a:gd name="connsiteX11" fmla="*/ 134112 w 609600"/>
                <a:gd name="connsiteY11" fmla="*/ 280416 h 347472"/>
                <a:gd name="connsiteX12" fmla="*/ 54864 w 609600"/>
                <a:gd name="connsiteY12" fmla="*/ 280416 h 347472"/>
                <a:gd name="connsiteX13" fmla="*/ 0 w 609600"/>
                <a:gd name="connsiteY13" fmla="*/ 207264 h 347472"/>
                <a:gd name="connsiteX14" fmla="*/ 0 w 609600"/>
                <a:gd name="connsiteY14" fmla="*/ 158496 h 347472"/>
                <a:gd name="connsiteX15" fmla="*/ 67056 w 609600"/>
                <a:gd name="connsiteY15" fmla="*/ 121920 h 347472"/>
                <a:gd name="connsiteX16" fmla="*/ 164592 w 609600"/>
                <a:gd name="connsiteY16" fmla="*/ 164592 h 3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9600" h="347472">
                  <a:moveTo>
                    <a:pt x="164592" y="164592"/>
                  </a:moveTo>
                  <a:lnTo>
                    <a:pt x="323088" y="152400"/>
                  </a:lnTo>
                  <a:lnTo>
                    <a:pt x="445008" y="164592"/>
                  </a:lnTo>
                  <a:lnTo>
                    <a:pt x="542544" y="146304"/>
                  </a:lnTo>
                  <a:lnTo>
                    <a:pt x="554736" y="0"/>
                  </a:lnTo>
                  <a:lnTo>
                    <a:pt x="591312" y="109728"/>
                  </a:lnTo>
                  <a:lnTo>
                    <a:pt x="609600" y="347472"/>
                  </a:lnTo>
                  <a:lnTo>
                    <a:pt x="573024" y="347472"/>
                  </a:lnTo>
                  <a:lnTo>
                    <a:pt x="554736" y="243840"/>
                  </a:lnTo>
                  <a:lnTo>
                    <a:pt x="493776" y="201168"/>
                  </a:lnTo>
                  <a:lnTo>
                    <a:pt x="195072" y="207264"/>
                  </a:lnTo>
                  <a:lnTo>
                    <a:pt x="134112" y="280416"/>
                  </a:lnTo>
                  <a:lnTo>
                    <a:pt x="54864" y="280416"/>
                  </a:lnTo>
                  <a:lnTo>
                    <a:pt x="0" y="207264"/>
                  </a:lnTo>
                  <a:lnTo>
                    <a:pt x="0" y="158496"/>
                  </a:lnTo>
                  <a:lnTo>
                    <a:pt x="67056" y="121920"/>
                  </a:lnTo>
                  <a:lnTo>
                    <a:pt x="164592" y="164592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597173" y="4187333"/>
              <a:ext cx="609323" cy="347531"/>
            </a:xfrm>
            <a:custGeom>
              <a:avLst/>
              <a:gdLst>
                <a:gd name="connsiteX0" fmla="*/ 164592 w 609600"/>
                <a:gd name="connsiteY0" fmla="*/ 164592 h 347472"/>
                <a:gd name="connsiteX1" fmla="*/ 323088 w 609600"/>
                <a:gd name="connsiteY1" fmla="*/ 152400 h 347472"/>
                <a:gd name="connsiteX2" fmla="*/ 445008 w 609600"/>
                <a:gd name="connsiteY2" fmla="*/ 164592 h 347472"/>
                <a:gd name="connsiteX3" fmla="*/ 542544 w 609600"/>
                <a:gd name="connsiteY3" fmla="*/ 146304 h 347472"/>
                <a:gd name="connsiteX4" fmla="*/ 554736 w 609600"/>
                <a:gd name="connsiteY4" fmla="*/ 0 h 347472"/>
                <a:gd name="connsiteX5" fmla="*/ 591312 w 609600"/>
                <a:gd name="connsiteY5" fmla="*/ 109728 h 347472"/>
                <a:gd name="connsiteX6" fmla="*/ 609600 w 609600"/>
                <a:gd name="connsiteY6" fmla="*/ 347472 h 347472"/>
                <a:gd name="connsiteX7" fmla="*/ 573024 w 609600"/>
                <a:gd name="connsiteY7" fmla="*/ 347472 h 347472"/>
                <a:gd name="connsiteX8" fmla="*/ 554736 w 609600"/>
                <a:gd name="connsiteY8" fmla="*/ 243840 h 347472"/>
                <a:gd name="connsiteX9" fmla="*/ 493776 w 609600"/>
                <a:gd name="connsiteY9" fmla="*/ 201168 h 347472"/>
                <a:gd name="connsiteX10" fmla="*/ 195072 w 609600"/>
                <a:gd name="connsiteY10" fmla="*/ 207264 h 347472"/>
                <a:gd name="connsiteX11" fmla="*/ 134112 w 609600"/>
                <a:gd name="connsiteY11" fmla="*/ 280416 h 347472"/>
                <a:gd name="connsiteX12" fmla="*/ 54864 w 609600"/>
                <a:gd name="connsiteY12" fmla="*/ 280416 h 347472"/>
                <a:gd name="connsiteX13" fmla="*/ 0 w 609600"/>
                <a:gd name="connsiteY13" fmla="*/ 207264 h 347472"/>
                <a:gd name="connsiteX14" fmla="*/ 0 w 609600"/>
                <a:gd name="connsiteY14" fmla="*/ 158496 h 347472"/>
                <a:gd name="connsiteX15" fmla="*/ 67056 w 609600"/>
                <a:gd name="connsiteY15" fmla="*/ 121920 h 347472"/>
                <a:gd name="connsiteX16" fmla="*/ 164592 w 609600"/>
                <a:gd name="connsiteY16" fmla="*/ 164592 h 3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9600" h="347472">
                  <a:moveTo>
                    <a:pt x="164592" y="164592"/>
                  </a:moveTo>
                  <a:lnTo>
                    <a:pt x="323088" y="152400"/>
                  </a:lnTo>
                  <a:lnTo>
                    <a:pt x="445008" y="164592"/>
                  </a:lnTo>
                  <a:lnTo>
                    <a:pt x="542544" y="146304"/>
                  </a:lnTo>
                  <a:lnTo>
                    <a:pt x="554736" y="0"/>
                  </a:lnTo>
                  <a:lnTo>
                    <a:pt x="591312" y="109728"/>
                  </a:lnTo>
                  <a:lnTo>
                    <a:pt x="609600" y="347472"/>
                  </a:lnTo>
                  <a:lnTo>
                    <a:pt x="573024" y="347472"/>
                  </a:lnTo>
                  <a:lnTo>
                    <a:pt x="554736" y="243840"/>
                  </a:lnTo>
                  <a:lnTo>
                    <a:pt x="493776" y="201168"/>
                  </a:lnTo>
                  <a:lnTo>
                    <a:pt x="195072" y="207264"/>
                  </a:lnTo>
                  <a:lnTo>
                    <a:pt x="134112" y="280416"/>
                  </a:lnTo>
                  <a:lnTo>
                    <a:pt x="54864" y="280416"/>
                  </a:lnTo>
                  <a:lnTo>
                    <a:pt x="0" y="207264"/>
                  </a:lnTo>
                  <a:lnTo>
                    <a:pt x="0" y="158496"/>
                  </a:lnTo>
                  <a:lnTo>
                    <a:pt x="67056" y="121920"/>
                  </a:lnTo>
                  <a:lnTo>
                    <a:pt x="164592" y="164592"/>
                  </a:lnTo>
                  <a:close/>
                </a:path>
              </a:pathLst>
            </a:custGeom>
            <a:solidFill>
              <a:srgbClr val="1EAE0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4823" name="TextBox 6"/>
          <p:cNvSpPr txBox="1">
            <a:spLocks noChangeArrowheads="1"/>
          </p:cNvSpPr>
          <p:nvPr/>
        </p:nvSpPr>
        <p:spPr bwMode="auto">
          <a:xfrm>
            <a:off x="4059238" y="3602038"/>
            <a:ext cx="698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2F2B20"/>
                </a:solidFill>
              </a:rPr>
              <a:t>RGC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584575" y="3895725"/>
            <a:ext cx="798513" cy="5476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21"/>
          <p:cNvGrpSpPr>
            <a:grpSpLocks/>
          </p:cNvGrpSpPr>
          <p:nvPr/>
        </p:nvGrpSpPr>
        <p:grpSpPr bwMode="auto">
          <a:xfrm>
            <a:off x="5565775" y="3602038"/>
            <a:ext cx="2301875" cy="1768475"/>
            <a:chOff x="5565648" y="3602736"/>
            <a:chExt cx="2301853" cy="1767840"/>
          </a:xfrm>
        </p:grpSpPr>
        <p:sp>
          <p:nvSpPr>
            <p:cNvPr id="3" name="Freeform 2"/>
            <p:cNvSpPr/>
            <p:nvPr/>
          </p:nvSpPr>
          <p:spPr>
            <a:xfrm>
              <a:off x="5565648" y="4078815"/>
              <a:ext cx="1189027" cy="1291761"/>
            </a:xfrm>
            <a:custGeom>
              <a:avLst/>
              <a:gdLst>
                <a:gd name="connsiteX0" fmla="*/ 48768 w 1188720"/>
                <a:gd name="connsiteY0" fmla="*/ 829056 h 1292352"/>
                <a:gd name="connsiteX1" fmla="*/ 0 w 1188720"/>
                <a:gd name="connsiteY1" fmla="*/ 944880 h 1292352"/>
                <a:gd name="connsiteX2" fmla="*/ 36576 w 1188720"/>
                <a:gd name="connsiteY2" fmla="*/ 1085088 h 1292352"/>
                <a:gd name="connsiteX3" fmla="*/ 182880 w 1188720"/>
                <a:gd name="connsiteY3" fmla="*/ 1194816 h 1292352"/>
                <a:gd name="connsiteX4" fmla="*/ 335280 w 1188720"/>
                <a:gd name="connsiteY4" fmla="*/ 1261872 h 1292352"/>
                <a:gd name="connsiteX5" fmla="*/ 566928 w 1188720"/>
                <a:gd name="connsiteY5" fmla="*/ 1292352 h 1292352"/>
                <a:gd name="connsiteX6" fmla="*/ 774192 w 1188720"/>
                <a:gd name="connsiteY6" fmla="*/ 1286256 h 1292352"/>
                <a:gd name="connsiteX7" fmla="*/ 1011936 w 1188720"/>
                <a:gd name="connsiteY7" fmla="*/ 1225296 h 1292352"/>
                <a:gd name="connsiteX8" fmla="*/ 1097280 w 1188720"/>
                <a:gd name="connsiteY8" fmla="*/ 1158240 h 1292352"/>
                <a:gd name="connsiteX9" fmla="*/ 1188720 w 1188720"/>
                <a:gd name="connsiteY9" fmla="*/ 1048512 h 1292352"/>
                <a:gd name="connsiteX10" fmla="*/ 1176528 w 1188720"/>
                <a:gd name="connsiteY10" fmla="*/ 950976 h 1292352"/>
                <a:gd name="connsiteX11" fmla="*/ 1139952 w 1188720"/>
                <a:gd name="connsiteY11" fmla="*/ 890016 h 1292352"/>
                <a:gd name="connsiteX12" fmla="*/ 1018032 w 1188720"/>
                <a:gd name="connsiteY12" fmla="*/ 621792 h 1292352"/>
                <a:gd name="connsiteX13" fmla="*/ 835152 w 1188720"/>
                <a:gd name="connsiteY13" fmla="*/ 225552 h 1292352"/>
                <a:gd name="connsiteX14" fmla="*/ 743712 w 1188720"/>
                <a:gd name="connsiteY14" fmla="*/ 85344 h 1292352"/>
                <a:gd name="connsiteX15" fmla="*/ 670560 w 1188720"/>
                <a:gd name="connsiteY15" fmla="*/ 36576 h 1292352"/>
                <a:gd name="connsiteX16" fmla="*/ 554736 w 1188720"/>
                <a:gd name="connsiteY16" fmla="*/ 0 h 1292352"/>
                <a:gd name="connsiteX17" fmla="*/ 445008 w 1188720"/>
                <a:gd name="connsiteY17" fmla="*/ 18288 h 1292352"/>
                <a:gd name="connsiteX18" fmla="*/ 371856 w 1188720"/>
                <a:gd name="connsiteY18" fmla="*/ 91440 h 1292352"/>
                <a:gd name="connsiteX19" fmla="*/ 170688 w 1188720"/>
                <a:gd name="connsiteY19" fmla="*/ 487680 h 1292352"/>
                <a:gd name="connsiteX20" fmla="*/ 103632 w 1188720"/>
                <a:gd name="connsiteY20" fmla="*/ 737616 h 129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88720" h="1292352">
                  <a:moveTo>
                    <a:pt x="48768" y="829056"/>
                  </a:moveTo>
                  <a:lnTo>
                    <a:pt x="0" y="944880"/>
                  </a:lnTo>
                  <a:lnTo>
                    <a:pt x="36576" y="1085088"/>
                  </a:lnTo>
                  <a:lnTo>
                    <a:pt x="182880" y="1194816"/>
                  </a:lnTo>
                  <a:lnTo>
                    <a:pt x="335280" y="1261872"/>
                  </a:lnTo>
                  <a:lnTo>
                    <a:pt x="566928" y="1292352"/>
                  </a:lnTo>
                  <a:lnTo>
                    <a:pt x="774192" y="1286256"/>
                  </a:lnTo>
                  <a:lnTo>
                    <a:pt x="1011936" y="1225296"/>
                  </a:lnTo>
                  <a:lnTo>
                    <a:pt x="1097280" y="1158240"/>
                  </a:lnTo>
                  <a:lnTo>
                    <a:pt x="1188720" y="1048512"/>
                  </a:lnTo>
                  <a:lnTo>
                    <a:pt x="1176528" y="950976"/>
                  </a:lnTo>
                  <a:lnTo>
                    <a:pt x="1139952" y="890016"/>
                  </a:lnTo>
                  <a:lnTo>
                    <a:pt x="1018032" y="621792"/>
                  </a:lnTo>
                  <a:lnTo>
                    <a:pt x="835152" y="225552"/>
                  </a:lnTo>
                  <a:lnTo>
                    <a:pt x="743712" y="85344"/>
                  </a:lnTo>
                  <a:lnTo>
                    <a:pt x="670560" y="36576"/>
                  </a:lnTo>
                  <a:lnTo>
                    <a:pt x="554736" y="0"/>
                  </a:lnTo>
                  <a:lnTo>
                    <a:pt x="445008" y="18288"/>
                  </a:lnTo>
                  <a:lnTo>
                    <a:pt x="371856" y="91440"/>
                  </a:lnTo>
                  <a:lnTo>
                    <a:pt x="170688" y="487680"/>
                  </a:lnTo>
                  <a:lnTo>
                    <a:pt x="103632" y="737616"/>
                  </a:lnTo>
                </a:path>
              </a:pathLst>
            </a:custGeom>
            <a:solidFill>
              <a:srgbClr val="1EAE0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832" name="TextBox 15"/>
            <p:cNvSpPr txBox="1">
              <a:spLocks noChangeArrowheads="1"/>
            </p:cNvSpPr>
            <p:nvPr/>
          </p:nvSpPr>
          <p:spPr bwMode="auto">
            <a:xfrm>
              <a:off x="5913120" y="3602736"/>
              <a:ext cx="19543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2F2B20"/>
                  </a:solidFill>
                </a:rPr>
                <a:t>Excitatory Center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6208580" y="3896318"/>
              <a:ext cx="546095" cy="5474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4852988" y="4133850"/>
            <a:ext cx="3571875" cy="1917700"/>
            <a:chOff x="4852416" y="4133088"/>
            <a:chExt cx="3572574" cy="1917716"/>
          </a:xfrm>
        </p:grpSpPr>
        <p:sp>
          <p:nvSpPr>
            <p:cNvPr id="4" name="Freeform 3"/>
            <p:cNvSpPr/>
            <p:nvPr/>
          </p:nvSpPr>
          <p:spPr>
            <a:xfrm>
              <a:off x="4852416" y="4133088"/>
              <a:ext cx="2700865" cy="1384312"/>
            </a:xfrm>
            <a:custGeom>
              <a:avLst/>
              <a:gdLst>
                <a:gd name="connsiteX0" fmla="*/ 1048512 w 2700528"/>
                <a:gd name="connsiteY0" fmla="*/ 18288 h 1383792"/>
                <a:gd name="connsiteX1" fmla="*/ 847344 w 2700528"/>
                <a:gd name="connsiteY1" fmla="*/ 54864 h 1383792"/>
                <a:gd name="connsiteX2" fmla="*/ 530352 w 2700528"/>
                <a:gd name="connsiteY2" fmla="*/ 158496 h 1383792"/>
                <a:gd name="connsiteX3" fmla="*/ 201168 w 2700528"/>
                <a:gd name="connsiteY3" fmla="*/ 286512 h 1383792"/>
                <a:gd name="connsiteX4" fmla="*/ 42672 w 2700528"/>
                <a:gd name="connsiteY4" fmla="*/ 475488 h 1383792"/>
                <a:gd name="connsiteX5" fmla="*/ 0 w 2700528"/>
                <a:gd name="connsiteY5" fmla="*/ 664464 h 1383792"/>
                <a:gd name="connsiteX6" fmla="*/ 12192 w 2700528"/>
                <a:gd name="connsiteY6" fmla="*/ 792480 h 1383792"/>
                <a:gd name="connsiteX7" fmla="*/ 109728 w 2700528"/>
                <a:gd name="connsiteY7" fmla="*/ 969264 h 1383792"/>
                <a:gd name="connsiteX8" fmla="*/ 365760 w 2700528"/>
                <a:gd name="connsiteY8" fmla="*/ 1170432 h 1383792"/>
                <a:gd name="connsiteX9" fmla="*/ 749808 w 2700528"/>
                <a:gd name="connsiteY9" fmla="*/ 1328928 h 1383792"/>
                <a:gd name="connsiteX10" fmla="*/ 1274064 w 2700528"/>
                <a:gd name="connsiteY10" fmla="*/ 1383792 h 1383792"/>
                <a:gd name="connsiteX11" fmla="*/ 1700784 w 2700528"/>
                <a:gd name="connsiteY11" fmla="*/ 1341120 h 1383792"/>
                <a:gd name="connsiteX12" fmla="*/ 2078736 w 2700528"/>
                <a:gd name="connsiteY12" fmla="*/ 1255776 h 1383792"/>
                <a:gd name="connsiteX13" fmla="*/ 2474976 w 2700528"/>
                <a:gd name="connsiteY13" fmla="*/ 1085088 h 1383792"/>
                <a:gd name="connsiteX14" fmla="*/ 2657856 w 2700528"/>
                <a:gd name="connsiteY14" fmla="*/ 896112 h 1383792"/>
                <a:gd name="connsiteX15" fmla="*/ 2700528 w 2700528"/>
                <a:gd name="connsiteY15" fmla="*/ 725424 h 1383792"/>
                <a:gd name="connsiteX16" fmla="*/ 2596896 w 2700528"/>
                <a:gd name="connsiteY16" fmla="*/ 420624 h 1383792"/>
                <a:gd name="connsiteX17" fmla="*/ 2359152 w 2700528"/>
                <a:gd name="connsiteY17" fmla="*/ 249936 h 1383792"/>
                <a:gd name="connsiteX18" fmla="*/ 2145792 w 2700528"/>
                <a:gd name="connsiteY18" fmla="*/ 170688 h 1383792"/>
                <a:gd name="connsiteX19" fmla="*/ 1865376 w 2700528"/>
                <a:gd name="connsiteY19" fmla="*/ 79248 h 1383792"/>
                <a:gd name="connsiteX20" fmla="*/ 1603248 w 2700528"/>
                <a:gd name="connsiteY20" fmla="*/ 12192 h 1383792"/>
                <a:gd name="connsiteX21" fmla="*/ 1456944 w 2700528"/>
                <a:gd name="connsiteY21" fmla="*/ 0 h 1383792"/>
                <a:gd name="connsiteX22" fmla="*/ 1908048 w 2700528"/>
                <a:gd name="connsiteY22" fmla="*/ 908304 h 1383792"/>
                <a:gd name="connsiteX23" fmla="*/ 1920240 w 2700528"/>
                <a:gd name="connsiteY23" fmla="*/ 987552 h 1383792"/>
                <a:gd name="connsiteX24" fmla="*/ 1834896 w 2700528"/>
                <a:gd name="connsiteY24" fmla="*/ 1109472 h 1383792"/>
                <a:gd name="connsiteX25" fmla="*/ 1584960 w 2700528"/>
                <a:gd name="connsiteY25" fmla="*/ 1213104 h 1383792"/>
                <a:gd name="connsiteX26" fmla="*/ 1243584 w 2700528"/>
                <a:gd name="connsiteY26" fmla="*/ 1243584 h 1383792"/>
                <a:gd name="connsiteX27" fmla="*/ 1018032 w 2700528"/>
                <a:gd name="connsiteY27" fmla="*/ 1207008 h 1383792"/>
                <a:gd name="connsiteX28" fmla="*/ 798576 w 2700528"/>
                <a:gd name="connsiteY28" fmla="*/ 1091184 h 1383792"/>
                <a:gd name="connsiteX29" fmla="*/ 737616 w 2700528"/>
                <a:gd name="connsiteY29" fmla="*/ 963168 h 1383792"/>
                <a:gd name="connsiteX30" fmla="*/ 694944 w 2700528"/>
                <a:gd name="connsiteY30" fmla="*/ 871728 h 1383792"/>
                <a:gd name="connsiteX31" fmla="*/ 1048512 w 2700528"/>
                <a:gd name="connsiteY31" fmla="*/ 18288 h 138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00528" h="1383792">
                  <a:moveTo>
                    <a:pt x="1048512" y="18288"/>
                  </a:moveTo>
                  <a:lnTo>
                    <a:pt x="847344" y="54864"/>
                  </a:lnTo>
                  <a:lnTo>
                    <a:pt x="530352" y="158496"/>
                  </a:lnTo>
                  <a:lnTo>
                    <a:pt x="201168" y="286512"/>
                  </a:lnTo>
                  <a:lnTo>
                    <a:pt x="42672" y="475488"/>
                  </a:lnTo>
                  <a:lnTo>
                    <a:pt x="0" y="664464"/>
                  </a:lnTo>
                  <a:lnTo>
                    <a:pt x="12192" y="792480"/>
                  </a:lnTo>
                  <a:lnTo>
                    <a:pt x="109728" y="969264"/>
                  </a:lnTo>
                  <a:lnTo>
                    <a:pt x="365760" y="1170432"/>
                  </a:lnTo>
                  <a:lnTo>
                    <a:pt x="749808" y="1328928"/>
                  </a:lnTo>
                  <a:lnTo>
                    <a:pt x="1274064" y="1383792"/>
                  </a:lnTo>
                  <a:lnTo>
                    <a:pt x="1700784" y="1341120"/>
                  </a:lnTo>
                  <a:lnTo>
                    <a:pt x="2078736" y="1255776"/>
                  </a:lnTo>
                  <a:lnTo>
                    <a:pt x="2474976" y="1085088"/>
                  </a:lnTo>
                  <a:lnTo>
                    <a:pt x="2657856" y="896112"/>
                  </a:lnTo>
                  <a:lnTo>
                    <a:pt x="2700528" y="725424"/>
                  </a:lnTo>
                  <a:lnTo>
                    <a:pt x="2596896" y="420624"/>
                  </a:lnTo>
                  <a:lnTo>
                    <a:pt x="2359152" y="249936"/>
                  </a:lnTo>
                  <a:lnTo>
                    <a:pt x="2145792" y="170688"/>
                  </a:lnTo>
                  <a:lnTo>
                    <a:pt x="1865376" y="79248"/>
                  </a:lnTo>
                  <a:lnTo>
                    <a:pt x="1603248" y="12192"/>
                  </a:lnTo>
                  <a:lnTo>
                    <a:pt x="1456944" y="0"/>
                  </a:lnTo>
                  <a:lnTo>
                    <a:pt x="1908048" y="908304"/>
                  </a:lnTo>
                  <a:lnTo>
                    <a:pt x="1920240" y="987552"/>
                  </a:lnTo>
                  <a:lnTo>
                    <a:pt x="1834896" y="1109472"/>
                  </a:lnTo>
                  <a:lnTo>
                    <a:pt x="1584960" y="1213104"/>
                  </a:lnTo>
                  <a:lnTo>
                    <a:pt x="1243584" y="1243584"/>
                  </a:lnTo>
                  <a:lnTo>
                    <a:pt x="1018032" y="1207008"/>
                  </a:lnTo>
                  <a:lnTo>
                    <a:pt x="798576" y="1091184"/>
                  </a:lnTo>
                  <a:lnTo>
                    <a:pt x="737616" y="963168"/>
                  </a:lnTo>
                  <a:lnTo>
                    <a:pt x="694944" y="871728"/>
                  </a:lnTo>
                  <a:lnTo>
                    <a:pt x="1048512" y="18288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829" name="TextBox 25"/>
            <p:cNvSpPr txBox="1">
              <a:spLocks noChangeArrowheads="1"/>
            </p:cNvSpPr>
            <p:nvPr/>
          </p:nvSpPr>
          <p:spPr bwMode="auto">
            <a:xfrm>
              <a:off x="6291072" y="5681472"/>
              <a:ext cx="21339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2F2B20"/>
                  </a:solidFill>
                </a:rPr>
                <a:t>Inhibitory Surround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 flipV="1">
              <a:off x="6889577" y="5282448"/>
              <a:ext cx="468405" cy="4699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130675" y="6186488"/>
            <a:ext cx="47609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2F2B20"/>
                </a:solidFill>
              </a:rPr>
              <a:t>The RGC only fires if there is more light on the center than on the surround (i.e., contrast)</a:t>
            </a:r>
          </a:p>
        </p:txBody>
      </p:sp>
      <p:pic>
        <p:nvPicPr>
          <p:cNvPr id="1027" name="Picture 3" descr="C:\Users\johnsonlab\AppData\Local\Microsoft\Windows\Temporary Internet Files\Content.IE5\2IIAHM8A\MC90021516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8987" flipH="1">
            <a:off x="528421" y="3972373"/>
            <a:ext cx="987669" cy="87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johnsonlab\AppData\Local\Microsoft\Windows\Temporary Internet Files\Content.IE5\2IIAHM8A\MC90021516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8987" flipH="1">
            <a:off x="-463937" y="3424726"/>
            <a:ext cx="2051001" cy="180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3396343" y="4488873"/>
            <a:ext cx="225631" cy="190005"/>
          </a:xfrm>
          <a:custGeom>
            <a:avLst/>
            <a:gdLst>
              <a:gd name="connsiteX0" fmla="*/ 0 w 225631"/>
              <a:gd name="connsiteY0" fmla="*/ 47501 h 190005"/>
              <a:gd name="connsiteX1" fmla="*/ 130628 w 225631"/>
              <a:gd name="connsiteY1" fmla="*/ 0 h 190005"/>
              <a:gd name="connsiteX2" fmla="*/ 225631 w 225631"/>
              <a:gd name="connsiteY2" fmla="*/ 47501 h 190005"/>
              <a:gd name="connsiteX3" fmla="*/ 201880 w 225631"/>
              <a:gd name="connsiteY3" fmla="*/ 190005 h 190005"/>
              <a:gd name="connsiteX4" fmla="*/ 35626 w 225631"/>
              <a:gd name="connsiteY4" fmla="*/ 190005 h 190005"/>
              <a:gd name="connsiteX5" fmla="*/ 11875 w 225631"/>
              <a:gd name="connsiteY5" fmla="*/ 106878 h 19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631" h="190005">
                <a:moveTo>
                  <a:pt x="0" y="47501"/>
                </a:moveTo>
                <a:lnTo>
                  <a:pt x="130628" y="0"/>
                </a:lnTo>
                <a:lnTo>
                  <a:pt x="225631" y="47501"/>
                </a:lnTo>
                <a:lnTo>
                  <a:pt x="201880" y="190005"/>
                </a:lnTo>
                <a:lnTo>
                  <a:pt x="35626" y="190005"/>
                </a:lnTo>
                <a:lnTo>
                  <a:pt x="11875" y="106878"/>
                </a:lnTo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1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 animBg="1"/>
      <p:bldP spid="20" grpId="1" animBg="1"/>
      <p:bldP spid="20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 lIns="92075" tIns="46038" rIns="92075" bIns="46038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Receptive Fields of ‘Parasol’ RGCs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idx="1"/>
          </p:nvPr>
        </p:nvSpPr>
        <p:spPr>
          <a:xfrm>
            <a:off x="100013" y="1331913"/>
            <a:ext cx="8929687" cy="1233487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2400" smtClean="0"/>
              <a:t>Center/surround - on/off or off/on – ‘Opponent Process’</a:t>
            </a:r>
          </a:p>
          <a:p>
            <a:pPr eaLnBrk="1" hangingPunct="1"/>
            <a:r>
              <a:rPr lang="en-US" sz="2400" smtClean="0"/>
              <a:t>Illuminating the entire receptive field has no effect</a:t>
            </a:r>
          </a:p>
        </p:txBody>
      </p:sp>
      <p:grpSp>
        <p:nvGrpSpPr>
          <p:cNvPr id="31748" name="Group 1"/>
          <p:cNvGrpSpPr>
            <a:grpSpLocks/>
          </p:cNvGrpSpPr>
          <p:nvPr/>
        </p:nvGrpSpPr>
        <p:grpSpPr bwMode="auto">
          <a:xfrm>
            <a:off x="50800" y="2540000"/>
            <a:ext cx="9144000" cy="3429000"/>
            <a:chOff x="0" y="2692400"/>
            <a:chExt cx="9144000" cy="3429000"/>
          </a:xfrm>
        </p:grpSpPr>
        <p:pic>
          <p:nvPicPr>
            <p:cNvPr id="26628" name="Picture 3" descr="C:\Documents and Settings\Frank Johnson\My Documents\SNP Spring 2007\Resource CD\Figures\Chapter 02\lowres\Wolfe-Fig-02-13-2.jpg"/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4572000" y="2692400"/>
              <a:ext cx="4572000" cy="34290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/>
          </p:spPr>
        </p:pic>
        <p:pic>
          <p:nvPicPr>
            <p:cNvPr id="26629" name="Picture 4" descr="C:\Documents and Settings\Frank Johnson\My Documents\SNP Spring 2007\Resource CD\Figures\Chapter 02\lowres\Wolfe-Fig-02-13-1.jpg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0" y="2692400"/>
              <a:ext cx="4572000" cy="34290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/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JohnsonLab\Sync\SNP\felix-baumgartner-red-bull-stratos-jump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5438274"/>
            <a:ext cx="4572000" cy="14197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2B2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284622"/>
            <a:ext cx="4572000" cy="229802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2B2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239252" y="-1046748"/>
            <a:ext cx="2093495" cy="2093495"/>
          </a:xfrm>
          <a:prstGeom prst="ellipse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563" y="1097108"/>
            <a:ext cx="3188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</a:t>
            </a:r>
            <a:r>
              <a:rPr lang="en-US" sz="2400" b="1" dirty="0" smtClean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         </a:t>
            </a:r>
            <a:r>
              <a:rPr lang="en-US" sz="2400" b="1" dirty="0" smtClean="0">
                <a:solidFill>
                  <a:srgbClr val="00B84A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</a:t>
            </a:r>
            <a:r>
              <a:rPr lang="en-US" sz="2400" b="1" dirty="0" smtClean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        </a:t>
            </a:r>
            <a:r>
              <a:rPr lang="en-US" sz="24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L</a:t>
            </a:r>
            <a:endParaRPr lang="en-US" sz="2400" b="1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416968" y="1564105"/>
            <a:ext cx="577516" cy="4018548"/>
          </a:xfrm>
          <a:custGeom>
            <a:avLst/>
            <a:gdLst>
              <a:gd name="connsiteX0" fmla="*/ 0 w 577516"/>
              <a:gd name="connsiteY0" fmla="*/ 0 h 4018548"/>
              <a:gd name="connsiteX1" fmla="*/ 0 w 577516"/>
              <a:gd name="connsiteY1" fmla="*/ 4018548 h 4018548"/>
              <a:gd name="connsiteX2" fmla="*/ 577516 w 577516"/>
              <a:gd name="connsiteY2" fmla="*/ 1467853 h 401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7516" h="4018548">
                <a:moveTo>
                  <a:pt x="0" y="0"/>
                </a:moveTo>
                <a:lnTo>
                  <a:pt x="0" y="4018548"/>
                </a:lnTo>
                <a:lnTo>
                  <a:pt x="577516" y="1467853"/>
                </a:lnTo>
              </a:path>
            </a:pathLst>
          </a:custGeom>
          <a:noFill/>
          <a:ln w="2857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569368" y="1716505"/>
            <a:ext cx="577516" cy="4018548"/>
          </a:xfrm>
          <a:custGeom>
            <a:avLst/>
            <a:gdLst>
              <a:gd name="connsiteX0" fmla="*/ 0 w 577516"/>
              <a:gd name="connsiteY0" fmla="*/ 0 h 4018548"/>
              <a:gd name="connsiteX1" fmla="*/ 0 w 577516"/>
              <a:gd name="connsiteY1" fmla="*/ 4018548 h 4018548"/>
              <a:gd name="connsiteX2" fmla="*/ 577516 w 577516"/>
              <a:gd name="connsiteY2" fmla="*/ 1467853 h 401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7516" h="4018548">
                <a:moveTo>
                  <a:pt x="0" y="0"/>
                </a:moveTo>
                <a:lnTo>
                  <a:pt x="0" y="4018548"/>
                </a:lnTo>
                <a:lnTo>
                  <a:pt x="577516" y="1467853"/>
                </a:lnTo>
              </a:path>
            </a:pathLst>
          </a:custGeom>
          <a:noFill/>
          <a:ln w="2857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721768" y="1868905"/>
            <a:ext cx="0" cy="4090738"/>
          </a:xfrm>
          <a:custGeom>
            <a:avLst/>
            <a:gdLst>
              <a:gd name="connsiteX0" fmla="*/ 0 w 577516"/>
              <a:gd name="connsiteY0" fmla="*/ 0 h 4018548"/>
              <a:gd name="connsiteX1" fmla="*/ 0 w 577516"/>
              <a:gd name="connsiteY1" fmla="*/ 4018548 h 4018548"/>
              <a:gd name="connsiteX2" fmla="*/ 577516 w 577516"/>
              <a:gd name="connsiteY2" fmla="*/ 1467853 h 4018548"/>
              <a:gd name="connsiteX0" fmla="*/ 0 w 0"/>
              <a:gd name="connsiteY0" fmla="*/ 0 h 4090738"/>
              <a:gd name="connsiteX1" fmla="*/ 0 w 0"/>
              <a:gd name="connsiteY1" fmla="*/ 4018548 h 4090738"/>
              <a:gd name="connsiteX2" fmla="*/ 0 w 0"/>
              <a:gd name="connsiteY2" fmla="*/ 4090738 h 409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4090738">
                <a:moveTo>
                  <a:pt x="0" y="0"/>
                </a:moveTo>
                <a:lnTo>
                  <a:pt x="0" y="4018548"/>
                </a:lnTo>
                <a:lnTo>
                  <a:pt x="0" y="4090738"/>
                </a:ln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012718" y="1564105"/>
            <a:ext cx="577516" cy="4018548"/>
          </a:xfrm>
          <a:custGeom>
            <a:avLst/>
            <a:gdLst>
              <a:gd name="connsiteX0" fmla="*/ 0 w 577516"/>
              <a:gd name="connsiteY0" fmla="*/ 0 h 4018548"/>
              <a:gd name="connsiteX1" fmla="*/ 0 w 577516"/>
              <a:gd name="connsiteY1" fmla="*/ 4018548 h 4018548"/>
              <a:gd name="connsiteX2" fmla="*/ 577516 w 577516"/>
              <a:gd name="connsiteY2" fmla="*/ 1467853 h 401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7516" h="4018548">
                <a:moveTo>
                  <a:pt x="0" y="0"/>
                </a:moveTo>
                <a:lnTo>
                  <a:pt x="0" y="4018548"/>
                </a:lnTo>
                <a:lnTo>
                  <a:pt x="577516" y="1467853"/>
                </a:lnTo>
              </a:path>
            </a:pathLst>
          </a:custGeom>
          <a:noFill/>
          <a:ln w="28575">
            <a:solidFill>
              <a:srgbClr val="00B05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165118" y="1716505"/>
            <a:ext cx="577516" cy="4018548"/>
          </a:xfrm>
          <a:custGeom>
            <a:avLst/>
            <a:gdLst>
              <a:gd name="connsiteX0" fmla="*/ 0 w 577516"/>
              <a:gd name="connsiteY0" fmla="*/ 0 h 4018548"/>
              <a:gd name="connsiteX1" fmla="*/ 0 w 577516"/>
              <a:gd name="connsiteY1" fmla="*/ 4018548 h 4018548"/>
              <a:gd name="connsiteX2" fmla="*/ 577516 w 577516"/>
              <a:gd name="connsiteY2" fmla="*/ 1467853 h 401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7516" h="4018548">
                <a:moveTo>
                  <a:pt x="0" y="0"/>
                </a:moveTo>
                <a:lnTo>
                  <a:pt x="0" y="4018548"/>
                </a:lnTo>
                <a:lnTo>
                  <a:pt x="577516" y="1467853"/>
                </a:lnTo>
              </a:path>
            </a:pathLst>
          </a:custGeom>
          <a:noFill/>
          <a:ln w="28575">
            <a:solidFill>
              <a:srgbClr val="00B05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317518" y="1868905"/>
            <a:ext cx="0" cy="4090738"/>
          </a:xfrm>
          <a:custGeom>
            <a:avLst/>
            <a:gdLst>
              <a:gd name="connsiteX0" fmla="*/ 0 w 577516"/>
              <a:gd name="connsiteY0" fmla="*/ 0 h 4018548"/>
              <a:gd name="connsiteX1" fmla="*/ 0 w 577516"/>
              <a:gd name="connsiteY1" fmla="*/ 4018548 h 4018548"/>
              <a:gd name="connsiteX2" fmla="*/ 577516 w 577516"/>
              <a:gd name="connsiteY2" fmla="*/ 1467853 h 4018548"/>
              <a:gd name="connsiteX0" fmla="*/ 0 w 0"/>
              <a:gd name="connsiteY0" fmla="*/ 0 h 4090738"/>
              <a:gd name="connsiteX1" fmla="*/ 0 w 0"/>
              <a:gd name="connsiteY1" fmla="*/ 4018548 h 4090738"/>
              <a:gd name="connsiteX2" fmla="*/ 0 w 0"/>
              <a:gd name="connsiteY2" fmla="*/ 4090738 h 409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4090738">
                <a:moveTo>
                  <a:pt x="0" y="0"/>
                </a:moveTo>
                <a:lnTo>
                  <a:pt x="0" y="4018548"/>
                </a:lnTo>
                <a:lnTo>
                  <a:pt x="0" y="4090738"/>
                </a:lnTo>
              </a:path>
            </a:pathLst>
          </a:custGeom>
          <a:noFill/>
          <a:ln w="28575">
            <a:solidFill>
              <a:srgbClr val="00B050"/>
            </a:solidFill>
            <a:headEnd type="none" w="med" len="med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08469" y="1564104"/>
            <a:ext cx="428343" cy="1838873"/>
          </a:xfrm>
          <a:custGeom>
            <a:avLst/>
            <a:gdLst>
              <a:gd name="connsiteX0" fmla="*/ 0 w 577516"/>
              <a:gd name="connsiteY0" fmla="*/ 0 h 4018548"/>
              <a:gd name="connsiteX1" fmla="*/ 0 w 577516"/>
              <a:gd name="connsiteY1" fmla="*/ 4018548 h 4018548"/>
              <a:gd name="connsiteX2" fmla="*/ 577516 w 577516"/>
              <a:gd name="connsiteY2" fmla="*/ 1467853 h 4018548"/>
              <a:gd name="connsiteX0" fmla="*/ 0 w 577516"/>
              <a:gd name="connsiteY0" fmla="*/ 0 h 1838873"/>
              <a:gd name="connsiteX1" fmla="*/ 0 w 577516"/>
              <a:gd name="connsiteY1" fmla="*/ 1838873 h 1838873"/>
              <a:gd name="connsiteX2" fmla="*/ 577516 w 577516"/>
              <a:gd name="connsiteY2" fmla="*/ 1467853 h 1838873"/>
              <a:gd name="connsiteX0" fmla="*/ 0 w 237274"/>
              <a:gd name="connsiteY0" fmla="*/ 0 h 1838873"/>
              <a:gd name="connsiteX1" fmla="*/ 0 w 237274"/>
              <a:gd name="connsiteY1" fmla="*/ 1838873 h 1838873"/>
              <a:gd name="connsiteX2" fmla="*/ 237274 w 237274"/>
              <a:gd name="connsiteY2" fmla="*/ 1212671 h 1838873"/>
              <a:gd name="connsiteX0" fmla="*/ 0 w 428343"/>
              <a:gd name="connsiteY0" fmla="*/ 0 h 1838873"/>
              <a:gd name="connsiteX1" fmla="*/ 0 w 428343"/>
              <a:gd name="connsiteY1" fmla="*/ 1838873 h 1838873"/>
              <a:gd name="connsiteX2" fmla="*/ 428343 w 428343"/>
              <a:gd name="connsiteY2" fmla="*/ 666761 h 1838873"/>
              <a:gd name="connsiteX0" fmla="*/ 0 w 428343"/>
              <a:gd name="connsiteY0" fmla="*/ 0 h 1838873"/>
              <a:gd name="connsiteX1" fmla="*/ 0 w 428343"/>
              <a:gd name="connsiteY1" fmla="*/ 1838873 h 1838873"/>
              <a:gd name="connsiteX2" fmla="*/ 428343 w 428343"/>
              <a:gd name="connsiteY2" fmla="*/ 571227 h 183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8343" h="1838873">
                <a:moveTo>
                  <a:pt x="0" y="0"/>
                </a:moveTo>
                <a:lnTo>
                  <a:pt x="0" y="1838873"/>
                </a:lnTo>
                <a:cubicBezTo>
                  <a:pt x="79091" y="1630139"/>
                  <a:pt x="349252" y="779961"/>
                  <a:pt x="428343" y="571227"/>
                </a:cubicBezTo>
              </a:path>
            </a:pathLst>
          </a:custGeom>
          <a:noFill/>
          <a:ln w="28575">
            <a:solidFill>
              <a:srgbClr val="0000FF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909731" y="1939798"/>
            <a:ext cx="376847" cy="3752734"/>
          </a:xfrm>
          <a:custGeom>
            <a:avLst/>
            <a:gdLst>
              <a:gd name="connsiteX0" fmla="*/ 0 w 577516"/>
              <a:gd name="connsiteY0" fmla="*/ 0 h 4018548"/>
              <a:gd name="connsiteX1" fmla="*/ 0 w 577516"/>
              <a:gd name="connsiteY1" fmla="*/ 4018548 h 4018548"/>
              <a:gd name="connsiteX2" fmla="*/ 577516 w 577516"/>
              <a:gd name="connsiteY2" fmla="*/ 1467853 h 4018548"/>
              <a:gd name="connsiteX0" fmla="*/ 0 w 386130"/>
              <a:gd name="connsiteY0" fmla="*/ 0 h 4018548"/>
              <a:gd name="connsiteX1" fmla="*/ 0 w 386130"/>
              <a:gd name="connsiteY1" fmla="*/ 4018548 h 4018548"/>
              <a:gd name="connsiteX2" fmla="*/ 386130 w 386130"/>
              <a:gd name="connsiteY2" fmla="*/ 1446588 h 4018548"/>
              <a:gd name="connsiteX0" fmla="*/ 0 w 412194"/>
              <a:gd name="connsiteY0" fmla="*/ 0 h 4018548"/>
              <a:gd name="connsiteX1" fmla="*/ 0 w 412194"/>
              <a:gd name="connsiteY1" fmla="*/ 4018548 h 4018548"/>
              <a:gd name="connsiteX2" fmla="*/ 386130 w 412194"/>
              <a:gd name="connsiteY2" fmla="*/ 1446588 h 4018548"/>
              <a:gd name="connsiteX3" fmla="*/ 376815 w 412194"/>
              <a:gd name="connsiteY3" fmla="*/ 1473262 h 4018548"/>
              <a:gd name="connsiteX0" fmla="*/ 0 w 422031"/>
              <a:gd name="connsiteY0" fmla="*/ 0 h 4018548"/>
              <a:gd name="connsiteX1" fmla="*/ 0 w 422031"/>
              <a:gd name="connsiteY1" fmla="*/ 4018548 h 4018548"/>
              <a:gd name="connsiteX2" fmla="*/ 386130 w 422031"/>
              <a:gd name="connsiteY2" fmla="*/ 1446588 h 4018548"/>
              <a:gd name="connsiteX3" fmla="*/ 408713 w 422031"/>
              <a:gd name="connsiteY3" fmla="*/ 2727904 h 4018548"/>
              <a:gd name="connsiteX0" fmla="*/ 0 w 408734"/>
              <a:gd name="connsiteY0" fmla="*/ 0 h 4018548"/>
              <a:gd name="connsiteX1" fmla="*/ 0 w 408734"/>
              <a:gd name="connsiteY1" fmla="*/ 4018548 h 4018548"/>
              <a:gd name="connsiteX2" fmla="*/ 216009 w 408734"/>
              <a:gd name="connsiteY2" fmla="*/ 2733127 h 4018548"/>
              <a:gd name="connsiteX3" fmla="*/ 408713 w 408734"/>
              <a:gd name="connsiteY3" fmla="*/ 2727904 h 4018548"/>
              <a:gd name="connsiteX0" fmla="*/ 0 w 419365"/>
              <a:gd name="connsiteY0" fmla="*/ 0 h 4018548"/>
              <a:gd name="connsiteX1" fmla="*/ 0 w 419365"/>
              <a:gd name="connsiteY1" fmla="*/ 4018548 h 4018548"/>
              <a:gd name="connsiteX2" fmla="*/ 216009 w 419365"/>
              <a:gd name="connsiteY2" fmla="*/ 2733127 h 4018548"/>
              <a:gd name="connsiteX3" fmla="*/ 419346 w 419365"/>
              <a:gd name="connsiteY3" fmla="*/ 3323328 h 4018548"/>
              <a:gd name="connsiteX0" fmla="*/ 0 w 419404"/>
              <a:gd name="connsiteY0" fmla="*/ 0 h 4018548"/>
              <a:gd name="connsiteX1" fmla="*/ 0 w 419404"/>
              <a:gd name="connsiteY1" fmla="*/ 4018548 h 4018548"/>
              <a:gd name="connsiteX2" fmla="*/ 311702 w 419404"/>
              <a:gd name="connsiteY2" fmla="*/ 2350355 h 4018548"/>
              <a:gd name="connsiteX3" fmla="*/ 419346 w 419404"/>
              <a:gd name="connsiteY3" fmla="*/ 3323328 h 4018548"/>
              <a:gd name="connsiteX0" fmla="*/ 0 w 419404"/>
              <a:gd name="connsiteY0" fmla="*/ 0 h 4018548"/>
              <a:gd name="connsiteX1" fmla="*/ 0 w 419404"/>
              <a:gd name="connsiteY1" fmla="*/ 4018548 h 4018548"/>
              <a:gd name="connsiteX2" fmla="*/ 311702 w 419404"/>
              <a:gd name="connsiteY2" fmla="*/ 2350355 h 4018548"/>
              <a:gd name="connsiteX3" fmla="*/ 419346 w 419404"/>
              <a:gd name="connsiteY3" fmla="*/ 3323328 h 4018548"/>
              <a:gd name="connsiteX0" fmla="*/ 0 w 419369"/>
              <a:gd name="connsiteY0" fmla="*/ 0 h 4018548"/>
              <a:gd name="connsiteX1" fmla="*/ 0 w 419369"/>
              <a:gd name="connsiteY1" fmla="*/ 4018548 h 4018548"/>
              <a:gd name="connsiteX2" fmla="*/ 311702 w 419369"/>
              <a:gd name="connsiteY2" fmla="*/ 2350355 h 4018548"/>
              <a:gd name="connsiteX3" fmla="*/ 419346 w 419369"/>
              <a:gd name="connsiteY3" fmla="*/ 3323328 h 4018548"/>
              <a:gd name="connsiteX0" fmla="*/ 0 w 419369"/>
              <a:gd name="connsiteY0" fmla="*/ 0 h 3752734"/>
              <a:gd name="connsiteX1" fmla="*/ 10633 w 419369"/>
              <a:gd name="connsiteY1" fmla="*/ 3752734 h 3752734"/>
              <a:gd name="connsiteX2" fmla="*/ 311702 w 419369"/>
              <a:gd name="connsiteY2" fmla="*/ 2350355 h 3752734"/>
              <a:gd name="connsiteX3" fmla="*/ 419346 w 419369"/>
              <a:gd name="connsiteY3" fmla="*/ 3323328 h 3752734"/>
              <a:gd name="connsiteX0" fmla="*/ 0 w 419367"/>
              <a:gd name="connsiteY0" fmla="*/ 0 h 3752734"/>
              <a:gd name="connsiteX1" fmla="*/ 10633 w 419367"/>
              <a:gd name="connsiteY1" fmla="*/ 3752734 h 3752734"/>
              <a:gd name="connsiteX2" fmla="*/ 301069 w 419367"/>
              <a:gd name="connsiteY2" fmla="*/ 1988848 h 3752734"/>
              <a:gd name="connsiteX3" fmla="*/ 419346 w 419367"/>
              <a:gd name="connsiteY3" fmla="*/ 3323328 h 3752734"/>
              <a:gd name="connsiteX0" fmla="*/ 0 w 376847"/>
              <a:gd name="connsiteY0" fmla="*/ 0 h 3752734"/>
              <a:gd name="connsiteX1" fmla="*/ 10633 w 376847"/>
              <a:gd name="connsiteY1" fmla="*/ 3752734 h 3752734"/>
              <a:gd name="connsiteX2" fmla="*/ 301069 w 376847"/>
              <a:gd name="connsiteY2" fmla="*/ 1988848 h 3752734"/>
              <a:gd name="connsiteX3" fmla="*/ 376816 w 376847"/>
              <a:gd name="connsiteY3" fmla="*/ 2632211 h 375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847" h="3752734">
                <a:moveTo>
                  <a:pt x="0" y="0"/>
                </a:moveTo>
                <a:cubicBezTo>
                  <a:pt x="3544" y="1250911"/>
                  <a:pt x="7089" y="2501823"/>
                  <a:pt x="10633" y="3752734"/>
                </a:cubicBezTo>
                <a:lnTo>
                  <a:pt x="301069" y="1988848"/>
                </a:lnTo>
                <a:cubicBezTo>
                  <a:pt x="289444" y="1947406"/>
                  <a:pt x="378757" y="2626654"/>
                  <a:pt x="376816" y="2632211"/>
                </a:cubicBezTo>
              </a:path>
            </a:pathLst>
          </a:custGeom>
          <a:noFill/>
          <a:ln w="28575">
            <a:solidFill>
              <a:srgbClr val="0000FF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764407" y="1709365"/>
            <a:ext cx="0" cy="4250277"/>
          </a:xfrm>
          <a:custGeom>
            <a:avLst/>
            <a:gdLst>
              <a:gd name="connsiteX0" fmla="*/ 0 w 577516"/>
              <a:gd name="connsiteY0" fmla="*/ 0 h 4018548"/>
              <a:gd name="connsiteX1" fmla="*/ 0 w 577516"/>
              <a:gd name="connsiteY1" fmla="*/ 4018548 h 4018548"/>
              <a:gd name="connsiteX2" fmla="*/ 577516 w 577516"/>
              <a:gd name="connsiteY2" fmla="*/ 1467853 h 4018548"/>
              <a:gd name="connsiteX0" fmla="*/ 0 w 0"/>
              <a:gd name="connsiteY0" fmla="*/ 0 h 4090738"/>
              <a:gd name="connsiteX1" fmla="*/ 0 w 0"/>
              <a:gd name="connsiteY1" fmla="*/ 4018548 h 4090738"/>
              <a:gd name="connsiteX2" fmla="*/ 0 w 0"/>
              <a:gd name="connsiteY2" fmla="*/ 4090738 h 4090738"/>
              <a:gd name="connsiteX0" fmla="*/ -10632 w 0"/>
              <a:gd name="connsiteY0" fmla="*/ 0 h 10390"/>
              <a:gd name="connsiteX1" fmla="*/ 0 w 0"/>
              <a:gd name="connsiteY1" fmla="*/ 10214 h 10390"/>
              <a:gd name="connsiteX2" fmla="*/ 0 w 0"/>
              <a:gd name="connsiteY2" fmla="*/ 10390 h 1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390">
                <a:moveTo>
                  <a:pt x="-10632" y="0"/>
                </a:moveTo>
                <a:lnTo>
                  <a:pt x="0" y="10214"/>
                </a:lnTo>
                <a:lnTo>
                  <a:pt x="0" y="10390"/>
                </a:ln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63325" y="0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F2B20"/>
                </a:solidFill>
              </a:rPr>
              <a:t>SUN</a:t>
            </a:r>
            <a:endParaRPr lang="en-US" sz="2400" b="1" dirty="0">
              <a:solidFill>
                <a:srgbClr val="2F2B2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58140" y="6190702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F2B20"/>
                </a:solidFill>
              </a:rPr>
              <a:t>EARTH</a:t>
            </a:r>
            <a:endParaRPr lang="en-US" sz="2400" b="1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3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 lIns="92075" tIns="46038" rIns="92075" bIns="46038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/>
              <a:t>Receptive Fields of ‘Parasol’ RGCs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idx="1"/>
          </p:nvPr>
        </p:nvSpPr>
        <p:spPr>
          <a:xfrm>
            <a:off x="100013" y="1331913"/>
            <a:ext cx="8929687" cy="1233487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2400" smtClean="0"/>
              <a:t>Center/surround - on/off or off/on – ‘Opponent Process’</a:t>
            </a:r>
          </a:p>
          <a:p>
            <a:pPr eaLnBrk="1" hangingPunct="1"/>
            <a:r>
              <a:rPr lang="en-US" sz="2400" smtClean="0"/>
              <a:t>RGC responses to ‘spatial frequencies’</a:t>
            </a:r>
          </a:p>
        </p:txBody>
      </p:sp>
      <p:pic>
        <p:nvPicPr>
          <p:cNvPr id="27652" name="Picture 2" descr="C:\Documents and Settings\Frank Johnson\My Documents\SNP Spring 2007\Resource CD\Figures\Chapter 03\lowres\Wolfe-Fig-03-08-0.jpg"/>
          <p:cNvPicPr>
            <a:picLocks noChangeAspect="1" noChangeArrowheads="1"/>
          </p:cNvPicPr>
          <p:nvPr/>
        </p:nvPicPr>
        <p:blipFill rotWithShape="1">
          <a:blip r:embed="rId3"/>
          <a:srcRect r="16111" b="3241"/>
          <a:stretch/>
        </p:blipFill>
        <p:spPr bwMode="auto">
          <a:xfrm>
            <a:off x="317500" y="2578100"/>
            <a:ext cx="3835400" cy="3317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7653" name="Picture 3" descr="C:\Documents and Settings\Frank Johnson\My Documents\SNP Spring 2007\Resource CD\Figures\Chapter 03\lowres\Wolfe-Fig-03-09-0.jpg"/>
          <p:cNvPicPr>
            <a:picLocks noChangeAspect="1" noChangeArrowheads="1"/>
          </p:cNvPicPr>
          <p:nvPr/>
        </p:nvPicPr>
        <p:blipFill rotWithShape="1">
          <a:blip r:embed="rId4"/>
          <a:srcRect b="3241"/>
          <a:stretch/>
        </p:blipFill>
        <p:spPr bwMode="auto">
          <a:xfrm>
            <a:off x="4241800" y="2578100"/>
            <a:ext cx="4572000" cy="3317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3413125" y="1012825"/>
            <a:ext cx="534988" cy="1981200"/>
          </a:xfrm>
          <a:prstGeom prst="rect">
            <a:avLst/>
          </a:prstGeom>
          <a:solidFill>
            <a:srgbClr val="FF33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2F2B20"/>
              </a:solidFill>
            </a:endParaRPr>
          </a:p>
        </p:txBody>
      </p:sp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4203700" y="1012825"/>
            <a:ext cx="536575" cy="1981200"/>
          </a:xfrm>
          <a:prstGeom prst="rect">
            <a:avLst/>
          </a:prstGeom>
          <a:solidFill>
            <a:srgbClr val="1EAE0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2F2B20"/>
              </a:solidFill>
            </a:endParaRPr>
          </a:p>
        </p:txBody>
      </p:sp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5705475" y="1012825"/>
            <a:ext cx="534988" cy="19812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2F2B20"/>
              </a:solidFill>
            </a:endParaRPr>
          </a:p>
        </p:txBody>
      </p:sp>
      <p:sp>
        <p:nvSpPr>
          <p:cNvPr id="35845" name="Line 8"/>
          <p:cNvSpPr>
            <a:spLocks noChangeShapeType="1"/>
          </p:cNvSpPr>
          <p:nvPr/>
        </p:nvSpPr>
        <p:spPr bwMode="auto">
          <a:xfrm>
            <a:off x="4832350" y="3951288"/>
            <a:ext cx="0" cy="1971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2F2B20"/>
              </a:solidFill>
            </a:endParaRPr>
          </a:p>
        </p:txBody>
      </p:sp>
      <p:sp>
        <p:nvSpPr>
          <p:cNvPr id="35846" name="Oval 10"/>
          <p:cNvSpPr>
            <a:spLocks noChangeArrowheads="1"/>
          </p:cNvSpPr>
          <p:nvPr/>
        </p:nvSpPr>
        <p:spPr bwMode="auto">
          <a:xfrm>
            <a:off x="4660900" y="3819525"/>
            <a:ext cx="331788" cy="3016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2F2B20"/>
              </a:solidFill>
            </a:endParaRPr>
          </a:p>
        </p:txBody>
      </p:sp>
      <p:sp>
        <p:nvSpPr>
          <p:cNvPr id="35847" name="Rectangle 11"/>
          <p:cNvSpPr>
            <a:spLocks noChangeArrowheads="1"/>
          </p:cNvSpPr>
          <p:nvPr/>
        </p:nvSpPr>
        <p:spPr bwMode="auto">
          <a:xfrm>
            <a:off x="4968875" y="1012825"/>
            <a:ext cx="534988" cy="1981200"/>
          </a:xfrm>
          <a:prstGeom prst="rect">
            <a:avLst/>
          </a:prstGeom>
          <a:solidFill>
            <a:srgbClr val="1EAE0A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2F2B20"/>
              </a:solidFill>
            </a:endParaRPr>
          </a:p>
        </p:txBody>
      </p:sp>
      <p:sp>
        <p:nvSpPr>
          <p:cNvPr id="35848" name="Line 12"/>
          <p:cNvSpPr>
            <a:spLocks noChangeShapeType="1"/>
          </p:cNvSpPr>
          <p:nvPr/>
        </p:nvSpPr>
        <p:spPr bwMode="auto">
          <a:xfrm>
            <a:off x="4511675" y="3157538"/>
            <a:ext cx="241300" cy="568325"/>
          </a:xfrm>
          <a:prstGeom prst="line">
            <a:avLst/>
          </a:prstGeom>
          <a:noFill/>
          <a:ln w="38100">
            <a:solidFill>
              <a:srgbClr val="1EAE0A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2F2B20"/>
              </a:solidFill>
            </a:endParaRPr>
          </a:p>
        </p:txBody>
      </p:sp>
      <p:sp>
        <p:nvSpPr>
          <p:cNvPr id="35849" name="Line 13"/>
          <p:cNvSpPr>
            <a:spLocks noChangeShapeType="1"/>
          </p:cNvSpPr>
          <p:nvPr/>
        </p:nvSpPr>
        <p:spPr bwMode="auto">
          <a:xfrm flipH="1">
            <a:off x="4959350" y="3157538"/>
            <a:ext cx="206375" cy="549275"/>
          </a:xfrm>
          <a:prstGeom prst="line">
            <a:avLst/>
          </a:prstGeom>
          <a:noFill/>
          <a:ln w="38100">
            <a:solidFill>
              <a:srgbClr val="1EAE0A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2F2B20"/>
              </a:solidFill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2430463" y="119063"/>
            <a:ext cx="4927600" cy="4349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35851" name="Rectangle 29"/>
          <p:cNvSpPr>
            <a:spLocks noChangeArrowheads="1"/>
          </p:cNvSpPr>
          <p:nvPr/>
        </p:nvSpPr>
        <p:spPr bwMode="auto">
          <a:xfrm flipH="1">
            <a:off x="2444750" y="6138863"/>
            <a:ext cx="4927600" cy="434975"/>
          </a:xfrm>
          <a:prstGeom prst="rect">
            <a:avLst/>
          </a:prstGeom>
          <a:solidFill>
            <a:srgbClr val="000000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2F2B20"/>
              </a:solidFill>
            </a:endParaRPr>
          </a:p>
        </p:txBody>
      </p:sp>
      <p:sp>
        <p:nvSpPr>
          <p:cNvPr id="35852" name="Rectangle 30"/>
          <p:cNvSpPr>
            <a:spLocks noChangeArrowheads="1"/>
          </p:cNvSpPr>
          <p:nvPr/>
        </p:nvSpPr>
        <p:spPr bwMode="auto">
          <a:xfrm flipH="1">
            <a:off x="2443163" y="6134100"/>
            <a:ext cx="2381250" cy="431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2F2B20"/>
              </a:solidFill>
            </a:endParaRPr>
          </a:p>
        </p:txBody>
      </p:sp>
      <p:grpSp>
        <p:nvGrpSpPr>
          <p:cNvPr id="35853" name="Group 49"/>
          <p:cNvGrpSpPr>
            <a:grpSpLocks/>
          </p:cNvGrpSpPr>
          <p:nvPr/>
        </p:nvGrpSpPr>
        <p:grpSpPr bwMode="auto">
          <a:xfrm>
            <a:off x="3748088" y="3182938"/>
            <a:ext cx="868362" cy="693737"/>
            <a:chOff x="2361" y="2005"/>
            <a:chExt cx="547" cy="437"/>
          </a:xfrm>
        </p:grpSpPr>
        <p:sp>
          <p:nvSpPr>
            <p:cNvPr id="35909" name="Line 4"/>
            <p:cNvSpPr>
              <a:spLocks noChangeShapeType="1"/>
            </p:cNvSpPr>
            <p:nvPr/>
          </p:nvSpPr>
          <p:spPr bwMode="auto">
            <a:xfrm flipH="1" flipV="1">
              <a:off x="2361" y="2005"/>
              <a:ext cx="539" cy="3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35910" name="Line 48"/>
            <p:cNvSpPr>
              <a:spLocks noChangeShapeType="1"/>
            </p:cNvSpPr>
            <p:nvPr/>
          </p:nvSpPr>
          <p:spPr bwMode="auto">
            <a:xfrm rot="7721468">
              <a:off x="2871" y="2405"/>
              <a:ext cx="73" cy="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</p:grpSp>
      <p:grpSp>
        <p:nvGrpSpPr>
          <p:cNvPr id="2" name="Group 50"/>
          <p:cNvGrpSpPr>
            <a:grpSpLocks/>
          </p:cNvGrpSpPr>
          <p:nvPr/>
        </p:nvGrpSpPr>
        <p:grpSpPr bwMode="auto">
          <a:xfrm flipH="1">
            <a:off x="5086350" y="3178175"/>
            <a:ext cx="868363" cy="693738"/>
            <a:chOff x="2361" y="2005"/>
            <a:chExt cx="547" cy="437"/>
          </a:xfrm>
        </p:grpSpPr>
        <p:sp>
          <p:nvSpPr>
            <p:cNvPr id="35907" name="Line 51"/>
            <p:cNvSpPr>
              <a:spLocks noChangeShapeType="1"/>
            </p:cNvSpPr>
            <p:nvPr/>
          </p:nvSpPr>
          <p:spPr bwMode="auto">
            <a:xfrm flipH="1" flipV="1">
              <a:off x="2361" y="2005"/>
              <a:ext cx="539" cy="3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  <p:sp>
          <p:nvSpPr>
            <p:cNvPr id="35908" name="Line 52"/>
            <p:cNvSpPr>
              <a:spLocks noChangeShapeType="1"/>
            </p:cNvSpPr>
            <p:nvPr/>
          </p:nvSpPr>
          <p:spPr bwMode="auto">
            <a:xfrm rot="7721468">
              <a:off x="2871" y="2405"/>
              <a:ext cx="73" cy="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2F2B20"/>
                </a:solidFill>
              </a:endParaRPr>
            </a:p>
          </p:txBody>
        </p:sp>
      </p:grpSp>
      <p:grpSp>
        <p:nvGrpSpPr>
          <p:cNvPr id="35855" name="Group 2"/>
          <p:cNvGrpSpPr>
            <a:grpSpLocks/>
          </p:cNvGrpSpPr>
          <p:nvPr/>
        </p:nvGrpSpPr>
        <p:grpSpPr bwMode="auto">
          <a:xfrm>
            <a:off x="6816725" y="920750"/>
            <a:ext cx="1862138" cy="1698625"/>
            <a:chOff x="645204" y="3393621"/>
            <a:chExt cx="1862095" cy="1698625"/>
          </a:xfrm>
        </p:grpSpPr>
        <p:sp>
          <p:nvSpPr>
            <p:cNvPr id="35" name="Can 34"/>
            <p:cNvSpPr/>
            <p:nvPr/>
          </p:nvSpPr>
          <p:spPr>
            <a:xfrm>
              <a:off x="645204" y="3393621"/>
              <a:ext cx="347655" cy="1698625"/>
            </a:xfrm>
            <a:prstGeom prst="can">
              <a:avLst>
                <a:gd name="adj" fmla="val 9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Can 36"/>
            <p:cNvSpPr/>
            <p:nvPr/>
          </p:nvSpPr>
          <p:spPr>
            <a:xfrm>
              <a:off x="1023020" y="3393621"/>
              <a:ext cx="349242" cy="1698625"/>
            </a:xfrm>
            <a:prstGeom prst="can">
              <a:avLst>
                <a:gd name="adj" fmla="val 9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Can 37"/>
            <p:cNvSpPr/>
            <p:nvPr/>
          </p:nvSpPr>
          <p:spPr>
            <a:xfrm>
              <a:off x="1402425" y="3393621"/>
              <a:ext cx="347654" cy="1698625"/>
            </a:xfrm>
            <a:prstGeom prst="can">
              <a:avLst>
                <a:gd name="adj" fmla="val 9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Can 38"/>
            <p:cNvSpPr/>
            <p:nvPr/>
          </p:nvSpPr>
          <p:spPr>
            <a:xfrm>
              <a:off x="1780241" y="3393621"/>
              <a:ext cx="349242" cy="1698625"/>
            </a:xfrm>
            <a:prstGeom prst="can">
              <a:avLst>
                <a:gd name="adj" fmla="val 9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Can 39"/>
            <p:cNvSpPr/>
            <p:nvPr/>
          </p:nvSpPr>
          <p:spPr>
            <a:xfrm>
              <a:off x="2159644" y="3393621"/>
              <a:ext cx="347655" cy="1698625"/>
            </a:xfrm>
            <a:prstGeom prst="can">
              <a:avLst>
                <a:gd name="adj" fmla="val 9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5856" name="Group 41"/>
          <p:cNvGrpSpPr>
            <a:grpSpLocks/>
          </p:cNvGrpSpPr>
          <p:nvPr/>
        </p:nvGrpSpPr>
        <p:grpSpPr bwMode="auto">
          <a:xfrm>
            <a:off x="6969125" y="1233488"/>
            <a:ext cx="1862138" cy="1698625"/>
            <a:chOff x="645204" y="3393621"/>
            <a:chExt cx="1862095" cy="1698625"/>
          </a:xfrm>
        </p:grpSpPr>
        <p:sp>
          <p:nvSpPr>
            <p:cNvPr id="43" name="Can 42"/>
            <p:cNvSpPr/>
            <p:nvPr/>
          </p:nvSpPr>
          <p:spPr>
            <a:xfrm>
              <a:off x="645204" y="3393621"/>
              <a:ext cx="347655" cy="1698625"/>
            </a:xfrm>
            <a:prstGeom prst="can">
              <a:avLst>
                <a:gd name="adj" fmla="val 9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Can 43"/>
            <p:cNvSpPr/>
            <p:nvPr/>
          </p:nvSpPr>
          <p:spPr>
            <a:xfrm>
              <a:off x="1023020" y="3393621"/>
              <a:ext cx="349242" cy="1698625"/>
            </a:xfrm>
            <a:prstGeom prst="can">
              <a:avLst>
                <a:gd name="adj" fmla="val 9375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" name="Can 44"/>
            <p:cNvSpPr/>
            <p:nvPr/>
          </p:nvSpPr>
          <p:spPr>
            <a:xfrm>
              <a:off x="1402425" y="3393621"/>
              <a:ext cx="347654" cy="1698625"/>
            </a:xfrm>
            <a:prstGeom prst="can">
              <a:avLst>
                <a:gd name="adj" fmla="val 9375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" name="Can 45"/>
            <p:cNvSpPr/>
            <p:nvPr/>
          </p:nvSpPr>
          <p:spPr>
            <a:xfrm>
              <a:off x="1780241" y="3393621"/>
              <a:ext cx="349242" cy="1698625"/>
            </a:xfrm>
            <a:prstGeom prst="can">
              <a:avLst>
                <a:gd name="adj" fmla="val 9375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Can 46"/>
            <p:cNvSpPr/>
            <p:nvPr/>
          </p:nvSpPr>
          <p:spPr>
            <a:xfrm>
              <a:off x="2159644" y="3393621"/>
              <a:ext cx="347655" cy="1698625"/>
            </a:xfrm>
            <a:prstGeom prst="can">
              <a:avLst>
                <a:gd name="adj" fmla="val 9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5857" name="Group 47"/>
          <p:cNvGrpSpPr>
            <a:grpSpLocks/>
          </p:cNvGrpSpPr>
          <p:nvPr/>
        </p:nvGrpSpPr>
        <p:grpSpPr bwMode="auto">
          <a:xfrm>
            <a:off x="6784975" y="1519238"/>
            <a:ext cx="1862138" cy="1698625"/>
            <a:chOff x="645204" y="3393621"/>
            <a:chExt cx="1862095" cy="1698625"/>
          </a:xfrm>
        </p:grpSpPr>
        <p:sp>
          <p:nvSpPr>
            <p:cNvPr id="49" name="Can 48"/>
            <p:cNvSpPr/>
            <p:nvPr/>
          </p:nvSpPr>
          <p:spPr>
            <a:xfrm>
              <a:off x="645204" y="3393621"/>
              <a:ext cx="347655" cy="1698625"/>
            </a:xfrm>
            <a:prstGeom prst="can">
              <a:avLst>
                <a:gd name="adj" fmla="val 9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" name="Can 49"/>
            <p:cNvSpPr/>
            <p:nvPr/>
          </p:nvSpPr>
          <p:spPr>
            <a:xfrm>
              <a:off x="1023020" y="3393621"/>
              <a:ext cx="349242" cy="1698625"/>
            </a:xfrm>
            <a:prstGeom prst="can">
              <a:avLst>
                <a:gd name="adj" fmla="val 9375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" name="Can 50"/>
            <p:cNvSpPr/>
            <p:nvPr/>
          </p:nvSpPr>
          <p:spPr>
            <a:xfrm>
              <a:off x="1402425" y="3393621"/>
              <a:ext cx="347654" cy="1698625"/>
            </a:xfrm>
            <a:prstGeom prst="can">
              <a:avLst>
                <a:gd name="adj" fmla="val 93750"/>
              </a:avLst>
            </a:prstGeom>
            <a:solidFill>
              <a:srgbClr val="1EAE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" name="Can 51"/>
            <p:cNvSpPr/>
            <p:nvPr/>
          </p:nvSpPr>
          <p:spPr>
            <a:xfrm>
              <a:off x="1780241" y="3393621"/>
              <a:ext cx="349242" cy="1698625"/>
            </a:xfrm>
            <a:prstGeom prst="can">
              <a:avLst>
                <a:gd name="adj" fmla="val 93750"/>
              </a:avLst>
            </a:prstGeom>
            <a:solidFill>
              <a:srgbClr val="1EAE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3" name="Can 52"/>
            <p:cNvSpPr/>
            <p:nvPr/>
          </p:nvSpPr>
          <p:spPr>
            <a:xfrm>
              <a:off x="2159644" y="3393621"/>
              <a:ext cx="347655" cy="1698625"/>
            </a:xfrm>
            <a:prstGeom prst="can">
              <a:avLst>
                <a:gd name="adj" fmla="val 9375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5858" name="Group 53"/>
          <p:cNvGrpSpPr>
            <a:grpSpLocks/>
          </p:cNvGrpSpPr>
          <p:nvPr/>
        </p:nvGrpSpPr>
        <p:grpSpPr bwMode="auto">
          <a:xfrm>
            <a:off x="6959600" y="1812925"/>
            <a:ext cx="1862138" cy="1698625"/>
            <a:chOff x="645204" y="3393621"/>
            <a:chExt cx="1862095" cy="1698625"/>
          </a:xfrm>
        </p:grpSpPr>
        <p:sp>
          <p:nvSpPr>
            <p:cNvPr id="55" name="Can 54"/>
            <p:cNvSpPr/>
            <p:nvPr/>
          </p:nvSpPr>
          <p:spPr>
            <a:xfrm>
              <a:off x="645204" y="3393621"/>
              <a:ext cx="347655" cy="1698625"/>
            </a:xfrm>
            <a:prstGeom prst="can">
              <a:avLst>
                <a:gd name="adj" fmla="val 9375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Can 55"/>
            <p:cNvSpPr/>
            <p:nvPr/>
          </p:nvSpPr>
          <p:spPr>
            <a:xfrm>
              <a:off x="1023020" y="3393621"/>
              <a:ext cx="349242" cy="1698625"/>
            </a:xfrm>
            <a:prstGeom prst="can">
              <a:avLst>
                <a:gd name="adj" fmla="val 93750"/>
              </a:avLst>
            </a:prstGeom>
            <a:solidFill>
              <a:srgbClr val="1EAE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7" name="Can 56"/>
            <p:cNvSpPr/>
            <p:nvPr/>
          </p:nvSpPr>
          <p:spPr>
            <a:xfrm>
              <a:off x="1402425" y="3393621"/>
              <a:ext cx="347654" cy="1698625"/>
            </a:xfrm>
            <a:prstGeom prst="can">
              <a:avLst>
                <a:gd name="adj" fmla="val 93750"/>
              </a:avLst>
            </a:prstGeom>
            <a:solidFill>
              <a:srgbClr val="1EAE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8" name="Can 57"/>
            <p:cNvSpPr/>
            <p:nvPr/>
          </p:nvSpPr>
          <p:spPr>
            <a:xfrm>
              <a:off x="1780241" y="3393621"/>
              <a:ext cx="349242" cy="1698625"/>
            </a:xfrm>
            <a:prstGeom prst="can">
              <a:avLst>
                <a:gd name="adj" fmla="val 93750"/>
              </a:avLst>
            </a:prstGeom>
            <a:solidFill>
              <a:srgbClr val="1EAE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" name="Can 58"/>
            <p:cNvSpPr/>
            <p:nvPr/>
          </p:nvSpPr>
          <p:spPr>
            <a:xfrm>
              <a:off x="2159644" y="3393621"/>
              <a:ext cx="347655" cy="1698625"/>
            </a:xfrm>
            <a:prstGeom prst="can">
              <a:avLst>
                <a:gd name="adj" fmla="val 9375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5859" name="Group 59"/>
          <p:cNvGrpSpPr>
            <a:grpSpLocks/>
          </p:cNvGrpSpPr>
          <p:nvPr/>
        </p:nvGrpSpPr>
        <p:grpSpPr bwMode="auto">
          <a:xfrm>
            <a:off x="6773863" y="2106613"/>
            <a:ext cx="1862137" cy="1698625"/>
            <a:chOff x="645204" y="3393621"/>
            <a:chExt cx="1862095" cy="1698625"/>
          </a:xfrm>
        </p:grpSpPr>
        <p:sp>
          <p:nvSpPr>
            <p:cNvPr id="61" name="Can 60"/>
            <p:cNvSpPr/>
            <p:nvPr/>
          </p:nvSpPr>
          <p:spPr>
            <a:xfrm>
              <a:off x="645204" y="3393621"/>
              <a:ext cx="347654" cy="1698625"/>
            </a:xfrm>
            <a:prstGeom prst="can">
              <a:avLst>
                <a:gd name="adj" fmla="val 9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" name="Can 61"/>
            <p:cNvSpPr/>
            <p:nvPr/>
          </p:nvSpPr>
          <p:spPr>
            <a:xfrm>
              <a:off x="1023020" y="3393621"/>
              <a:ext cx="349242" cy="1698625"/>
            </a:xfrm>
            <a:prstGeom prst="can">
              <a:avLst>
                <a:gd name="adj" fmla="val 9375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3" name="Can 62"/>
            <p:cNvSpPr/>
            <p:nvPr/>
          </p:nvSpPr>
          <p:spPr>
            <a:xfrm>
              <a:off x="1402424" y="3393621"/>
              <a:ext cx="347655" cy="1698625"/>
            </a:xfrm>
            <a:prstGeom prst="can">
              <a:avLst>
                <a:gd name="adj" fmla="val 93750"/>
              </a:avLst>
            </a:prstGeom>
            <a:solidFill>
              <a:srgbClr val="1EAE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4" name="Can 63"/>
            <p:cNvSpPr/>
            <p:nvPr/>
          </p:nvSpPr>
          <p:spPr>
            <a:xfrm>
              <a:off x="1780240" y="3393621"/>
              <a:ext cx="349242" cy="1698625"/>
            </a:xfrm>
            <a:prstGeom prst="can">
              <a:avLst>
                <a:gd name="adj" fmla="val 93750"/>
              </a:avLst>
            </a:prstGeom>
            <a:solidFill>
              <a:srgbClr val="1EAE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5" name="Can 64"/>
            <p:cNvSpPr/>
            <p:nvPr/>
          </p:nvSpPr>
          <p:spPr>
            <a:xfrm>
              <a:off x="2159645" y="3393621"/>
              <a:ext cx="347654" cy="1698625"/>
            </a:xfrm>
            <a:prstGeom prst="can">
              <a:avLst>
                <a:gd name="adj" fmla="val 9375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5860" name="Group 65"/>
          <p:cNvGrpSpPr>
            <a:grpSpLocks/>
          </p:cNvGrpSpPr>
          <p:nvPr/>
        </p:nvGrpSpPr>
        <p:grpSpPr bwMode="auto">
          <a:xfrm>
            <a:off x="6970713" y="2400300"/>
            <a:ext cx="1862137" cy="1698625"/>
            <a:chOff x="645204" y="3393621"/>
            <a:chExt cx="1862095" cy="1698625"/>
          </a:xfrm>
        </p:grpSpPr>
        <p:sp>
          <p:nvSpPr>
            <p:cNvPr id="67" name="Can 66"/>
            <p:cNvSpPr/>
            <p:nvPr/>
          </p:nvSpPr>
          <p:spPr>
            <a:xfrm>
              <a:off x="645204" y="3393621"/>
              <a:ext cx="347654" cy="1698625"/>
            </a:xfrm>
            <a:prstGeom prst="can">
              <a:avLst>
                <a:gd name="adj" fmla="val 9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" name="Can 67"/>
            <p:cNvSpPr/>
            <p:nvPr/>
          </p:nvSpPr>
          <p:spPr>
            <a:xfrm>
              <a:off x="1023020" y="3393621"/>
              <a:ext cx="349242" cy="1698625"/>
            </a:xfrm>
            <a:prstGeom prst="can">
              <a:avLst>
                <a:gd name="adj" fmla="val 9375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" name="Can 68"/>
            <p:cNvSpPr/>
            <p:nvPr/>
          </p:nvSpPr>
          <p:spPr>
            <a:xfrm>
              <a:off x="1402424" y="3393621"/>
              <a:ext cx="347655" cy="1698625"/>
            </a:xfrm>
            <a:prstGeom prst="can">
              <a:avLst>
                <a:gd name="adj" fmla="val 9375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0" name="Can 69"/>
            <p:cNvSpPr/>
            <p:nvPr/>
          </p:nvSpPr>
          <p:spPr>
            <a:xfrm>
              <a:off x="1780240" y="3393621"/>
              <a:ext cx="349242" cy="1698625"/>
            </a:xfrm>
            <a:prstGeom prst="can">
              <a:avLst>
                <a:gd name="adj" fmla="val 9375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" name="Can 70"/>
            <p:cNvSpPr/>
            <p:nvPr/>
          </p:nvSpPr>
          <p:spPr>
            <a:xfrm>
              <a:off x="2159645" y="3393621"/>
              <a:ext cx="347654" cy="1698625"/>
            </a:xfrm>
            <a:prstGeom prst="can">
              <a:avLst>
                <a:gd name="adj" fmla="val 9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5861" name="Group 71"/>
          <p:cNvGrpSpPr>
            <a:grpSpLocks/>
          </p:cNvGrpSpPr>
          <p:nvPr/>
        </p:nvGrpSpPr>
        <p:grpSpPr bwMode="auto">
          <a:xfrm>
            <a:off x="6796088" y="2705100"/>
            <a:ext cx="1862137" cy="1698625"/>
            <a:chOff x="645204" y="3393621"/>
            <a:chExt cx="1862095" cy="1698625"/>
          </a:xfrm>
        </p:grpSpPr>
        <p:sp>
          <p:nvSpPr>
            <p:cNvPr id="73" name="Can 72"/>
            <p:cNvSpPr/>
            <p:nvPr/>
          </p:nvSpPr>
          <p:spPr>
            <a:xfrm>
              <a:off x="645204" y="3393621"/>
              <a:ext cx="347654" cy="1698625"/>
            </a:xfrm>
            <a:prstGeom prst="can">
              <a:avLst>
                <a:gd name="adj" fmla="val 9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4" name="Can 73"/>
            <p:cNvSpPr/>
            <p:nvPr/>
          </p:nvSpPr>
          <p:spPr>
            <a:xfrm>
              <a:off x="1023020" y="3393621"/>
              <a:ext cx="349242" cy="1698625"/>
            </a:xfrm>
            <a:prstGeom prst="can">
              <a:avLst>
                <a:gd name="adj" fmla="val 9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Can 74"/>
            <p:cNvSpPr/>
            <p:nvPr/>
          </p:nvSpPr>
          <p:spPr>
            <a:xfrm>
              <a:off x="1402424" y="3393621"/>
              <a:ext cx="347655" cy="1698625"/>
            </a:xfrm>
            <a:prstGeom prst="can">
              <a:avLst>
                <a:gd name="adj" fmla="val 9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6" name="Can 75"/>
            <p:cNvSpPr/>
            <p:nvPr/>
          </p:nvSpPr>
          <p:spPr>
            <a:xfrm>
              <a:off x="1780240" y="3393621"/>
              <a:ext cx="349242" cy="1698625"/>
            </a:xfrm>
            <a:prstGeom prst="can">
              <a:avLst>
                <a:gd name="adj" fmla="val 9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7" name="Can 76"/>
            <p:cNvSpPr/>
            <p:nvPr/>
          </p:nvSpPr>
          <p:spPr>
            <a:xfrm>
              <a:off x="2159645" y="3393621"/>
              <a:ext cx="347654" cy="1698625"/>
            </a:xfrm>
            <a:prstGeom prst="can">
              <a:avLst>
                <a:gd name="adj" fmla="val 9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5862" name="Group 120"/>
          <p:cNvGrpSpPr>
            <a:grpSpLocks/>
          </p:cNvGrpSpPr>
          <p:nvPr/>
        </p:nvGrpSpPr>
        <p:grpSpPr bwMode="auto">
          <a:xfrm>
            <a:off x="14288" y="963613"/>
            <a:ext cx="3767137" cy="2749550"/>
            <a:chOff x="-2113464" y="4376264"/>
            <a:chExt cx="3767265" cy="2750623"/>
          </a:xfrm>
        </p:grpSpPr>
        <p:pic>
          <p:nvPicPr>
            <p:cNvPr id="122" name="Picture 37" descr="9978"/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-2113464" y="4376264"/>
              <a:ext cx="3101975" cy="275062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grpSp>
          <p:nvGrpSpPr>
            <p:cNvPr id="35864" name="Group 122"/>
            <p:cNvGrpSpPr>
              <a:grpSpLocks/>
            </p:cNvGrpSpPr>
            <p:nvPr/>
          </p:nvGrpSpPr>
          <p:grpSpPr bwMode="auto">
            <a:xfrm>
              <a:off x="-1205541" y="4463225"/>
              <a:ext cx="2301853" cy="1767840"/>
              <a:chOff x="5565648" y="3602736"/>
              <a:chExt cx="2301853" cy="1767840"/>
            </a:xfrm>
          </p:grpSpPr>
          <p:sp>
            <p:nvSpPr>
              <p:cNvPr id="128" name="Freeform 127"/>
              <p:cNvSpPr/>
              <p:nvPr/>
            </p:nvSpPr>
            <p:spPr>
              <a:xfrm>
                <a:off x="5565806" y="4077969"/>
                <a:ext cx="1189077" cy="1292730"/>
              </a:xfrm>
              <a:custGeom>
                <a:avLst/>
                <a:gdLst>
                  <a:gd name="connsiteX0" fmla="*/ 48768 w 1188720"/>
                  <a:gd name="connsiteY0" fmla="*/ 829056 h 1292352"/>
                  <a:gd name="connsiteX1" fmla="*/ 0 w 1188720"/>
                  <a:gd name="connsiteY1" fmla="*/ 944880 h 1292352"/>
                  <a:gd name="connsiteX2" fmla="*/ 36576 w 1188720"/>
                  <a:gd name="connsiteY2" fmla="*/ 1085088 h 1292352"/>
                  <a:gd name="connsiteX3" fmla="*/ 182880 w 1188720"/>
                  <a:gd name="connsiteY3" fmla="*/ 1194816 h 1292352"/>
                  <a:gd name="connsiteX4" fmla="*/ 335280 w 1188720"/>
                  <a:gd name="connsiteY4" fmla="*/ 1261872 h 1292352"/>
                  <a:gd name="connsiteX5" fmla="*/ 566928 w 1188720"/>
                  <a:gd name="connsiteY5" fmla="*/ 1292352 h 1292352"/>
                  <a:gd name="connsiteX6" fmla="*/ 774192 w 1188720"/>
                  <a:gd name="connsiteY6" fmla="*/ 1286256 h 1292352"/>
                  <a:gd name="connsiteX7" fmla="*/ 1011936 w 1188720"/>
                  <a:gd name="connsiteY7" fmla="*/ 1225296 h 1292352"/>
                  <a:gd name="connsiteX8" fmla="*/ 1097280 w 1188720"/>
                  <a:gd name="connsiteY8" fmla="*/ 1158240 h 1292352"/>
                  <a:gd name="connsiteX9" fmla="*/ 1188720 w 1188720"/>
                  <a:gd name="connsiteY9" fmla="*/ 1048512 h 1292352"/>
                  <a:gd name="connsiteX10" fmla="*/ 1176528 w 1188720"/>
                  <a:gd name="connsiteY10" fmla="*/ 950976 h 1292352"/>
                  <a:gd name="connsiteX11" fmla="*/ 1139952 w 1188720"/>
                  <a:gd name="connsiteY11" fmla="*/ 890016 h 1292352"/>
                  <a:gd name="connsiteX12" fmla="*/ 1018032 w 1188720"/>
                  <a:gd name="connsiteY12" fmla="*/ 621792 h 1292352"/>
                  <a:gd name="connsiteX13" fmla="*/ 835152 w 1188720"/>
                  <a:gd name="connsiteY13" fmla="*/ 225552 h 1292352"/>
                  <a:gd name="connsiteX14" fmla="*/ 743712 w 1188720"/>
                  <a:gd name="connsiteY14" fmla="*/ 85344 h 1292352"/>
                  <a:gd name="connsiteX15" fmla="*/ 670560 w 1188720"/>
                  <a:gd name="connsiteY15" fmla="*/ 36576 h 1292352"/>
                  <a:gd name="connsiteX16" fmla="*/ 554736 w 1188720"/>
                  <a:gd name="connsiteY16" fmla="*/ 0 h 1292352"/>
                  <a:gd name="connsiteX17" fmla="*/ 445008 w 1188720"/>
                  <a:gd name="connsiteY17" fmla="*/ 18288 h 1292352"/>
                  <a:gd name="connsiteX18" fmla="*/ 371856 w 1188720"/>
                  <a:gd name="connsiteY18" fmla="*/ 91440 h 1292352"/>
                  <a:gd name="connsiteX19" fmla="*/ 170688 w 1188720"/>
                  <a:gd name="connsiteY19" fmla="*/ 487680 h 1292352"/>
                  <a:gd name="connsiteX20" fmla="*/ 103632 w 1188720"/>
                  <a:gd name="connsiteY20" fmla="*/ 737616 h 1292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88720" h="1292352">
                    <a:moveTo>
                      <a:pt x="48768" y="829056"/>
                    </a:moveTo>
                    <a:lnTo>
                      <a:pt x="0" y="944880"/>
                    </a:lnTo>
                    <a:lnTo>
                      <a:pt x="36576" y="1085088"/>
                    </a:lnTo>
                    <a:lnTo>
                      <a:pt x="182880" y="1194816"/>
                    </a:lnTo>
                    <a:lnTo>
                      <a:pt x="335280" y="1261872"/>
                    </a:lnTo>
                    <a:lnTo>
                      <a:pt x="566928" y="1292352"/>
                    </a:lnTo>
                    <a:lnTo>
                      <a:pt x="774192" y="1286256"/>
                    </a:lnTo>
                    <a:lnTo>
                      <a:pt x="1011936" y="1225296"/>
                    </a:lnTo>
                    <a:lnTo>
                      <a:pt x="1097280" y="1158240"/>
                    </a:lnTo>
                    <a:lnTo>
                      <a:pt x="1188720" y="1048512"/>
                    </a:lnTo>
                    <a:lnTo>
                      <a:pt x="1176528" y="950976"/>
                    </a:lnTo>
                    <a:lnTo>
                      <a:pt x="1139952" y="890016"/>
                    </a:lnTo>
                    <a:lnTo>
                      <a:pt x="1018032" y="621792"/>
                    </a:lnTo>
                    <a:lnTo>
                      <a:pt x="835152" y="225552"/>
                    </a:lnTo>
                    <a:lnTo>
                      <a:pt x="743712" y="85344"/>
                    </a:lnTo>
                    <a:lnTo>
                      <a:pt x="670560" y="36576"/>
                    </a:lnTo>
                    <a:lnTo>
                      <a:pt x="554736" y="0"/>
                    </a:lnTo>
                    <a:lnTo>
                      <a:pt x="445008" y="18288"/>
                    </a:lnTo>
                    <a:lnTo>
                      <a:pt x="371856" y="91440"/>
                    </a:lnTo>
                    <a:lnTo>
                      <a:pt x="170688" y="487680"/>
                    </a:lnTo>
                    <a:lnTo>
                      <a:pt x="103632" y="737616"/>
                    </a:lnTo>
                  </a:path>
                </a:pathLst>
              </a:custGeom>
              <a:solidFill>
                <a:srgbClr val="1EAE0A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0" name="TextBox 128"/>
              <p:cNvSpPr txBox="1">
                <a:spLocks noChangeArrowheads="1"/>
              </p:cNvSpPr>
              <p:nvPr/>
            </p:nvSpPr>
            <p:spPr bwMode="auto">
              <a:xfrm>
                <a:off x="5913120" y="3602736"/>
                <a:ext cx="195438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2F2B20"/>
                    </a:solidFill>
                  </a:rPr>
                  <a:t>Excitatory Center</a:t>
                </a:r>
              </a:p>
            </p:txBody>
          </p:sp>
          <p:cxnSp>
            <p:nvCxnSpPr>
              <p:cNvPr id="130" name="Straight Connector 129"/>
              <p:cNvCxnSpPr/>
              <p:nvPr/>
            </p:nvCxnSpPr>
            <p:spPr>
              <a:xfrm flipH="1">
                <a:off x="6208765" y="3896924"/>
                <a:ext cx="546119" cy="5479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865" name="Group 123"/>
            <p:cNvGrpSpPr>
              <a:grpSpLocks/>
            </p:cNvGrpSpPr>
            <p:nvPr/>
          </p:nvGrpSpPr>
          <p:grpSpPr bwMode="auto">
            <a:xfrm>
              <a:off x="-1918773" y="4993577"/>
              <a:ext cx="3572574" cy="1917716"/>
              <a:chOff x="4852416" y="4133088"/>
              <a:chExt cx="3572574" cy="1917716"/>
            </a:xfrm>
          </p:grpSpPr>
          <p:sp>
            <p:nvSpPr>
              <p:cNvPr id="125" name="Freeform 124"/>
              <p:cNvSpPr/>
              <p:nvPr/>
            </p:nvSpPr>
            <p:spPr>
              <a:xfrm>
                <a:off x="4852994" y="4133553"/>
                <a:ext cx="2700429" cy="1383253"/>
              </a:xfrm>
              <a:custGeom>
                <a:avLst/>
                <a:gdLst>
                  <a:gd name="connsiteX0" fmla="*/ 1048512 w 2700528"/>
                  <a:gd name="connsiteY0" fmla="*/ 18288 h 1383792"/>
                  <a:gd name="connsiteX1" fmla="*/ 847344 w 2700528"/>
                  <a:gd name="connsiteY1" fmla="*/ 54864 h 1383792"/>
                  <a:gd name="connsiteX2" fmla="*/ 530352 w 2700528"/>
                  <a:gd name="connsiteY2" fmla="*/ 158496 h 1383792"/>
                  <a:gd name="connsiteX3" fmla="*/ 201168 w 2700528"/>
                  <a:gd name="connsiteY3" fmla="*/ 286512 h 1383792"/>
                  <a:gd name="connsiteX4" fmla="*/ 42672 w 2700528"/>
                  <a:gd name="connsiteY4" fmla="*/ 475488 h 1383792"/>
                  <a:gd name="connsiteX5" fmla="*/ 0 w 2700528"/>
                  <a:gd name="connsiteY5" fmla="*/ 664464 h 1383792"/>
                  <a:gd name="connsiteX6" fmla="*/ 12192 w 2700528"/>
                  <a:gd name="connsiteY6" fmla="*/ 792480 h 1383792"/>
                  <a:gd name="connsiteX7" fmla="*/ 109728 w 2700528"/>
                  <a:gd name="connsiteY7" fmla="*/ 969264 h 1383792"/>
                  <a:gd name="connsiteX8" fmla="*/ 365760 w 2700528"/>
                  <a:gd name="connsiteY8" fmla="*/ 1170432 h 1383792"/>
                  <a:gd name="connsiteX9" fmla="*/ 749808 w 2700528"/>
                  <a:gd name="connsiteY9" fmla="*/ 1328928 h 1383792"/>
                  <a:gd name="connsiteX10" fmla="*/ 1274064 w 2700528"/>
                  <a:gd name="connsiteY10" fmla="*/ 1383792 h 1383792"/>
                  <a:gd name="connsiteX11" fmla="*/ 1700784 w 2700528"/>
                  <a:gd name="connsiteY11" fmla="*/ 1341120 h 1383792"/>
                  <a:gd name="connsiteX12" fmla="*/ 2078736 w 2700528"/>
                  <a:gd name="connsiteY12" fmla="*/ 1255776 h 1383792"/>
                  <a:gd name="connsiteX13" fmla="*/ 2474976 w 2700528"/>
                  <a:gd name="connsiteY13" fmla="*/ 1085088 h 1383792"/>
                  <a:gd name="connsiteX14" fmla="*/ 2657856 w 2700528"/>
                  <a:gd name="connsiteY14" fmla="*/ 896112 h 1383792"/>
                  <a:gd name="connsiteX15" fmla="*/ 2700528 w 2700528"/>
                  <a:gd name="connsiteY15" fmla="*/ 725424 h 1383792"/>
                  <a:gd name="connsiteX16" fmla="*/ 2596896 w 2700528"/>
                  <a:gd name="connsiteY16" fmla="*/ 420624 h 1383792"/>
                  <a:gd name="connsiteX17" fmla="*/ 2359152 w 2700528"/>
                  <a:gd name="connsiteY17" fmla="*/ 249936 h 1383792"/>
                  <a:gd name="connsiteX18" fmla="*/ 2145792 w 2700528"/>
                  <a:gd name="connsiteY18" fmla="*/ 170688 h 1383792"/>
                  <a:gd name="connsiteX19" fmla="*/ 1865376 w 2700528"/>
                  <a:gd name="connsiteY19" fmla="*/ 79248 h 1383792"/>
                  <a:gd name="connsiteX20" fmla="*/ 1603248 w 2700528"/>
                  <a:gd name="connsiteY20" fmla="*/ 12192 h 1383792"/>
                  <a:gd name="connsiteX21" fmla="*/ 1456944 w 2700528"/>
                  <a:gd name="connsiteY21" fmla="*/ 0 h 1383792"/>
                  <a:gd name="connsiteX22" fmla="*/ 1908048 w 2700528"/>
                  <a:gd name="connsiteY22" fmla="*/ 908304 h 1383792"/>
                  <a:gd name="connsiteX23" fmla="*/ 1920240 w 2700528"/>
                  <a:gd name="connsiteY23" fmla="*/ 987552 h 1383792"/>
                  <a:gd name="connsiteX24" fmla="*/ 1834896 w 2700528"/>
                  <a:gd name="connsiteY24" fmla="*/ 1109472 h 1383792"/>
                  <a:gd name="connsiteX25" fmla="*/ 1584960 w 2700528"/>
                  <a:gd name="connsiteY25" fmla="*/ 1213104 h 1383792"/>
                  <a:gd name="connsiteX26" fmla="*/ 1243584 w 2700528"/>
                  <a:gd name="connsiteY26" fmla="*/ 1243584 h 1383792"/>
                  <a:gd name="connsiteX27" fmla="*/ 1018032 w 2700528"/>
                  <a:gd name="connsiteY27" fmla="*/ 1207008 h 1383792"/>
                  <a:gd name="connsiteX28" fmla="*/ 798576 w 2700528"/>
                  <a:gd name="connsiteY28" fmla="*/ 1091184 h 1383792"/>
                  <a:gd name="connsiteX29" fmla="*/ 737616 w 2700528"/>
                  <a:gd name="connsiteY29" fmla="*/ 963168 h 1383792"/>
                  <a:gd name="connsiteX30" fmla="*/ 694944 w 2700528"/>
                  <a:gd name="connsiteY30" fmla="*/ 871728 h 1383792"/>
                  <a:gd name="connsiteX31" fmla="*/ 1048512 w 2700528"/>
                  <a:gd name="connsiteY31" fmla="*/ 18288 h 1383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700528" h="1383792">
                    <a:moveTo>
                      <a:pt x="1048512" y="18288"/>
                    </a:moveTo>
                    <a:lnTo>
                      <a:pt x="847344" y="54864"/>
                    </a:lnTo>
                    <a:lnTo>
                      <a:pt x="530352" y="158496"/>
                    </a:lnTo>
                    <a:lnTo>
                      <a:pt x="201168" y="286512"/>
                    </a:lnTo>
                    <a:lnTo>
                      <a:pt x="42672" y="475488"/>
                    </a:lnTo>
                    <a:lnTo>
                      <a:pt x="0" y="664464"/>
                    </a:lnTo>
                    <a:lnTo>
                      <a:pt x="12192" y="792480"/>
                    </a:lnTo>
                    <a:lnTo>
                      <a:pt x="109728" y="969264"/>
                    </a:lnTo>
                    <a:lnTo>
                      <a:pt x="365760" y="1170432"/>
                    </a:lnTo>
                    <a:lnTo>
                      <a:pt x="749808" y="1328928"/>
                    </a:lnTo>
                    <a:lnTo>
                      <a:pt x="1274064" y="1383792"/>
                    </a:lnTo>
                    <a:lnTo>
                      <a:pt x="1700784" y="1341120"/>
                    </a:lnTo>
                    <a:lnTo>
                      <a:pt x="2078736" y="1255776"/>
                    </a:lnTo>
                    <a:lnTo>
                      <a:pt x="2474976" y="1085088"/>
                    </a:lnTo>
                    <a:lnTo>
                      <a:pt x="2657856" y="896112"/>
                    </a:lnTo>
                    <a:lnTo>
                      <a:pt x="2700528" y="725424"/>
                    </a:lnTo>
                    <a:lnTo>
                      <a:pt x="2596896" y="420624"/>
                    </a:lnTo>
                    <a:lnTo>
                      <a:pt x="2359152" y="249936"/>
                    </a:lnTo>
                    <a:lnTo>
                      <a:pt x="2145792" y="170688"/>
                    </a:lnTo>
                    <a:lnTo>
                      <a:pt x="1865376" y="79248"/>
                    </a:lnTo>
                    <a:lnTo>
                      <a:pt x="1603248" y="12192"/>
                    </a:lnTo>
                    <a:lnTo>
                      <a:pt x="1456944" y="0"/>
                    </a:lnTo>
                    <a:lnTo>
                      <a:pt x="1908048" y="908304"/>
                    </a:lnTo>
                    <a:lnTo>
                      <a:pt x="1920240" y="987552"/>
                    </a:lnTo>
                    <a:lnTo>
                      <a:pt x="1834896" y="1109472"/>
                    </a:lnTo>
                    <a:lnTo>
                      <a:pt x="1584960" y="1213104"/>
                    </a:lnTo>
                    <a:lnTo>
                      <a:pt x="1243584" y="1243584"/>
                    </a:lnTo>
                    <a:lnTo>
                      <a:pt x="1018032" y="1207008"/>
                    </a:lnTo>
                    <a:lnTo>
                      <a:pt x="798576" y="1091184"/>
                    </a:lnTo>
                    <a:lnTo>
                      <a:pt x="737616" y="963168"/>
                    </a:lnTo>
                    <a:lnTo>
                      <a:pt x="694944" y="871728"/>
                    </a:lnTo>
                    <a:lnTo>
                      <a:pt x="1048512" y="18288"/>
                    </a:ln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7" name="TextBox 125"/>
              <p:cNvSpPr txBox="1">
                <a:spLocks noChangeArrowheads="1"/>
              </p:cNvSpPr>
              <p:nvPr/>
            </p:nvSpPr>
            <p:spPr bwMode="auto">
              <a:xfrm>
                <a:off x="6291072" y="5681472"/>
                <a:ext cx="213391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2F2B20"/>
                    </a:solidFill>
                  </a:rPr>
                  <a:t>Inhibitory Surround</a:t>
                </a:r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 flipH="1" flipV="1">
                <a:off x="6889826" y="5281764"/>
                <a:ext cx="468328" cy="4700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5878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726247" y="413067"/>
            <a:ext cx="5286375" cy="5991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401763" y="142875"/>
            <a:ext cx="5973762" cy="6715125"/>
            <a:chOff x="1402080" y="142240"/>
            <a:chExt cx="5974080" cy="6715760"/>
          </a:xfrm>
        </p:grpSpPr>
        <p:sp>
          <p:nvSpPr>
            <p:cNvPr id="3" name="Rectangle 2"/>
            <p:cNvSpPr/>
            <p:nvPr/>
          </p:nvSpPr>
          <p:spPr>
            <a:xfrm>
              <a:off x="1402080" y="142240"/>
              <a:ext cx="5974080" cy="3424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402080" y="3931961"/>
              <a:ext cx="5974080" cy="29260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375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Theories of Color Vision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2259013"/>
            <a:ext cx="7010400" cy="3094037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2800" smtClean="0"/>
              <a:t>Trichromatic Theory</a:t>
            </a:r>
          </a:p>
          <a:p>
            <a:pPr lvl="1" eaLnBrk="1" hangingPunct="1"/>
            <a:r>
              <a:rPr lang="en-US" sz="2800" smtClean="0"/>
              <a:t>Light of three wavelengths sufficient to produce entire visible spectrum</a:t>
            </a:r>
          </a:p>
          <a:p>
            <a:pPr lvl="1" eaLnBrk="1" hangingPunct="1"/>
            <a:r>
              <a:rPr lang="en-US" sz="2800" smtClean="0"/>
              <a:t>Color determined at level of </a:t>
            </a:r>
            <a:r>
              <a:rPr lang="en-US" sz="2800" u="sng" smtClean="0"/>
              <a:t>CONES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 lIns="92075" tIns="46038" rIns="92075" bIns="46038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/>
              <a:t>Receptive Fields of ‘Midget’ RGCs</a:t>
            </a:r>
          </a:p>
        </p:txBody>
      </p:sp>
      <p:sp>
        <p:nvSpPr>
          <p:cNvPr id="35843" name="Rectangle 1032"/>
          <p:cNvSpPr>
            <a:spLocks noGrp="1" noChangeArrowheads="1"/>
          </p:cNvSpPr>
          <p:nvPr>
            <p:ph idx="1"/>
          </p:nvPr>
        </p:nvSpPr>
        <p:spPr>
          <a:xfrm>
            <a:off x="685800" y="1314450"/>
            <a:ext cx="7772400" cy="1752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One photoreceptor (CONE) connects to one RGC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Contrast Enhancement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Decreased sensitivity to light, movement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Increased acuity (resolution)</a:t>
            </a:r>
          </a:p>
        </p:txBody>
      </p:sp>
      <p:grpSp>
        <p:nvGrpSpPr>
          <p:cNvPr id="35844" name="Group 1060"/>
          <p:cNvGrpSpPr>
            <a:grpSpLocks/>
          </p:cNvGrpSpPr>
          <p:nvPr/>
        </p:nvGrpSpPr>
        <p:grpSpPr bwMode="auto">
          <a:xfrm>
            <a:off x="1314450" y="3590925"/>
            <a:ext cx="2998788" cy="2876550"/>
            <a:chOff x="0" y="2508"/>
            <a:chExt cx="1889" cy="1812"/>
          </a:xfrm>
        </p:grpSpPr>
        <p:pic>
          <p:nvPicPr>
            <p:cNvPr id="35846" name="Picture 1057" descr="397473aa_eps_2"/>
            <p:cNvPicPr>
              <a:picLocks noChangeAspect="1" noChangeArrowheads="1"/>
            </p:cNvPicPr>
            <p:nvPr/>
          </p:nvPicPr>
          <p:blipFill>
            <a:blip r:embed="rId3">
              <a:lum contrast="18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5" b="42500"/>
            <a:stretch>
              <a:fillRect/>
            </a:stretch>
          </p:blipFill>
          <p:spPr bwMode="auto">
            <a:xfrm>
              <a:off x="24" y="2508"/>
              <a:ext cx="1865" cy="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7" name="Text Box 1058"/>
            <p:cNvSpPr txBox="1">
              <a:spLocks noChangeArrowheads="1"/>
            </p:cNvSpPr>
            <p:nvPr/>
          </p:nvSpPr>
          <p:spPr bwMode="auto">
            <a:xfrm rot="-5400000">
              <a:off x="-155" y="3233"/>
              <a:ext cx="5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600" b="1"/>
                <a:t> Fovea</a:t>
              </a:r>
            </a:p>
          </p:txBody>
        </p:sp>
      </p:grpSp>
      <p:pic>
        <p:nvPicPr>
          <p:cNvPr id="35845" name="Picture 1062" descr="ret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6" t="28174"/>
          <a:stretch>
            <a:fillRect/>
          </a:stretch>
        </p:blipFill>
        <p:spPr bwMode="auto">
          <a:xfrm>
            <a:off x="4838700" y="3541713"/>
            <a:ext cx="320992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28713" y="2286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Advantages of Color</a:t>
            </a:r>
          </a:p>
        </p:txBody>
      </p:sp>
      <p:pic>
        <p:nvPicPr>
          <p:cNvPr id="50179" name="Picture 3" descr="advantages of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42"/>
          <a:stretch>
            <a:fillRect/>
          </a:stretch>
        </p:blipFill>
        <p:spPr bwMode="auto">
          <a:xfrm>
            <a:off x="1181100" y="1327150"/>
            <a:ext cx="69723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advantages of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42"/>
          <a:stretch>
            <a:fillRect/>
          </a:stretch>
        </p:blipFill>
        <p:spPr bwMode="auto">
          <a:xfrm>
            <a:off x="1181100" y="4051300"/>
            <a:ext cx="69723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Theories of Color Vision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90550" y="1912939"/>
            <a:ext cx="7277100" cy="3596322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2800" dirty="0" smtClean="0"/>
              <a:t>Opponent-Process Theory</a:t>
            </a:r>
          </a:p>
          <a:p>
            <a:pPr lvl="1" eaLnBrk="1" hangingPunct="1"/>
            <a:r>
              <a:rPr lang="en-US" sz="2400" dirty="0" smtClean="0"/>
              <a:t>blue-yellow</a:t>
            </a:r>
          </a:p>
          <a:p>
            <a:pPr lvl="1" eaLnBrk="1" hangingPunct="1"/>
            <a:r>
              <a:rPr lang="en-US" sz="2400" dirty="0" smtClean="0"/>
              <a:t>red-green</a:t>
            </a:r>
          </a:p>
          <a:p>
            <a:pPr lvl="1" eaLnBrk="1" hangingPunct="1"/>
            <a:r>
              <a:rPr lang="en-US" sz="2400" dirty="0" smtClean="0"/>
              <a:t>white-black</a:t>
            </a:r>
          </a:p>
          <a:p>
            <a:pPr lvl="1" eaLnBrk="1" hangingPunct="1"/>
            <a:r>
              <a:rPr lang="en-US" sz="2400" dirty="0" smtClean="0"/>
              <a:t>Return of the Sombrero (inhibitory process, afterimages)</a:t>
            </a:r>
          </a:p>
          <a:p>
            <a:pPr eaLnBrk="1" hangingPunct="1"/>
            <a:r>
              <a:rPr lang="en-US" sz="2800" dirty="0" smtClean="0"/>
              <a:t>Color Determined at the level of </a:t>
            </a:r>
            <a:r>
              <a:rPr lang="en-US" sz="2800" u="sng" dirty="0" smtClean="0"/>
              <a:t>CORTEX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1476677" y="2792038"/>
            <a:ext cx="2959100" cy="2895600"/>
            <a:chOff x="1797" y="420"/>
            <a:chExt cx="2092" cy="2047"/>
          </a:xfrm>
        </p:grpSpPr>
        <p:sp>
          <p:nvSpPr>
            <p:cNvPr id="37897" name="Oval 3"/>
            <p:cNvSpPr>
              <a:spLocks noChangeArrowheads="1"/>
            </p:cNvSpPr>
            <p:nvPr/>
          </p:nvSpPr>
          <p:spPr bwMode="auto">
            <a:xfrm>
              <a:off x="1797" y="420"/>
              <a:ext cx="2092" cy="2047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7898" name="Oval 4"/>
            <p:cNvSpPr>
              <a:spLocks noChangeArrowheads="1"/>
            </p:cNvSpPr>
            <p:nvPr/>
          </p:nvSpPr>
          <p:spPr bwMode="auto">
            <a:xfrm>
              <a:off x="2502" y="1110"/>
              <a:ext cx="697" cy="667"/>
            </a:xfrm>
            <a:prstGeom prst="ellipse">
              <a:avLst/>
            </a:prstGeom>
            <a:solidFill>
              <a:srgbClr val="00FF00"/>
            </a:solidFill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473515" y="343623"/>
            <a:ext cx="3078163" cy="22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sz="2000" dirty="0" smtClean="0">
                <a:latin typeface="Times New Roman" pitchFamily="18" charset="0"/>
                <a:cs typeface="+mn-cs"/>
              </a:rPr>
              <a:t>Neurons with ‘Double </a:t>
            </a:r>
            <a:r>
              <a:rPr lang="en-US" sz="2000" dirty="0">
                <a:latin typeface="Times New Roman" pitchFamily="18" charset="0"/>
                <a:cs typeface="+mn-cs"/>
              </a:rPr>
              <a:t>Opponent Process’</a:t>
            </a:r>
          </a:p>
          <a:p>
            <a:pPr algn="ctr" eaLnBrk="0" hangingPunct="0">
              <a:defRPr/>
            </a:pPr>
            <a:r>
              <a:rPr lang="en-US" sz="2000" dirty="0">
                <a:latin typeface="Times New Roman" pitchFamily="18" charset="0"/>
                <a:cs typeface="+mn-cs"/>
              </a:rPr>
              <a:t>Receptive </a:t>
            </a:r>
            <a:r>
              <a:rPr lang="en-US" sz="2000" dirty="0" smtClean="0">
                <a:latin typeface="Times New Roman" pitchFamily="18" charset="0"/>
                <a:cs typeface="+mn-cs"/>
              </a:rPr>
              <a:t>Fields are found in CORTEX.  Notice that the connectivity of the fovea cannot support these types of receptive fields.</a:t>
            </a:r>
            <a:endParaRPr lang="en-US" sz="2000" dirty="0">
              <a:latin typeface="Times New Roman" pitchFamily="18" charset="0"/>
              <a:cs typeface="+mn-cs"/>
            </a:endParaRPr>
          </a:p>
        </p:txBody>
      </p:sp>
      <p:pic>
        <p:nvPicPr>
          <p:cNvPr id="37892" name="Picture 8" descr="re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6" t="28174"/>
          <a:stretch>
            <a:fillRect/>
          </a:stretch>
        </p:blipFill>
        <p:spPr bwMode="auto">
          <a:xfrm>
            <a:off x="6307801" y="227415"/>
            <a:ext cx="2543175" cy="23510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518327" y="2812675"/>
            <a:ext cx="2959100" cy="2895600"/>
            <a:chOff x="4518327" y="3113625"/>
            <a:chExt cx="2959100" cy="2895600"/>
          </a:xfrm>
        </p:grpSpPr>
        <p:sp>
          <p:nvSpPr>
            <p:cNvPr id="37895" name="Oval 15"/>
            <p:cNvSpPr>
              <a:spLocks noChangeArrowheads="1"/>
            </p:cNvSpPr>
            <p:nvPr/>
          </p:nvSpPr>
          <p:spPr bwMode="auto">
            <a:xfrm>
              <a:off x="4518327" y="3113625"/>
              <a:ext cx="2959100" cy="2895600"/>
            </a:xfrm>
            <a:prstGeom prst="ellipse">
              <a:avLst/>
            </a:prstGeom>
            <a:solidFill>
              <a:srgbClr val="00FF00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7896" name="Oval 16"/>
            <p:cNvSpPr>
              <a:spLocks noChangeArrowheads="1"/>
            </p:cNvSpPr>
            <p:nvPr/>
          </p:nvSpPr>
          <p:spPr bwMode="auto">
            <a:xfrm>
              <a:off x="5515277" y="4089938"/>
              <a:ext cx="985837" cy="942975"/>
            </a:xfrm>
            <a:prstGeom prst="ellipse">
              <a:avLst/>
            </a:prstGeom>
            <a:solidFill>
              <a:srgbClr val="FF3300"/>
            </a:solidFill>
            <a:ln w="12699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1" name="Group 1060"/>
          <p:cNvGrpSpPr>
            <a:grpSpLocks/>
          </p:cNvGrpSpPr>
          <p:nvPr/>
        </p:nvGrpSpPr>
        <p:grpSpPr bwMode="auto">
          <a:xfrm>
            <a:off x="3591430" y="176393"/>
            <a:ext cx="2620055" cy="2505297"/>
            <a:chOff x="-6" y="2508"/>
            <a:chExt cx="1895" cy="1812"/>
          </a:xfrm>
        </p:grpSpPr>
        <p:pic>
          <p:nvPicPr>
            <p:cNvPr id="12" name="Picture 1057" descr="397473aa_eps_2"/>
            <p:cNvPicPr>
              <a:picLocks noChangeAspect="1" noChangeArrowheads="1"/>
            </p:cNvPicPr>
            <p:nvPr/>
          </p:nvPicPr>
          <p:blipFill>
            <a:blip r:embed="rId4">
              <a:lum contrast="18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5" b="42500"/>
            <a:stretch>
              <a:fillRect/>
            </a:stretch>
          </p:blipFill>
          <p:spPr bwMode="auto">
            <a:xfrm>
              <a:off x="24" y="2508"/>
              <a:ext cx="1865" cy="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058"/>
            <p:cNvSpPr txBox="1">
              <a:spLocks noChangeArrowheads="1"/>
            </p:cNvSpPr>
            <p:nvPr/>
          </p:nvSpPr>
          <p:spPr bwMode="auto">
            <a:xfrm rot="16200000">
              <a:off x="-166" y="3228"/>
              <a:ext cx="54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400" b="1" dirty="0"/>
                <a:t> Fovea</a:t>
              </a:r>
            </a:p>
          </p:txBody>
        </p:sp>
      </p:grp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377389" y="5841695"/>
            <a:ext cx="6192454" cy="10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sz="2000" dirty="0" smtClean="0">
                <a:latin typeface="Times New Roman" pitchFamily="18" charset="0"/>
                <a:cs typeface="+mn-cs"/>
              </a:rPr>
              <a:t>The purpose of these receptive fields is to use COLOR as an added form of CONTRAST – to highlight the borders between objects of different colors.</a:t>
            </a:r>
            <a:endParaRPr lang="en-US" sz="2000" dirty="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2.bp.blogspot.com/-UuDK3xmTFBY/TmhUjqUh6aI/AAAAAAAAAnY/BfjGk-pN1ys/s1600/liu-bolin-invisible-man-hiding-in-the-city-no-86-beijing-birds-nest-stadium-2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1" y="160020"/>
            <a:ext cx="5118099" cy="405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89278" y="5029200"/>
            <a:ext cx="4997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artist Liu Bolin demonstrates how we depend on color contrasts to define the borders between objects. </a:t>
            </a:r>
            <a:endParaRPr lang="en-US" dirty="0"/>
          </a:p>
        </p:txBody>
      </p:sp>
      <p:pic>
        <p:nvPicPr>
          <p:cNvPr id="3080" name="Picture 8" descr="http://4.bp.blogspot.com/_o2D5dZaWxD0/TVJ2Ce6misI/AAAAAAAAAN8/wmItL6JyHo8/s1600/liu_bolin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8" y="160020"/>
            <a:ext cx="3515242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hine-informations.com/images/upload2/camouflage%20f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8"/>
          <a:stretch/>
        </p:blipFill>
        <p:spPr bwMode="auto">
          <a:xfrm>
            <a:off x="822960" y="3131887"/>
            <a:ext cx="2171700" cy="372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5443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90525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/>
              <a:t>Color Mixing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600200"/>
            <a:ext cx="7772400" cy="1536700"/>
          </a:xfrm>
        </p:spPr>
        <p:txBody>
          <a:bodyPr/>
          <a:lstStyle/>
          <a:p>
            <a:pPr eaLnBrk="1" hangingPunct="1"/>
            <a:r>
              <a:rPr lang="en-US" smtClean="0"/>
              <a:t>Subtractive Mixing (Ink on Paper)</a:t>
            </a:r>
          </a:p>
          <a:p>
            <a:pPr eaLnBrk="1" hangingPunct="1"/>
            <a:r>
              <a:rPr lang="en-US" smtClean="0"/>
              <a:t>Additive Mixing (Computers, TVs)</a:t>
            </a:r>
          </a:p>
        </p:txBody>
      </p:sp>
      <p:pic>
        <p:nvPicPr>
          <p:cNvPr id="40964" name="Picture 4" descr="c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9"/>
          <a:stretch>
            <a:fillRect/>
          </a:stretch>
        </p:blipFill>
        <p:spPr bwMode="auto">
          <a:xfrm>
            <a:off x="5892800" y="2503488"/>
            <a:ext cx="2927350" cy="41259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390650" y="3378200"/>
            <a:ext cx="3924300" cy="2527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820988" y="3924300"/>
            <a:ext cx="330200" cy="13335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3514725" y="3924300"/>
            <a:ext cx="330200" cy="13335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4210050" y="3924300"/>
            <a:ext cx="330200" cy="1333500"/>
          </a:xfrm>
          <a:prstGeom prst="rect">
            <a:avLst/>
          </a:prstGeom>
          <a:solidFill>
            <a:srgbClr val="33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2127250" y="3924300"/>
            <a:ext cx="330200" cy="13335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4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t="12120" r="70267" b="9222"/>
          <a:stretch>
            <a:fillRect/>
          </a:stretch>
        </p:blipFill>
        <p:spPr bwMode="auto">
          <a:xfrm>
            <a:off x="6750050" y="4622800"/>
            <a:ext cx="2165350" cy="20828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idx="1"/>
          </p:nvPr>
        </p:nvSpPr>
        <p:spPr>
          <a:xfrm>
            <a:off x="469899" y="1595438"/>
            <a:ext cx="7923473" cy="492125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2800" dirty="0" smtClean="0"/>
              <a:t>Pigments and reflected light</a:t>
            </a:r>
          </a:p>
          <a:p>
            <a:pPr eaLnBrk="1" hangingPunct="1"/>
            <a:r>
              <a:rPr lang="en-US" sz="2800" dirty="0" smtClean="0"/>
              <a:t>Color vision requires abundant light</a:t>
            </a:r>
          </a:p>
          <a:p>
            <a:pPr eaLnBrk="1" hangingPunct="1"/>
            <a:r>
              <a:rPr lang="en-US" sz="2800" dirty="0" smtClean="0"/>
              <a:t>So, we have TWO eyes (‘duplex’ eye: rods, cones)</a:t>
            </a:r>
          </a:p>
          <a:p>
            <a:pPr eaLnBrk="1" hangingPunct="1"/>
            <a:r>
              <a:rPr lang="en-US" sz="2800" dirty="0" smtClean="0"/>
              <a:t>Primaries for color vision (</a:t>
            </a:r>
            <a:r>
              <a:rPr lang="en-US" sz="2800" dirty="0" smtClean="0">
                <a:solidFill>
                  <a:srgbClr val="FF3300"/>
                </a:solidFill>
              </a:rPr>
              <a:t>R</a:t>
            </a:r>
            <a:r>
              <a:rPr lang="en-US" sz="2800" dirty="0" smtClean="0">
                <a:solidFill>
                  <a:srgbClr val="00FF00"/>
                </a:solidFill>
              </a:rPr>
              <a:t>G</a:t>
            </a:r>
            <a:r>
              <a:rPr lang="en-US" sz="2800" dirty="0" smtClean="0">
                <a:solidFill>
                  <a:srgbClr val="0000FF"/>
                </a:solidFill>
              </a:rPr>
              <a:t>B</a:t>
            </a:r>
            <a:r>
              <a:rPr lang="en-US" sz="2800" dirty="0" smtClean="0"/>
              <a:t>)</a:t>
            </a:r>
          </a:p>
          <a:p>
            <a:pPr eaLnBrk="1" hangingPunct="1"/>
            <a:r>
              <a:rPr lang="en-US" sz="2800" u="sng" dirty="0" smtClean="0"/>
              <a:t>Across-fiber pattern</a:t>
            </a:r>
            <a:r>
              <a:rPr lang="en-US" sz="2800" dirty="0" smtClean="0"/>
              <a:t> coding for color (using just three </a:t>
            </a:r>
            <a:r>
              <a:rPr lang="en-US" sz="2800" b="1" dirty="0" smtClean="0"/>
              <a:t>broadly-tuned </a:t>
            </a:r>
            <a:r>
              <a:rPr lang="en-US" sz="2800" dirty="0" smtClean="0"/>
              <a:t>receptors</a:t>
            </a:r>
            <a:r>
              <a:rPr lang="en-US" sz="2800" b="1" dirty="0" smtClean="0"/>
              <a:t> </a:t>
            </a:r>
            <a:r>
              <a:rPr lang="en-US" sz="2800" dirty="0" smtClean="0"/>
              <a:t>we can perceive an enormous number of different colors)</a:t>
            </a:r>
          </a:p>
          <a:p>
            <a:pPr eaLnBrk="1" hangingPunct="1"/>
            <a:r>
              <a:rPr lang="en-US" sz="2800" dirty="0" smtClean="0"/>
              <a:t>For example:</a:t>
            </a:r>
          </a:p>
          <a:p>
            <a:pPr lvl="1" eaLnBrk="1" hangingPunct="1"/>
            <a:r>
              <a:rPr lang="en-US" sz="2600" dirty="0" smtClean="0"/>
              <a:t>‘white’ = </a:t>
            </a:r>
            <a:r>
              <a:rPr lang="en-US" sz="2600" dirty="0" smtClean="0">
                <a:solidFill>
                  <a:srgbClr val="FF0000"/>
                </a:solidFill>
              </a:rPr>
              <a:t>R</a:t>
            </a:r>
            <a:r>
              <a:rPr lang="en-US" sz="2600" dirty="0" smtClean="0"/>
              <a:t>-ON, </a:t>
            </a:r>
            <a:r>
              <a:rPr lang="en-US" sz="2600" dirty="0" smtClean="0">
                <a:solidFill>
                  <a:srgbClr val="66FF66"/>
                </a:solidFill>
              </a:rPr>
              <a:t>G</a:t>
            </a:r>
            <a:r>
              <a:rPr lang="en-US" sz="2600" dirty="0" smtClean="0"/>
              <a:t>-ON, </a:t>
            </a:r>
            <a:r>
              <a:rPr lang="en-US" sz="2600" dirty="0" smtClean="0">
                <a:solidFill>
                  <a:srgbClr val="0000FF"/>
                </a:solidFill>
              </a:rPr>
              <a:t>B</a:t>
            </a:r>
            <a:r>
              <a:rPr lang="en-US" sz="2600" dirty="0" smtClean="0"/>
              <a:t>-ON</a:t>
            </a:r>
          </a:p>
          <a:p>
            <a:pPr lvl="1" eaLnBrk="1" hangingPunct="1"/>
            <a:r>
              <a:rPr lang="en-US" sz="2600" dirty="0" smtClean="0"/>
              <a:t>‘yellow’ = </a:t>
            </a:r>
            <a:r>
              <a:rPr lang="en-US" sz="2600" dirty="0" smtClean="0">
                <a:solidFill>
                  <a:srgbClr val="FF0000"/>
                </a:solidFill>
              </a:rPr>
              <a:t>R</a:t>
            </a:r>
            <a:r>
              <a:rPr lang="en-US" sz="2600" dirty="0" smtClean="0"/>
              <a:t>-ON, </a:t>
            </a:r>
            <a:r>
              <a:rPr lang="en-US" sz="2600" dirty="0" smtClean="0">
                <a:solidFill>
                  <a:srgbClr val="66FF66"/>
                </a:solidFill>
              </a:rPr>
              <a:t>G</a:t>
            </a:r>
            <a:r>
              <a:rPr lang="en-US" sz="2600" dirty="0" smtClean="0"/>
              <a:t>-ON, </a:t>
            </a:r>
            <a:r>
              <a:rPr lang="en-US" sz="2600" dirty="0" smtClean="0">
                <a:solidFill>
                  <a:srgbClr val="0000FF"/>
                </a:solidFill>
              </a:rPr>
              <a:t>B</a:t>
            </a:r>
            <a:r>
              <a:rPr lang="en-US" sz="2600" dirty="0" smtClean="0"/>
              <a:t>-OFF</a:t>
            </a:r>
          </a:p>
          <a:p>
            <a:pPr lvl="1" eaLnBrk="1" hangingPunct="1"/>
            <a:endParaRPr lang="en-US" sz="26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2054" name="Picture 6" descr="C:\Users\johnsonlab\AppData\Local\Microsoft\Windows\Temporary Internet Files\Content.IE5\3E9R67IB\MC900391406[1].wmf"/>
          <p:cNvPicPr>
            <a:picLocks noChangeAspect="1" noChangeArrowheads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370" y="850379"/>
            <a:ext cx="1333195" cy="181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504825"/>
            <a:ext cx="8001000" cy="1143000"/>
          </a:xfrm>
        </p:spPr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Vision</a:t>
            </a:r>
          </a:p>
        </p:txBody>
      </p:sp>
      <p:pic>
        <p:nvPicPr>
          <p:cNvPr id="2050" name="Picture 2" descr="C:\Users\johnsonlab\AppData\Local\Microsoft\Windows\Temporary Internet Files\Content.IE5\3E9R67IB\MC900300097[1].wmf"/>
          <p:cNvPicPr>
            <a:picLocks noChangeAspect="1" noChangeArrowheads="1"/>
          </p:cNvPicPr>
          <p:nvPr/>
        </p:nvPicPr>
        <p:blipFill>
          <a:blip r:embed="rId4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0319">
            <a:off x="5001822" y="687791"/>
            <a:ext cx="1153318" cy="12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>
            <a:off x="5790363" y="-2748270"/>
            <a:ext cx="195380" cy="4018548"/>
          </a:xfrm>
          <a:custGeom>
            <a:avLst/>
            <a:gdLst>
              <a:gd name="connsiteX0" fmla="*/ 0 w 577516"/>
              <a:gd name="connsiteY0" fmla="*/ 0 h 4018548"/>
              <a:gd name="connsiteX1" fmla="*/ 0 w 577516"/>
              <a:gd name="connsiteY1" fmla="*/ 4018548 h 4018548"/>
              <a:gd name="connsiteX2" fmla="*/ 577516 w 577516"/>
              <a:gd name="connsiteY2" fmla="*/ 1467853 h 4018548"/>
              <a:gd name="connsiteX0" fmla="*/ 0 w 209027"/>
              <a:gd name="connsiteY0" fmla="*/ 0 h 4018548"/>
              <a:gd name="connsiteX1" fmla="*/ 0 w 209027"/>
              <a:gd name="connsiteY1" fmla="*/ 4018548 h 4018548"/>
              <a:gd name="connsiteX2" fmla="*/ 209027 w 209027"/>
              <a:gd name="connsiteY2" fmla="*/ 3050994 h 4018548"/>
              <a:gd name="connsiteX0" fmla="*/ 0 w 195380"/>
              <a:gd name="connsiteY0" fmla="*/ 0 h 4018548"/>
              <a:gd name="connsiteX1" fmla="*/ 0 w 195380"/>
              <a:gd name="connsiteY1" fmla="*/ 4018548 h 4018548"/>
              <a:gd name="connsiteX2" fmla="*/ 195380 w 195380"/>
              <a:gd name="connsiteY2" fmla="*/ 3119233 h 401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380" h="4018548">
                <a:moveTo>
                  <a:pt x="0" y="0"/>
                </a:moveTo>
                <a:lnTo>
                  <a:pt x="0" y="4018548"/>
                </a:lnTo>
                <a:cubicBezTo>
                  <a:pt x="192505" y="3168316"/>
                  <a:pt x="2875" y="3969465"/>
                  <a:pt x="195380" y="3119233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609358" y="-2748270"/>
            <a:ext cx="0" cy="4090738"/>
          </a:xfrm>
          <a:custGeom>
            <a:avLst/>
            <a:gdLst>
              <a:gd name="connsiteX0" fmla="*/ 0 w 577516"/>
              <a:gd name="connsiteY0" fmla="*/ 0 h 4018548"/>
              <a:gd name="connsiteX1" fmla="*/ 0 w 577516"/>
              <a:gd name="connsiteY1" fmla="*/ 4018548 h 4018548"/>
              <a:gd name="connsiteX2" fmla="*/ 577516 w 577516"/>
              <a:gd name="connsiteY2" fmla="*/ 1467853 h 4018548"/>
              <a:gd name="connsiteX0" fmla="*/ 0 w 0"/>
              <a:gd name="connsiteY0" fmla="*/ 0 h 4090738"/>
              <a:gd name="connsiteX1" fmla="*/ 0 w 0"/>
              <a:gd name="connsiteY1" fmla="*/ 4018548 h 4090738"/>
              <a:gd name="connsiteX2" fmla="*/ 0 w 0"/>
              <a:gd name="connsiteY2" fmla="*/ 4090738 h 409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4090738">
                <a:moveTo>
                  <a:pt x="0" y="0"/>
                </a:moveTo>
                <a:lnTo>
                  <a:pt x="0" y="4018548"/>
                </a:lnTo>
                <a:lnTo>
                  <a:pt x="0" y="4090738"/>
                </a:lnTo>
              </a:path>
            </a:pathLst>
          </a:custGeom>
          <a:noFill/>
          <a:ln w="28575">
            <a:solidFill>
              <a:srgbClr val="66FF66"/>
            </a:solidFill>
            <a:headEnd type="none" w="med" len="med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428353" y="-2748270"/>
            <a:ext cx="0" cy="4250277"/>
          </a:xfrm>
          <a:custGeom>
            <a:avLst/>
            <a:gdLst>
              <a:gd name="connsiteX0" fmla="*/ 0 w 577516"/>
              <a:gd name="connsiteY0" fmla="*/ 0 h 4018548"/>
              <a:gd name="connsiteX1" fmla="*/ 0 w 577516"/>
              <a:gd name="connsiteY1" fmla="*/ 4018548 h 4018548"/>
              <a:gd name="connsiteX2" fmla="*/ 577516 w 577516"/>
              <a:gd name="connsiteY2" fmla="*/ 1467853 h 4018548"/>
              <a:gd name="connsiteX0" fmla="*/ 0 w 0"/>
              <a:gd name="connsiteY0" fmla="*/ 0 h 4090738"/>
              <a:gd name="connsiteX1" fmla="*/ 0 w 0"/>
              <a:gd name="connsiteY1" fmla="*/ 4018548 h 4090738"/>
              <a:gd name="connsiteX2" fmla="*/ 0 w 0"/>
              <a:gd name="connsiteY2" fmla="*/ 4090738 h 4090738"/>
              <a:gd name="connsiteX0" fmla="*/ -10632 w 0"/>
              <a:gd name="connsiteY0" fmla="*/ 0 h 10390"/>
              <a:gd name="connsiteX1" fmla="*/ 0 w 0"/>
              <a:gd name="connsiteY1" fmla="*/ 10214 h 10390"/>
              <a:gd name="connsiteX2" fmla="*/ 0 w 0"/>
              <a:gd name="connsiteY2" fmla="*/ 10390 h 1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390">
                <a:moveTo>
                  <a:pt x="-10632" y="0"/>
                </a:moveTo>
                <a:lnTo>
                  <a:pt x="0" y="10214"/>
                </a:lnTo>
                <a:lnTo>
                  <a:pt x="0" y="10390"/>
                </a:ln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189560" y="-2748270"/>
            <a:ext cx="0" cy="4250277"/>
          </a:xfrm>
          <a:custGeom>
            <a:avLst/>
            <a:gdLst>
              <a:gd name="connsiteX0" fmla="*/ 0 w 577516"/>
              <a:gd name="connsiteY0" fmla="*/ 0 h 4018548"/>
              <a:gd name="connsiteX1" fmla="*/ 0 w 577516"/>
              <a:gd name="connsiteY1" fmla="*/ 4018548 h 4018548"/>
              <a:gd name="connsiteX2" fmla="*/ 577516 w 577516"/>
              <a:gd name="connsiteY2" fmla="*/ 1467853 h 4018548"/>
              <a:gd name="connsiteX0" fmla="*/ 0 w 0"/>
              <a:gd name="connsiteY0" fmla="*/ 0 h 4090738"/>
              <a:gd name="connsiteX1" fmla="*/ 0 w 0"/>
              <a:gd name="connsiteY1" fmla="*/ 4018548 h 4090738"/>
              <a:gd name="connsiteX2" fmla="*/ 0 w 0"/>
              <a:gd name="connsiteY2" fmla="*/ 4090738 h 4090738"/>
              <a:gd name="connsiteX0" fmla="*/ -10632 w 0"/>
              <a:gd name="connsiteY0" fmla="*/ 0 h 10390"/>
              <a:gd name="connsiteX1" fmla="*/ 0 w 0"/>
              <a:gd name="connsiteY1" fmla="*/ 10214 h 10390"/>
              <a:gd name="connsiteX2" fmla="*/ 0 w 0"/>
              <a:gd name="connsiteY2" fmla="*/ 10390 h 1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390">
                <a:moveTo>
                  <a:pt x="-10632" y="0"/>
                </a:moveTo>
                <a:lnTo>
                  <a:pt x="0" y="10214"/>
                </a:lnTo>
                <a:lnTo>
                  <a:pt x="0" y="10390"/>
                </a:ln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516307" y="-2820460"/>
            <a:ext cx="0" cy="4090738"/>
          </a:xfrm>
          <a:custGeom>
            <a:avLst/>
            <a:gdLst>
              <a:gd name="connsiteX0" fmla="*/ 0 w 577516"/>
              <a:gd name="connsiteY0" fmla="*/ 0 h 4018548"/>
              <a:gd name="connsiteX1" fmla="*/ 0 w 577516"/>
              <a:gd name="connsiteY1" fmla="*/ 4018548 h 4018548"/>
              <a:gd name="connsiteX2" fmla="*/ 577516 w 577516"/>
              <a:gd name="connsiteY2" fmla="*/ 1467853 h 4018548"/>
              <a:gd name="connsiteX0" fmla="*/ 0 w 0"/>
              <a:gd name="connsiteY0" fmla="*/ 0 h 4090738"/>
              <a:gd name="connsiteX1" fmla="*/ 0 w 0"/>
              <a:gd name="connsiteY1" fmla="*/ 4018548 h 4090738"/>
              <a:gd name="connsiteX2" fmla="*/ 0 w 0"/>
              <a:gd name="connsiteY2" fmla="*/ 4090738 h 409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4090738">
                <a:moveTo>
                  <a:pt x="0" y="0"/>
                </a:moveTo>
                <a:lnTo>
                  <a:pt x="0" y="4018548"/>
                </a:lnTo>
                <a:lnTo>
                  <a:pt x="0" y="4090738"/>
                </a:ln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344133" y="-2707165"/>
            <a:ext cx="216010" cy="4018548"/>
          </a:xfrm>
          <a:custGeom>
            <a:avLst/>
            <a:gdLst>
              <a:gd name="connsiteX0" fmla="*/ 0 w 577516"/>
              <a:gd name="connsiteY0" fmla="*/ 0 h 4018548"/>
              <a:gd name="connsiteX1" fmla="*/ 0 w 577516"/>
              <a:gd name="connsiteY1" fmla="*/ 4018548 h 4018548"/>
              <a:gd name="connsiteX2" fmla="*/ 577516 w 577516"/>
              <a:gd name="connsiteY2" fmla="*/ 1467853 h 4018548"/>
              <a:gd name="connsiteX0" fmla="*/ 0 w 216010"/>
              <a:gd name="connsiteY0" fmla="*/ 0 h 4018548"/>
              <a:gd name="connsiteX1" fmla="*/ 0 w 216010"/>
              <a:gd name="connsiteY1" fmla="*/ 4018548 h 4018548"/>
              <a:gd name="connsiteX2" fmla="*/ 216010 w 216010"/>
              <a:gd name="connsiteY2" fmla="*/ 3020206 h 401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010" h="4018548">
                <a:moveTo>
                  <a:pt x="0" y="0"/>
                </a:moveTo>
                <a:lnTo>
                  <a:pt x="0" y="4018548"/>
                </a:lnTo>
                <a:cubicBezTo>
                  <a:pt x="192505" y="3168316"/>
                  <a:pt x="23505" y="3870438"/>
                  <a:pt x="216010" y="3020206"/>
                </a:cubicBezTo>
              </a:path>
            </a:pathLst>
          </a:custGeom>
          <a:noFill/>
          <a:ln w="28575">
            <a:solidFill>
              <a:srgbClr val="66FF66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9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6" grpId="0" animBg="1"/>
      <p:bldP spid="7" grpId="0" animBg="1"/>
      <p:bldP spid="8" grpId="0" animBg="1"/>
      <p:bldP spid="11" grpId="0" animBg="1"/>
      <p:bldP spid="13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796925"/>
            <a:ext cx="33305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Color Mixing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871663"/>
            <a:ext cx="4114800" cy="3379787"/>
          </a:xfrm>
        </p:spPr>
        <p:txBody>
          <a:bodyPr/>
          <a:lstStyle/>
          <a:p>
            <a:pPr eaLnBrk="1" hangingPunct="1"/>
            <a:r>
              <a:rPr lang="en-US" b="1" smtClean="0"/>
              <a:t>Additive Mixing</a:t>
            </a:r>
          </a:p>
          <a:p>
            <a:pPr eaLnBrk="1" hangingPunct="1"/>
            <a:r>
              <a:rPr lang="en-US" smtClean="0"/>
              <a:t>Televisions, Computers</a:t>
            </a:r>
          </a:p>
          <a:p>
            <a:pPr eaLnBrk="1" hangingPunct="1"/>
            <a:r>
              <a:rPr lang="en-US" smtClean="0"/>
              <a:t>‘Adding’ together various amounts of RGB light produces thousands of colors</a:t>
            </a:r>
          </a:p>
        </p:txBody>
      </p:sp>
      <p:pic>
        <p:nvPicPr>
          <p:cNvPr id="41988" name="Picture 11" descr="Wolfe-Fig-05-06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4663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13" descr="Wolfe-Fig-05-08-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796925"/>
            <a:ext cx="3987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Color Mixing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idx="1"/>
          </p:nvPr>
        </p:nvSpPr>
        <p:spPr>
          <a:xfrm>
            <a:off x="419100" y="2128838"/>
            <a:ext cx="4467225" cy="3975100"/>
          </a:xfrm>
        </p:spPr>
        <p:txBody>
          <a:bodyPr/>
          <a:lstStyle/>
          <a:p>
            <a:pPr eaLnBrk="1" hangingPunct="1"/>
            <a:r>
              <a:rPr lang="en-US" b="1" smtClean="0"/>
              <a:t>Subtractive Mixing</a:t>
            </a:r>
          </a:p>
          <a:p>
            <a:pPr eaLnBrk="1" hangingPunct="1"/>
            <a:r>
              <a:rPr lang="en-US" smtClean="0"/>
              <a:t>Must have ‘</a:t>
            </a:r>
            <a:r>
              <a:rPr lang="en-US" u="sng" smtClean="0"/>
              <a:t>white</a:t>
            </a:r>
            <a:r>
              <a:rPr lang="en-US" smtClean="0"/>
              <a:t>’ light</a:t>
            </a:r>
          </a:p>
          <a:p>
            <a:pPr eaLnBrk="1" hangingPunct="1"/>
            <a:r>
              <a:rPr lang="en-US" smtClean="0"/>
              <a:t>Pigments</a:t>
            </a:r>
          </a:p>
          <a:p>
            <a:pPr eaLnBrk="1" hangingPunct="1"/>
            <a:r>
              <a:rPr lang="en-US" smtClean="0"/>
              <a:t>‘Subtracting’ wavelengths from the white light produces thousands of colors</a:t>
            </a:r>
          </a:p>
        </p:txBody>
      </p:sp>
      <p:pic>
        <p:nvPicPr>
          <p:cNvPr id="43012" name="Picture 6" descr="Wolfe-Fig-05-07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7" descr="Wolfe-Fig-05-07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ites.sinauer.com/animalcommunication2e/images/05/WT05.03.Fig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438" y="2143"/>
            <a:ext cx="6090562" cy="392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4866116" y="3175"/>
            <a:ext cx="5581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b="1" dirty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Blue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806577" y="3175"/>
            <a:ext cx="6889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b="1" dirty="0">
                <a:solidFill>
                  <a:srgbClr val="0099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Green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7301726" y="3175"/>
            <a:ext cx="5055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b="1" dirty="0">
                <a:solidFill>
                  <a:srgbClr val="FF0033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Red</a:t>
            </a:r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7343737" y="471288"/>
            <a:ext cx="0" cy="2817822"/>
          </a:xfrm>
          <a:prstGeom prst="line">
            <a:avLst/>
          </a:prstGeom>
          <a:noFill/>
          <a:ln w="76200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2F2B20"/>
              </a:solidFill>
            </a:endParaRPr>
          </a:p>
        </p:txBody>
      </p:sp>
      <p:pic>
        <p:nvPicPr>
          <p:cNvPr id="23560" name="Picture 13" descr="c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9"/>
          <a:stretch>
            <a:fillRect/>
          </a:stretch>
        </p:blipFill>
        <p:spPr bwMode="auto">
          <a:xfrm>
            <a:off x="12700" y="0"/>
            <a:ext cx="2927350" cy="41259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14"/>
          <p:cNvPicPr>
            <a:picLocks noChangeAspect="1" noChangeArrowheads="1"/>
          </p:cNvPicPr>
          <p:nvPr/>
        </p:nvPicPr>
        <p:blipFill>
          <a:blip r:embed="rId5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t="12120" r="70267" b="9222"/>
          <a:stretch>
            <a:fillRect/>
          </a:stretch>
        </p:blipFill>
        <p:spPr bwMode="auto">
          <a:xfrm>
            <a:off x="0" y="4203700"/>
            <a:ext cx="2940050" cy="282733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2" name="Text Box 16"/>
          <p:cNvSpPr txBox="1">
            <a:spLocks noChangeArrowheads="1"/>
          </p:cNvSpPr>
          <p:nvPr/>
        </p:nvSpPr>
        <p:spPr bwMode="auto">
          <a:xfrm>
            <a:off x="3201531" y="4203700"/>
            <a:ext cx="57943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Three</a:t>
            </a:r>
            <a:r>
              <a:rPr lang="en-US" sz="2000" dirty="0" smtClean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>
                <a:solidFill>
                  <a:srgbClr val="1EAE0A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Cone</a:t>
            </a:r>
            <a:r>
              <a:rPr lang="en-US" sz="2000" dirty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Pigments</a:t>
            </a:r>
            <a:r>
              <a:rPr lang="en-US" sz="2000" dirty="0" smtClean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and the </a:t>
            </a:r>
            <a:r>
              <a:rPr lang="en-US" sz="2000" u="dashLong" dirty="0" smtClean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Rod Pigment</a:t>
            </a:r>
            <a:endParaRPr lang="en-US" sz="2000" u="dashLong" dirty="0">
              <a:solidFill>
                <a:srgbClr val="2F2B2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eaLnBrk="1" hangingPunct="1"/>
            <a:endParaRPr lang="en-US" sz="2000" dirty="0">
              <a:solidFill>
                <a:srgbClr val="2F2B2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eaLnBrk="1" hangingPunct="1"/>
            <a:r>
              <a:rPr lang="en-US" sz="2000" b="1" dirty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Visual system:</a:t>
            </a:r>
            <a:r>
              <a:rPr lang="en-US" sz="2000" dirty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pigments are characterized by wavelength that is </a:t>
            </a:r>
            <a:r>
              <a:rPr lang="en-US" sz="2000" b="1" i="1" u="sng" dirty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absorbed</a:t>
            </a:r>
          </a:p>
          <a:p>
            <a:pPr eaLnBrk="1" hangingPunct="1"/>
            <a:endParaRPr lang="en-US" sz="2000" dirty="0">
              <a:solidFill>
                <a:srgbClr val="2F2B2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eaLnBrk="1" hangingPunct="1"/>
            <a:r>
              <a:rPr lang="en-US" sz="2000" b="1" dirty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Everywhere else:</a:t>
            </a:r>
            <a:r>
              <a:rPr lang="en-US" sz="2000" dirty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pigments are characterized by wavelength that is </a:t>
            </a:r>
            <a:r>
              <a:rPr lang="en-US" sz="2000" b="1" i="1" u="sng" dirty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reflected</a:t>
            </a:r>
          </a:p>
        </p:txBody>
      </p:sp>
    </p:spTree>
    <p:extLst>
      <p:ext uri="{BB962C8B-B14F-4D97-AF65-F5344CB8AC3E}">
        <p14:creationId xmlns:p14="http://schemas.microsoft.com/office/powerpoint/2010/main" val="363704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  <p:bldP spid="54276" grpId="0" autoUpdateAnimBg="0"/>
      <p:bldP spid="54277" grpId="0" autoUpdateAnimBg="0"/>
      <p:bldP spid="542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Rod vs. Cone Vision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350267" y="1670371"/>
            <a:ext cx="3923782" cy="48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sz="2200" dirty="0"/>
              <a:t>Rods and Cones Differ in Sensitivity to </a:t>
            </a:r>
            <a:r>
              <a:rPr lang="en-US" sz="2200" dirty="0" smtClean="0"/>
              <a:t>Light (note that these ‘</a:t>
            </a:r>
            <a:r>
              <a:rPr lang="en-US" sz="2200" i="1" dirty="0" smtClean="0"/>
              <a:t>threshold</a:t>
            </a:r>
            <a:r>
              <a:rPr lang="en-US" sz="2200" dirty="0" smtClean="0"/>
              <a:t>’ curves are just inverted ‘</a:t>
            </a:r>
            <a:r>
              <a:rPr lang="en-US" sz="2200" i="1" dirty="0" smtClean="0"/>
              <a:t>absorbance</a:t>
            </a:r>
            <a:r>
              <a:rPr lang="en-US" sz="2200" dirty="0" smtClean="0"/>
              <a:t>’ curves)</a:t>
            </a:r>
            <a:endParaRPr lang="en-US" sz="2200" dirty="0"/>
          </a:p>
          <a:p>
            <a:pPr eaLnBrk="1" hangingPunct="1">
              <a:spcBef>
                <a:spcPts val="12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sz="2200" dirty="0"/>
              <a:t>Rods most sensitive to ‘green’ light (i.e. 510 nm)</a:t>
            </a:r>
          </a:p>
          <a:p>
            <a:pPr eaLnBrk="1" hangingPunct="1">
              <a:spcBef>
                <a:spcPts val="12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sz="2200" dirty="0" smtClean="0"/>
              <a:t>The amount of light required for </a:t>
            </a:r>
            <a:r>
              <a:rPr lang="en-US" sz="2200" dirty="0" err="1" smtClean="0"/>
              <a:t>Photopic</a:t>
            </a:r>
            <a:r>
              <a:rPr lang="en-US" sz="2200" dirty="0" smtClean="0"/>
              <a:t> (Cone) vision is generally TOO MUCH light for </a:t>
            </a:r>
            <a:r>
              <a:rPr lang="en-US" sz="2200" dirty="0" err="1" smtClean="0"/>
              <a:t>Scotopic</a:t>
            </a:r>
            <a:r>
              <a:rPr lang="en-US" sz="2200" dirty="0" smtClean="0"/>
              <a:t> (Rod) vision.</a:t>
            </a:r>
          </a:p>
          <a:p>
            <a:pPr eaLnBrk="1" hangingPunct="1">
              <a:spcBef>
                <a:spcPts val="12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sz="2200" dirty="0" smtClean="0"/>
              <a:t>Dark Adaptation</a:t>
            </a:r>
            <a:endParaRPr lang="en-US" sz="2200" dirty="0"/>
          </a:p>
        </p:txBody>
      </p:sp>
      <p:grpSp>
        <p:nvGrpSpPr>
          <p:cNvPr id="3" name="Group 2"/>
          <p:cNvGrpSpPr/>
          <p:nvPr/>
        </p:nvGrpSpPr>
        <p:grpSpPr>
          <a:xfrm>
            <a:off x="4362450" y="1724025"/>
            <a:ext cx="3643313" cy="4181475"/>
            <a:chOff x="4362450" y="1724025"/>
            <a:chExt cx="3643313" cy="4181475"/>
          </a:xfrm>
        </p:grpSpPr>
        <p:pic>
          <p:nvPicPr>
            <p:cNvPr id="9219" name="Picture 4" descr="thresholds"/>
            <p:cNvPicPr>
              <a:picLocks noChangeAspect="1" noChangeArrowheads="1"/>
            </p:cNvPicPr>
            <p:nvPr/>
          </p:nvPicPr>
          <p:blipFill>
            <a:blip r:embed="rId3">
              <a:lum bright="6000" contrast="12000"/>
            </a:blip>
            <a:srcRect/>
            <a:stretch>
              <a:fillRect/>
            </a:stretch>
          </p:blipFill>
          <p:spPr bwMode="auto">
            <a:xfrm>
              <a:off x="4362450" y="1724025"/>
              <a:ext cx="3643313" cy="418147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/>
          </p:spPr>
        </p:pic>
        <p:sp>
          <p:nvSpPr>
            <p:cNvPr id="2" name="TextBox 1"/>
            <p:cNvSpPr txBox="1"/>
            <p:nvPr/>
          </p:nvSpPr>
          <p:spPr>
            <a:xfrm rot="16200000">
              <a:off x="2851468" y="3421294"/>
              <a:ext cx="365837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Log of light intensity for threshold vision</a:t>
              </a:r>
            </a:p>
            <a:p>
              <a:pPr algn="ctr"/>
              <a:r>
                <a:rPr lang="en-US" sz="1400" b="1" dirty="0" smtClean="0"/>
                <a:t>(arbitrary units)</a:t>
              </a:r>
              <a:endParaRPr lang="en-US" sz="1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02986" y="5577155"/>
              <a:ext cx="161909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Wavelength (nm)</a:t>
              </a:r>
              <a:endParaRPr lang="en-US" sz="1400" b="1" dirty="0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525"/>
            <a:ext cx="7620000" cy="6350000"/>
          </a:xfrm>
        </p:spPr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600" b="1" dirty="0" smtClean="0"/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600" b="1" dirty="0"/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b="1" dirty="0" smtClean="0"/>
              <a:t>EYE </a:t>
            </a:r>
            <a:r>
              <a:rPr lang="en-US" sz="2600" b="1" dirty="0"/>
              <a:t>AND RETINA</a:t>
            </a:r>
            <a:endParaRPr lang="en-US" sz="26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The </a:t>
            </a:r>
            <a:r>
              <a:rPr lang="en-US" sz="2400" dirty="0"/>
              <a:t>basic structure and function of the human eye/retina</a:t>
            </a:r>
            <a:endParaRPr lang="en-US" sz="36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Anatomy of the Eye (which are the moving parts?) </a:t>
            </a:r>
            <a:endParaRPr lang="en-US" sz="36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Function of curved optical elements of the eye (cornea, lens) </a:t>
            </a:r>
            <a:endParaRPr lang="en-US" sz="36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How does variation in the shape of the eye lead to poor eyesight? </a:t>
            </a:r>
            <a:endParaRPr lang="en-US" sz="36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Structure of the Eye</a:t>
            </a:r>
          </a:p>
        </p:txBody>
      </p:sp>
      <p:pic>
        <p:nvPicPr>
          <p:cNvPr id="6147" name="Picture 3"/>
          <p:cNvPicPr>
            <a:picLocks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76262" y="2331232"/>
            <a:ext cx="8047037" cy="3645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johnsonlab\Desktop\WP_2012071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9" t="14503" r="28302" b="42748"/>
          <a:stretch/>
        </p:blipFill>
        <p:spPr bwMode="auto">
          <a:xfrm>
            <a:off x="5785677" y="95534"/>
            <a:ext cx="3044423" cy="19899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61346" y="5709696"/>
            <a:ext cx="3839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Note:  only 2 moving parts (iris and lens)</a:t>
            </a:r>
            <a:endParaRPr lang="en-US" sz="1600" i="1" dirty="0">
              <a:solidFill>
                <a:srgbClr val="2F2B2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64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8" descr="Wolfe-Fig-02-02-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9"/>
          <a:stretch/>
        </p:blipFill>
        <p:spPr bwMode="auto">
          <a:xfrm>
            <a:off x="11112" y="1488554"/>
            <a:ext cx="5707063" cy="415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711825" y="0"/>
            <a:ext cx="3446463" cy="6858000"/>
            <a:chOff x="5711825" y="0"/>
            <a:chExt cx="3446463" cy="6858000"/>
          </a:xfrm>
        </p:grpSpPr>
        <p:pic>
          <p:nvPicPr>
            <p:cNvPr id="26626" name="Picture 7" descr="uncorrected versi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00"/>
            <a:stretch>
              <a:fillRect/>
            </a:stretch>
          </p:blipFill>
          <p:spPr bwMode="auto">
            <a:xfrm>
              <a:off x="5711825" y="1236663"/>
              <a:ext cx="3432175" cy="460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28" name="Picture 5" descr="may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90"/>
            <a:stretch>
              <a:fillRect/>
            </a:stretch>
          </p:blipFill>
          <p:spPr bwMode="auto">
            <a:xfrm>
              <a:off x="5713413" y="0"/>
              <a:ext cx="3444875" cy="2528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0" name="Picture 9" descr="Wolfe-Fig-02-14-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27"/>
            <a:stretch>
              <a:fillRect/>
            </a:stretch>
          </p:blipFill>
          <p:spPr bwMode="auto">
            <a:xfrm>
              <a:off x="5718175" y="4419600"/>
              <a:ext cx="3425825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Structure of the Eye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9746" y="5567456"/>
            <a:ext cx="3844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The ‘curved’ optical elements of the eye</a:t>
            </a:r>
            <a:r>
              <a:rPr lang="en-US" sz="1600" i="1" dirty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i="1" dirty="0" smtClean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– </a:t>
            </a:r>
          </a:p>
          <a:p>
            <a:r>
              <a:rPr lang="en-US" sz="1600" i="1" dirty="0" smtClean="0">
                <a:solidFill>
                  <a:srgbClr val="2F2B2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cornea and lens.  A microscope in reverse.</a:t>
            </a:r>
          </a:p>
        </p:txBody>
      </p:sp>
    </p:spTree>
    <p:extLst>
      <p:ext uri="{BB962C8B-B14F-4D97-AF65-F5344CB8AC3E}">
        <p14:creationId xmlns:p14="http://schemas.microsoft.com/office/powerpoint/2010/main" val="247136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WINDOWS\Desktop\Untitled-5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WINDOWS\Desktop\Untitled-2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WINDOWS\Desktop\Untitled-2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WINDOWS\Desktop\Untitled-6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WINDOWS\Desktop\Untitled-3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WINDOWS\Desktop\SNP stuff\chem pix\Untitled-5.J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WINDOWS\Desktop\SNP stuff\chem pix\Untitled-2.J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WINDOWS\Desktop\SNP stuff\chem pix\Untitled-3.J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WINDOWS\Desktop\Untitled-4.JP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2685</TotalTime>
  <Words>1145</Words>
  <Application>Microsoft Office PowerPoint</Application>
  <PresentationFormat>On-screen Show (4:3)</PresentationFormat>
  <Paragraphs>249</Paragraphs>
  <Slides>41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Adjacency</vt:lpstr>
      <vt:lpstr>1_Adjacency</vt:lpstr>
      <vt:lpstr>PowerPoint Presentation</vt:lpstr>
      <vt:lpstr>PowerPoint Presentation</vt:lpstr>
      <vt:lpstr>PowerPoint Presentation</vt:lpstr>
      <vt:lpstr>Vision</vt:lpstr>
      <vt:lpstr>PowerPoint Presentation</vt:lpstr>
      <vt:lpstr>Rod vs. Cone Vision</vt:lpstr>
      <vt:lpstr>PowerPoint Presentation</vt:lpstr>
      <vt:lpstr>Structure of the Eye</vt:lpstr>
      <vt:lpstr>Structure of the Eye</vt:lpstr>
      <vt:lpstr>Structure of the Eye I</vt:lpstr>
      <vt:lpstr>PowerPoint Presentation</vt:lpstr>
      <vt:lpstr>PowerPoint Presentation</vt:lpstr>
      <vt:lpstr>Retinal Cell Types (typical mammal retina)</vt:lpstr>
      <vt:lpstr>    Human Retina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Receptive Fields of ‘Parasol’ RGCs</vt:lpstr>
      <vt:lpstr>Receptive Fields of ‘Parasol’ RGCs</vt:lpstr>
      <vt:lpstr>Receptive Fields of ‘Parasol’ RGCs</vt:lpstr>
      <vt:lpstr>PowerPoint Presentation</vt:lpstr>
      <vt:lpstr>PowerPoint Presentation</vt:lpstr>
      <vt:lpstr>Theories of Color Vision</vt:lpstr>
      <vt:lpstr>Receptive Fields of ‘Midget’ RGCs</vt:lpstr>
      <vt:lpstr>Advantages of Color</vt:lpstr>
      <vt:lpstr>Theories of Color Vision</vt:lpstr>
      <vt:lpstr>PowerPoint Presentation</vt:lpstr>
      <vt:lpstr>PowerPoint Presentation</vt:lpstr>
      <vt:lpstr>Color Mixing</vt:lpstr>
      <vt:lpstr>Color Mixing</vt:lpstr>
      <vt:lpstr>Color Mixing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EXP3202</dc:title>
  <dc:creator>Frank Johnson</dc:creator>
  <cp:lastModifiedBy>Department of Psychology</cp:lastModifiedBy>
  <cp:revision>217</cp:revision>
  <cp:lastPrinted>2000-11-02T00:19:20Z</cp:lastPrinted>
  <dcterms:created xsi:type="dcterms:W3CDTF">1995-06-02T22:19:30Z</dcterms:created>
  <dcterms:modified xsi:type="dcterms:W3CDTF">2012-11-05T21:30:47Z</dcterms:modified>
</cp:coreProperties>
</file>