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704" r:id="rId2"/>
    <p:sldMasterId id="2147484486" r:id="rId3"/>
    <p:sldMasterId id="2147485367" r:id="rId4"/>
    <p:sldMasterId id="2147485380" r:id="rId5"/>
  </p:sldMasterIdLst>
  <p:notesMasterIdLst>
    <p:notesMasterId r:id="rId46"/>
  </p:notesMasterIdLst>
  <p:sldIdLst>
    <p:sldId id="349" r:id="rId6"/>
    <p:sldId id="363" r:id="rId7"/>
    <p:sldId id="365" r:id="rId8"/>
    <p:sldId id="382" r:id="rId9"/>
    <p:sldId id="351" r:id="rId10"/>
    <p:sldId id="366" r:id="rId11"/>
    <p:sldId id="343" r:id="rId12"/>
    <p:sldId id="356" r:id="rId13"/>
    <p:sldId id="367" r:id="rId14"/>
    <p:sldId id="294" r:id="rId15"/>
    <p:sldId id="375" r:id="rId16"/>
    <p:sldId id="376" r:id="rId17"/>
    <p:sldId id="333" r:id="rId18"/>
    <p:sldId id="359" r:id="rId19"/>
    <p:sldId id="384" r:id="rId20"/>
    <p:sldId id="350" r:id="rId21"/>
    <p:sldId id="312" r:id="rId22"/>
    <p:sldId id="313" r:id="rId23"/>
    <p:sldId id="310" r:id="rId24"/>
    <p:sldId id="341" r:id="rId25"/>
    <p:sldId id="303" r:id="rId26"/>
    <p:sldId id="331" r:id="rId27"/>
    <p:sldId id="357" r:id="rId28"/>
    <p:sldId id="358" r:id="rId29"/>
    <p:sldId id="373" r:id="rId30"/>
    <p:sldId id="338" r:id="rId31"/>
    <p:sldId id="339" r:id="rId32"/>
    <p:sldId id="320" r:id="rId33"/>
    <p:sldId id="374" r:id="rId34"/>
    <p:sldId id="380" r:id="rId35"/>
    <p:sldId id="381" r:id="rId36"/>
    <p:sldId id="354" r:id="rId37"/>
    <p:sldId id="314" r:id="rId38"/>
    <p:sldId id="379" r:id="rId39"/>
    <p:sldId id="316" r:id="rId40"/>
    <p:sldId id="335" r:id="rId41"/>
    <p:sldId id="360" r:id="rId42"/>
    <p:sldId id="361" r:id="rId43"/>
    <p:sldId id="322" r:id="rId44"/>
    <p:sldId id="344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9900"/>
    <a:srgbClr val="FF0000"/>
    <a:srgbClr val="6600FF"/>
    <a:srgbClr val="0066CC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7" autoAdjust="0"/>
    <p:restoredTop sz="94643" autoAdjust="0"/>
  </p:normalViewPr>
  <p:slideViewPr>
    <p:cSldViewPr snapToGrid="0">
      <p:cViewPr varScale="1">
        <p:scale>
          <a:sx n="107" d="100"/>
          <a:sy n="107" d="100"/>
        </p:scale>
        <p:origin x="60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17227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8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9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97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48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22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You can determine your own receptive fields by doing a two-point touch experiment.</a:t>
            </a:r>
          </a:p>
          <a:p>
            <a:r>
              <a:rPr lang="en-US" dirty="0" smtClean="0"/>
              <a:t>Have a partner place the point of either one or two pencils (a few millimeters apart) against your skin (</a:t>
            </a:r>
            <a:r>
              <a:rPr lang="en-US" b="1" dirty="0" smtClean="0"/>
              <a:t>don’t look</a:t>
            </a:r>
            <a:r>
              <a:rPr lang="en-US" dirty="0" smtClean="0"/>
              <a:t>!)</a:t>
            </a:r>
          </a:p>
          <a:p>
            <a:r>
              <a:rPr lang="en-US" dirty="0" smtClean="0"/>
              <a:t>Determine whether you can feel one point or two.</a:t>
            </a:r>
          </a:p>
          <a:p>
            <a:r>
              <a:rPr lang="en-US" dirty="0" smtClean="0"/>
              <a:t>Areas to try: Forearm, back of the neck, shoulder, lips.</a:t>
            </a:r>
          </a:p>
          <a:p>
            <a:r>
              <a:rPr lang="en-US" dirty="0" smtClean="0"/>
              <a:t>Which areas of your skin were you able to easily discriminate two points? Which areas were more difficult?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4942F5E-2310-4167-949D-892262B7DAF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88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79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38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6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75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91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7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52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05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71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72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39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40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29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5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23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3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52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437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95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4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81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02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963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6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fld id="{DB703C4B-9B6C-4159-A277-C39A9EB7B53D}" type="slidenum">
              <a:rPr lang="en-US" altLang="en-US" sz="1200">
                <a:solidFill>
                  <a:prstClr val="black"/>
                </a:solidFill>
              </a:rPr>
              <a:pPr/>
              <a:t>4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26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6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77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9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3" cy="640"/>
              <a:chOff x="-3" y="1562"/>
              <a:chExt cx="5763" cy="640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7 h 720"/>
                  <a:gd name="T4" fmla="*/ 1 w 1000"/>
                  <a:gd name="T5" fmla="*/ 2147483647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8" y="175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4751 h 272"/>
                  <a:gd name="T4" fmla="*/ 240 w 624"/>
                  <a:gd name="T5" fmla="*/ 171933 h 272"/>
                  <a:gd name="T6" fmla="*/ 624 w 624"/>
                  <a:gd name="T7" fmla="*/ 19475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4" y="1731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3 h 362"/>
                  <a:gd name="T4" fmla="*/ 248 w 632"/>
                  <a:gd name="T5" fmla="*/ 13 h 362"/>
                  <a:gd name="T6" fmla="*/ 632 w 632"/>
                  <a:gd name="T7" fmla="*/ 13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07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28" y="175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79" y="1751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79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935 h 385"/>
                <a:gd name="T2" fmla="*/ 5762 w 5762"/>
                <a:gd name="T3" fmla="*/ 894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935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609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98438"/>
            <a:ext cx="7772400" cy="228600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610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0EFC0D-9E5D-40B7-A85C-606B7C2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73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0007C-843E-4FE5-BB8C-A41876A47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402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38288-35B1-4473-93AB-106674098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498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73163" y="457200"/>
            <a:ext cx="77724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E5A9E-8EAE-4221-887A-E50929225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218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3" cy="639"/>
              <a:chOff x="-3" y="1562"/>
              <a:chExt cx="5763" cy="639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7 h 720"/>
                  <a:gd name="T4" fmla="*/ 1 w 1000"/>
                  <a:gd name="T5" fmla="*/ 2147483647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8" y="1756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4751 h 272"/>
                  <a:gd name="T4" fmla="*/ 240 w 624"/>
                  <a:gd name="T5" fmla="*/ 171933 h 272"/>
                  <a:gd name="T6" fmla="*/ 624 w 624"/>
                  <a:gd name="T7" fmla="*/ 19475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4" y="1730"/>
                <a:ext cx="632" cy="315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3 h 362"/>
                  <a:gd name="T4" fmla="*/ 248 w 632"/>
                  <a:gd name="T5" fmla="*/ 13 h 362"/>
                  <a:gd name="T6" fmla="*/ 632 w 632"/>
                  <a:gd name="T7" fmla="*/ 13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0" y="1665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28" y="1751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8 h 317"/>
                  <a:gd name="T4" fmla="*/ 624 w 624"/>
                  <a:gd name="T5" fmla="*/ 4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6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6211 h 317"/>
                  <a:gd name="T4" fmla="*/ 624 w 624"/>
                  <a:gd name="T5" fmla="*/ 19621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2" y="1751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2" y="1695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82743 h 272"/>
                  <a:gd name="T4" fmla="*/ 240 w 624"/>
                  <a:gd name="T5" fmla="*/ 161559 h 272"/>
                  <a:gd name="T6" fmla="*/ 624 w 624"/>
                  <a:gd name="T7" fmla="*/ 18274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935 h 385"/>
                <a:gd name="T2" fmla="*/ 5762 w 5762"/>
                <a:gd name="T3" fmla="*/ 894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935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8BF22DD4-43BD-4C26-873A-3FF8691BD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60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CA36C2A-8140-432D-B6AB-97604F8BE8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35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58923B-9A3C-4C9F-B17F-E40D22DBD7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1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CD0E7E8-08B7-4DF8-9BA9-DD215B2444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6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C4F7351-D785-4070-9BFE-92C248F784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0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A3334CA-AE80-4F74-A4AD-6591AC8012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98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2F20BA-0E45-4B05-ACDB-437C3F262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1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D9EFE-978B-4080-B02A-5D11554B9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8852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FFC2A99-C907-4B74-85D1-A84C5905D4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6F281B9-211F-4427-B389-262B363DCB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34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116633F-B858-4CF5-BF22-6B4DC81CB8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57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A6E207A-0414-4A41-895E-F6B97D910E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38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80CCB4CB-FC71-45D3-97A8-D1EB76B4D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2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2A44B22-26C8-4F1D-A3BB-C4C484363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30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3F3056D-D310-4299-9AC2-16F951AF9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27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F09C58F-590C-4FC5-9D30-E27908BC1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61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A0A9EE0-D9E9-4805-885C-A90E37610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08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29EDD3B-4E98-4628-A836-5FAFFADC2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3F8DB-6182-4470-844E-98989FC65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9420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26FE4AF-8FDF-4B70-854A-9474070F5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62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3945241C-79F0-4F90-838D-C8BF1A1E5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68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D44C893-B4CE-42FA-AF93-E210570A1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06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9C1DD67-798B-4923-91A2-F0D4CBEDD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9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2CA8250-59BE-474A-BA60-F3F9858CA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5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19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65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8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00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4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0C21-F709-458E-9A18-EB121705C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7581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338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5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04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05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58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34D83-4AF2-40E6-8D48-E9740E24C71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66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10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36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1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1A5F0-25C0-4270-AE83-4449C6141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739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30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3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531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599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398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57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34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812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34D83-4AF2-40E6-8D48-E9740E24C71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3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8A28C-3AD4-4557-A31D-9CFB0A96E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256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D8EFB-C690-44FE-9EB8-1268B539F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124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8D56-5CF9-4BE9-A0CA-8F6F692D0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736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2274E-B218-4512-BADA-BDFB67348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8009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3080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083" name="Freeform 4"/>
              <p:cNvSpPr>
                <a:spLocks/>
              </p:cNvSpPr>
              <p:nvPr/>
            </p:nvSpPr>
            <p:spPr bwMode="ltGray">
              <a:xfrm rot="-5400000">
                <a:off x="2554" y="-990"/>
                <a:ext cx="624" cy="5746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7 h 720"/>
                  <a:gd name="T4" fmla="*/ 1 w 1000"/>
                  <a:gd name="T5" fmla="*/ 2147483647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4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5" name="Freeform 6"/>
              <p:cNvSpPr>
                <a:spLocks/>
              </p:cNvSpPr>
              <p:nvPr/>
            </p:nvSpPr>
            <p:spPr bwMode="ltGray">
              <a:xfrm rot="-5400000">
                <a:off x="970" y="1674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6942 h 317"/>
                  <a:gd name="T4" fmla="*/ 624 w 624"/>
                  <a:gd name="T5" fmla="*/ 20694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6" name="Freeform 7"/>
              <p:cNvSpPr>
                <a:spLocks/>
              </p:cNvSpPr>
              <p:nvPr/>
            </p:nvSpPr>
            <p:spPr bwMode="ltGray">
              <a:xfrm rot="-5400000">
                <a:off x="-69" y="1758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 h 317"/>
                  <a:gd name="T4" fmla="*/ 624 w 624"/>
                  <a:gd name="T5" fmla="*/ 44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8" name="Freeform 9"/>
              <p:cNvSpPr>
                <a:spLocks/>
              </p:cNvSpPr>
              <p:nvPr/>
            </p:nvSpPr>
            <p:spPr bwMode="ltGray">
              <a:xfrm rot="-5400000">
                <a:off x="435" y="1699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21383 h 272"/>
                  <a:gd name="T4" fmla="*/ 240 w 624"/>
                  <a:gd name="T5" fmla="*/ 194976 h 272"/>
                  <a:gd name="T6" fmla="*/ 624 w 624"/>
                  <a:gd name="T7" fmla="*/ 22138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Freeform 10"/>
              <p:cNvSpPr>
                <a:spLocks/>
              </p:cNvSpPr>
              <p:nvPr/>
            </p:nvSpPr>
            <p:spPr bwMode="ltGray">
              <a:xfrm rot="-5400000">
                <a:off x="148" y="1728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0" name="Freeform 11"/>
              <p:cNvSpPr>
                <a:spLocks/>
              </p:cNvSpPr>
              <p:nvPr/>
            </p:nvSpPr>
            <p:spPr bwMode="ltGray">
              <a:xfrm rot="-5400000">
                <a:off x="3195" y="1659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5487 h 317"/>
                  <a:gd name="T4" fmla="*/ 624 w 624"/>
                  <a:gd name="T5" fmla="*/ 17548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1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2" name="Freeform 13"/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3" name="Freeform 14"/>
              <p:cNvSpPr>
                <a:spLocks/>
              </p:cNvSpPr>
              <p:nvPr/>
            </p:nvSpPr>
            <p:spPr bwMode="ltGray">
              <a:xfrm rot="-5400000">
                <a:off x="2544" y="172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1 h 317"/>
                  <a:gd name="T4" fmla="*/ 624 w 624"/>
                  <a:gd name="T5" fmla="*/ 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4" name="Freeform 15"/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71463 h 272"/>
                  <a:gd name="T4" fmla="*/ 240 w 624"/>
                  <a:gd name="T5" fmla="*/ 151307 h 272"/>
                  <a:gd name="T6" fmla="*/ 624 w 624"/>
                  <a:gd name="T7" fmla="*/ 17146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5" name="Freeform 16"/>
              <p:cNvSpPr>
                <a:spLocks/>
              </p:cNvSpPr>
              <p:nvPr/>
            </p:nvSpPr>
            <p:spPr bwMode="ltGray">
              <a:xfrm rot="-5400000">
                <a:off x="2035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6" name="Freeform 17"/>
              <p:cNvSpPr>
                <a:spLocks/>
              </p:cNvSpPr>
              <p:nvPr/>
            </p:nvSpPr>
            <p:spPr bwMode="ltGray">
              <a:xfrm rot="-5400000">
                <a:off x="4063" y="1658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5487 h 317"/>
                  <a:gd name="T4" fmla="*/ 624 w 624"/>
                  <a:gd name="T5" fmla="*/ 17548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7" name="Freeform 18"/>
              <p:cNvSpPr>
                <a:spLocks/>
              </p:cNvSpPr>
              <p:nvPr/>
            </p:nvSpPr>
            <p:spPr bwMode="ltGray">
              <a:xfrm rot="-5400000">
                <a:off x="3713" y="1662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6942 h 317"/>
                  <a:gd name="T4" fmla="*/ 624 w 624"/>
                  <a:gd name="T5" fmla="*/ 20694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8" name="Freeform 19"/>
              <p:cNvSpPr>
                <a:spLocks/>
              </p:cNvSpPr>
              <p:nvPr/>
            </p:nvSpPr>
            <p:spPr bwMode="ltGray">
              <a:xfrm rot="-5400000">
                <a:off x="4560" y="1741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Freeform 20"/>
              <p:cNvSpPr>
                <a:spLocks/>
              </p:cNvSpPr>
              <p:nvPr/>
            </p:nvSpPr>
            <p:spPr bwMode="ltGray">
              <a:xfrm>
                <a:off x="5469" y="1556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0" name="Freeform 21"/>
              <p:cNvSpPr>
                <a:spLocks/>
              </p:cNvSpPr>
              <p:nvPr/>
            </p:nvSpPr>
            <p:spPr bwMode="ltGray">
              <a:xfrm rot="-5400000">
                <a:off x="5071" y="1683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72969 h 272"/>
                  <a:gd name="T4" fmla="*/ 240 w 624"/>
                  <a:gd name="T5" fmla="*/ 152689 h 272"/>
                  <a:gd name="T6" fmla="*/ 624 w 624"/>
                  <a:gd name="T7" fmla="*/ 172969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Freeform 22"/>
              <p:cNvSpPr>
                <a:spLocks/>
              </p:cNvSpPr>
              <p:nvPr/>
            </p:nvSpPr>
            <p:spPr bwMode="ltGray">
              <a:xfrm rot="-5400000">
                <a:off x="4780" y="1709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1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935 h 385"/>
                <a:gd name="T2" fmla="*/ 7 w 5762"/>
                <a:gd name="T3" fmla="*/ 894 h 385"/>
                <a:gd name="T4" fmla="*/ 7 w 5762"/>
                <a:gd name="T5" fmla="*/ 4 h 385"/>
                <a:gd name="T6" fmla="*/ 0 w 5762"/>
                <a:gd name="T7" fmla="*/ 0 h 385"/>
                <a:gd name="T8" fmla="*/ 0 w 5762"/>
                <a:gd name="T9" fmla="*/ 935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7 w 5761"/>
                <a:gd name="T3" fmla="*/ 0 h 189"/>
                <a:gd name="T4" fmla="*/ 7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E5E51BF-43B0-4A54-AC85-FAD03E860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3" r:id="rId1"/>
    <p:sldLayoutId id="2147485322" r:id="rId2"/>
    <p:sldLayoutId id="2147485323" r:id="rId3"/>
    <p:sldLayoutId id="2147485324" r:id="rId4"/>
    <p:sldLayoutId id="2147485325" r:id="rId5"/>
    <p:sldLayoutId id="2147485326" r:id="rId6"/>
    <p:sldLayoutId id="2147485327" r:id="rId7"/>
    <p:sldLayoutId id="2147485328" r:id="rId8"/>
    <p:sldLayoutId id="2147485329" r:id="rId9"/>
    <p:sldLayoutId id="2147485330" r:id="rId10"/>
    <p:sldLayoutId id="2147485331" r:id="rId11"/>
    <p:sldLayoutId id="2147485332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4104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4107" name="Freeform 4"/>
              <p:cNvSpPr>
                <a:spLocks/>
              </p:cNvSpPr>
              <p:nvPr/>
            </p:nvSpPr>
            <p:spPr bwMode="ltGray">
              <a:xfrm rot="-5400000">
                <a:off x="2554" y="-990"/>
                <a:ext cx="624" cy="5746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7 h 720"/>
                  <a:gd name="T4" fmla="*/ 1 w 1000"/>
                  <a:gd name="T5" fmla="*/ 2147483647 h 720"/>
                  <a:gd name="T6" fmla="*/ 1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" name="Freeform 6"/>
              <p:cNvSpPr>
                <a:spLocks/>
              </p:cNvSpPr>
              <p:nvPr/>
            </p:nvSpPr>
            <p:spPr bwMode="ltGray">
              <a:xfrm rot="-5400000">
                <a:off x="972" y="1673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6942 h 317"/>
                  <a:gd name="T4" fmla="*/ 624 w 624"/>
                  <a:gd name="T5" fmla="*/ 20694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0" name="Freeform 7"/>
              <p:cNvSpPr>
                <a:spLocks/>
              </p:cNvSpPr>
              <p:nvPr/>
            </p:nvSpPr>
            <p:spPr bwMode="ltGray">
              <a:xfrm rot="-5400000">
                <a:off x="-67" y="175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1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4 h 317"/>
                  <a:gd name="T4" fmla="*/ 624 w 624"/>
                  <a:gd name="T5" fmla="*/ 44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2" name="Freeform 9"/>
              <p:cNvSpPr>
                <a:spLocks/>
              </p:cNvSpPr>
              <p:nvPr/>
            </p:nvSpPr>
            <p:spPr bwMode="ltGray">
              <a:xfrm rot="-5400000">
                <a:off x="436" y="1699"/>
                <a:ext cx="624" cy="364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21383 h 272"/>
                  <a:gd name="T4" fmla="*/ 240 w 624"/>
                  <a:gd name="T5" fmla="*/ 194976 h 272"/>
                  <a:gd name="T6" fmla="*/ 624 w 624"/>
                  <a:gd name="T7" fmla="*/ 22138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3" name="Freeform 10"/>
              <p:cNvSpPr>
                <a:spLocks/>
              </p:cNvSpPr>
              <p:nvPr/>
            </p:nvSpPr>
            <p:spPr bwMode="ltGray">
              <a:xfrm rot="-5400000">
                <a:off x="149" y="1728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4" name="Freeform 11"/>
              <p:cNvSpPr>
                <a:spLocks/>
              </p:cNvSpPr>
              <p:nvPr/>
            </p:nvSpPr>
            <p:spPr bwMode="ltGray">
              <a:xfrm rot="-5400000">
                <a:off x="3197" y="1660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5487 h 317"/>
                  <a:gd name="T4" fmla="*/ 624 w 624"/>
                  <a:gd name="T5" fmla="*/ 17548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5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85341 h 317"/>
                  <a:gd name="T4" fmla="*/ 624 w 624"/>
                  <a:gd name="T5" fmla="*/ 1853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6" name="Freeform 13"/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Freeform 14"/>
              <p:cNvSpPr>
                <a:spLocks/>
              </p:cNvSpPr>
              <p:nvPr/>
            </p:nvSpPr>
            <p:spPr bwMode="ltGray">
              <a:xfrm rot="-5400000">
                <a:off x="2545" y="1729"/>
                <a:ext cx="624" cy="29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41 h 317"/>
                  <a:gd name="T4" fmla="*/ 624 w 624"/>
                  <a:gd name="T5" fmla="*/ 4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8" name="Freeform 15"/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71463 h 272"/>
                  <a:gd name="T4" fmla="*/ 240 w 624"/>
                  <a:gd name="T5" fmla="*/ 151307 h 272"/>
                  <a:gd name="T6" fmla="*/ 624 w 624"/>
                  <a:gd name="T7" fmla="*/ 171463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9" name="Freeform 16"/>
              <p:cNvSpPr>
                <a:spLocks/>
              </p:cNvSpPr>
              <p:nvPr/>
            </p:nvSpPr>
            <p:spPr bwMode="ltGray">
              <a:xfrm rot="-5400000">
                <a:off x="2037" y="172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0" name="Freeform 17"/>
              <p:cNvSpPr>
                <a:spLocks/>
              </p:cNvSpPr>
              <p:nvPr/>
            </p:nvSpPr>
            <p:spPr bwMode="ltGray">
              <a:xfrm rot="-5400000">
                <a:off x="4066" y="1660"/>
                <a:ext cx="624" cy="420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76786 h 317"/>
                  <a:gd name="T4" fmla="*/ 624 w 624"/>
                  <a:gd name="T5" fmla="*/ 176786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Freeform 18"/>
              <p:cNvSpPr>
                <a:spLocks/>
              </p:cNvSpPr>
              <p:nvPr/>
            </p:nvSpPr>
            <p:spPr bwMode="ltGray">
              <a:xfrm rot="-5400000">
                <a:off x="3717" y="1663"/>
                <a:ext cx="624" cy="423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6942 h 317"/>
                  <a:gd name="T4" fmla="*/ 624 w 624"/>
                  <a:gd name="T5" fmla="*/ 206942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Freeform 19"/>
              <p:cNvSpPr>
                <a:spLocks/>
              </p:cNvSpPr>
              <p:nvPr/>
            </p:nvSpPr>
            <p:spPr bwMode="ltGray">
              <a:xfrm rot="-5400000">
                <a:off x="4564" y="174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1 h 370"/>
                  <a:gd name="T4" fmla="*/ 624 w 624"/>
                  <a:gd name="T5" fmla="*/ 1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Freeform 20"/>
              <p:cNvSpPr>
                <a:spLocks/>
              </p:cNvSpPr>
              <p:nvPr/>
            </p:nvSpPr>
            <p:spPr bwMode="ltGray">
              <a:xfrm>
                <a:off x="5469" y="1557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Freeform 21"/>
              <p:cNvSpPr>
                <a:spLocks/>
              </p:cNvSpPr>
              <p:nvPr/>
            </p:nvSpPr>
            <p:spPr bwMode="ltGray">
              <a:xfrm rot="-5400000">
                <a:off x="5072" y="1685"/>
                <a:ext cx="624" cy="360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79234 h 272"/>
                  <a:gd name="T4" fmla="*/ 240 w 624"/>
                  <a:gd name="T5" fmla="*/ 158453 h 272"/>
                  <a:gd name="T6" fmla="*/ 624 w 624"/>
                  <a:gd name="T7" fmla="*/ 179234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Freeform 22"/>
              <p:cNvSpPr>
                <a:spLocks/>
              </p:cNvSpPr>
              <p:nvPr/>
            </p:nvSpPr>
            <p:spPr bwMode="ltGray">
              <a:xfrm rot="-5400000">
                <a:off x="4783" y="1711"/>
                <a:ext cx="632" cy="316"/>
              </a:xfrm>
              <a:custGeom>
                <a:avLst/>
                <a:gdLst>
                  <a:gd name="T0" fmla="*/ 8 w 632"/>
                  <a:gd name="T1" fmla="*/ 3 h 362"/>
                  <a:gd name="T2" fmla="*/ 8 w 632"/>
                  <a:gd name="T3" fmla="*/ 14 h 362"/>
                  <a:gd name="T4" fmla="*/ 248 w 632"/>
                  <a:gd name="T5" fmla="*/ 14 h 362"/>
                  <a:gd name="T6" fmla="*/ 632 w 632"/>
                  <a:gd name="T7" fmla="*/ 14 h 362"/>
                  <a:gd name="T8" fmla="*/ 632 w 632"/>
                  <a:gd name="T9" fmla="*/ 3 h 362"/>
                  <a:gd name="T10" fmla="*/ 104 w 632"/>
                  <a:gd name="T11" fmla="*/ 3 h 362"/>
                  <a:gd name="T12" fmla="*/ 8 w 632"/>
                  <a:gd name="T13" fmla="*/ 3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5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935 h 385"/>
                <a:gd name="T2" fmla="*/ 7 w 5762"/>
                <a:gd name="T3" fmla="*/ 894 h 385"/>
                <a:gd name="T4" fmla="*/ 7 w 5762"/>
                <a:gd name="T5" fmla="*/ 4 h 385"/>
                <a:gd name="T6" fmla="*/ 0 w 5762"/>
                <a:gd name="T7" fmla="*/ 0 h 385"/>
                <a:gd name="T8" fmla="*/ 0 w 5762"/>
                <a:gd name="T9" fmla="*/ 935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7 w 5761"/>
                <a:gd name="T3" fmla="*/ 0 h 189"/>
                <a:gd name="T4" fmla="*/ 7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6A7E82-A41A-4993-B79D-1862E2166A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4" r:id="rId1"/>
    <p:sldLayoutId id="2147485335" r:id="rId2"/>
    <p:sldLayoutId id="2147485336" r:id="rId3"/>
    <p:sldLayoutId id="2147485337" r:id="rId4"/>
    <p:sldLayoutId id="2147485338" r:id="rId5"/>
    <p:sldLayoutId id="2147485339" r:id="rId6"/>
    <p:sldLayoutId id="2147485340" r:id="rId7"/>
    <p:sldLayoutId id="2147485341" r:id="rId8"/>
    <p:sldLayoutId id="2147485342" r:id="rId9"/>
    <p:sldLayoutId id="2147485343" r:id="rId10"/>
    <p:sldLayoutId id="21474853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F1F7192-FE26-4F50-801E-AD6A3BDF1ED5}" type="datetimeFigureOut">
              <a:rPr lang="en-US"/>
              <a:pPr>
                <a:defRPr/>
              </a:pPr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96691E3-2C0B-4A41-ABAD-F6EEE5193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6" r:id="rId1"/>
    <p:sldLayoutId id="2147485357" r:id="rId2"/>
    <p:sldLayoutId id="2147485358" r:id="rId3"/>
    <p:sldLayoutId id="2147485359" r:id="rId4"/>
    <p:sldLayoutId id="2147485360" r:id="rId5"/>
    <p:sldLayoutId id="2147485361" r:id="rId6"/>
    <p:sldLayoutId id="2147485362" r:id="rId7"/>
    <p:sldLayoutId id="2147485363" r:id="rId8"/>
    <p:sldLayoutId id="2147485364" r:id="rId9"/>
    <p:sldLayoutId id="2147485365" r:id="rId10"/>
    <p:sldLayoutId id="2147485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73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8" r:id="rId1"/>
    <p:sldLayoutId id="2147485369" r:id="rId2"/>
    <p:sldLayoutId id="2147485370" r:id="rId3"/>
    <p:sldLayoutId id="2147485371" r:id="rId4"/>
    <p:sldLayoutId id="2147485372" r:id="rId5"/>
    <p:sldLayoutId id="2147485373" r:id="rId6"/>
    <p:sldLayoutId id="2147485374" r:id="rId7"/>
    <p:sldLayoutId id="2147485375" r:id="rId8"/>
    <p:sldLayoutId id="2147485376" r:id="rId9"/>
    <p:sldLayoutId id="2147485377" r:id="rId10"/>
    <p:sldLayoutId id="2147485378" r:id="rId11"/>
    <p:sldLayoutId id="214748537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EC55560-5C23-4633-9AFE-D60413FE77E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E821516-F5ED-4BC5-8E44-C0FE6D174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52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1" r:id="rId1"/>
    <p:sldLayoutId id="2147485382" r:id="rId2"/>
    <p:sldLayoutId id="2147485383" r:id="rId3"/>
    <p:sldLayoutId id="2147485384" r:id="rId4"/>
    <p:sldLayoutId id="2147485385" r:id="rId5"/>
    <p:sldLayoutId id="2147485386" r:id="rId6"/>
    <p:sldLayoutId id="2147485387" r:id="rId7"/>
    <p:sldLayoutId id="2147485388" r:id="rId8"/>
    <p:sldLayoutId id="2147485389" r:id="rId9"/>
    <p:sldLayoutId id="2147485390" r:id="rId10"/>
    <p:sldLayoutId id="2147485391" r:id="rId11"/>
    <p:sldLayoutId id="21474853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eurosci.org/cgi/content/full/21/18/723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4"/>
          <p:cNvGrpSpPr>
            <a:grpSpLocks/>
          </p:cNvGrpSpPr>
          <p:nvPr/>
        </p:nvGrpSpPr>
        <p:grpSpPr bwMode="auto">
          <a:xfrm>
            <a:off x="2417763" y="443"/>
            <a:ext cx="3654425" cy="2999932"/>
            <a:chOff x="2275" y="0"/>
            <a:chExt cx="1722" cy="1414"/>
          </a:xfrm>
        </p:grpSpPr>
        <p:pic>
          <p:nvPicPr>
            <p:cNvPr id="42003" name="Picture 5" descr="somat cortex cop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0"/>
            <a:stretch/>
          </p:blipFill>
          <p:spPr bwMode="auto">
            <a:xfrm>
              <a:off x="2275" y="0"/>
              <a:ext cx="1722" cy="1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4" name="Rectangle 6"/>
            <p:cNvSpPr>
              <a:spLocks noChangeArrowheads="1"/>
            </p:cNvSpPr>
            <p:nvPr/>
          </p:nvSpPr>
          <p:spPr bwMode="auto">
            <a:xfrm>
              <a:off x="3432" y="134"/>
              <a:ext cx="336" cy="136"/>
            </a:xfrm>
            <a:prstGeom prst="rect">
              <a:avLst/>
            </a:prstGeom>
            <a:noFill/>
            <a:ln w="12700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516188" y="2867026"/>
            <a:ext cx="6562725" cy="11430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The Skin:  Largest Organ in the Body</a:t>
            </a:r>
          </a:p>
        </p:txBody>
      </p:sp>
      <p:pic>
        <p:nvPicPr>
          <p:cNvPr id="89091" name="Picture 3" descr="skin as organ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674938"/>
            <a:ext cx="804545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9" name="Object 1"/>
          <p:cNvGraphicFramePr>
            <a:graphicFrameLocks/>
          </p:cNvGraphicFramePr>
          <p:nvPr/>
        </p:nvGraphicFramePr>
        <p:xfrm>
          <a:off x="6407150" y="0"/>
          <a:ext cx="205105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6" name="Image" r:id="rId6" imgW="9057143" imgH="9647619" progId="">
                  <p:embed/>
                </p:oleObj>
              </mc:Choice>
              <mc:Fallback>
                <p:oleObj name="Image" r:id="rId6" imgW="9057143" imgH="9647619" progId="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0" y="0"/>
                        <a:ext cx="2051050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990" name="Straight Connector 3"/>
          <p:cNvCxnSpPr>
            <a:cxnSpLocks noChangeShapeType="1"/>
          </p:cNvCxnSpPr>
          <p:nvPr/>
        </p:nvCxnSpPr>
        <p:spPr bwMode="auto">
          <a:xfrm flipV="1">
            <a:off x="4244975" y="957263"/>
            <a:ext cx="2503488" cy="349250"/>
          </a:xfrm>
          <a:prstGeom prst="line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91175" y="3298825"/>
            <a:ext cx="815975" cy="669925"/>
            <a:chOff x="5590501" y="3299053"/>
            <a:chExt cx="815909" cy="670428"/>
          </a:xfrm>
        </p:grpSpPr>
        <p:sp>
          <p:nvSpPr>
            <p:cNvPr id="41993" name="Oval 5"/>
            <p:cNvSpPr>
              <a:spLocks noChangeArrowheads="1"/>
            </p:cNvSpPr>
            <p:nvPr/>
          </p:nvSpPr>
          <p:spPr bwMode="auto">
            <a:xfrm>
              <a:off x="5706269" y="3299053"/>
              <a:ext cx="111805" cy="111805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994" name="Oval 11"/>
            <p:cNvSpPr>
              <a:spLocks noChangeArrowheads="1"/>
            </p:cNvSpPr>
            <p:nvPr/>
          </p:nvSpPr>
          <p:spPr bwMode="auto">
            <a:xfrm>
              <a:off x="5687176" y="3395675"/>
              <a:ext cx="111805" cy="111805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995" name="Oval 12"/>
            <p:cNvSpPr>
              <a:spLocks noChangeArrowheads="1"/>
            </p:cNvSpPr>
            <p:nvPr/>
          </p:nvSpPr>
          <p:spPr bwMode="auto">
            <a:xfrm>
              <a:off x="5614641" y="3529921"/>
              <a:ext cx="111805" cy="111805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996" name="Oval 13"/>
            <p:cNvSpPr>
              <a:spLocks noChangeArrowheads="1"/>
            </p:cNvSpPr>
            <p:nvPr/>
          </p:nvSpPr>
          <p:spPr bwMode="auto">
            <a:xfrm>
              <a:off x="5687720" y="3622008"/>
              <a:ext cx="111805" cy="111805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997" name="Oval 14"/>
            <p:cNvSpPr>
              <a:spLocks noChangeArrowheads="1"/>
            </p:cNvSpPr>
            <p:nvPr/>
          </p:nvSpPr>
          <p:spPr bwMode="auto">
            <a:xfrm>
              <a:off x="5714592" y="3504593"/>
              <a:ext cx="111805" cy="111805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998" name="Oval 15"/>
            <p:cNvSpPr>
              <a:spLocks noChangeArrowheads="1"/>
            </p:cNvSpPr>
            <p:nvPr/>
          </p:nvSpPr>
          <p:spPr bwMode="auto">
            <a:xfrm>
              <a:off x="5591955" y="3621357"/>
              <a:ext cx="111805" cy="111805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999" name="Oval 17"/>
            <p:cNvSpPr>
              <a:spLocks noChangeArrowheads="1"/>
            </p:cNvSpPr>
            <p:nvPr/>
          </p:nvSpPr>
          <p:spPr bwMode="auto">
            <a:xfrm>
              <a:off x="5590501" y="3418116"/>
              <a:ext cx="111805" cy="111805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000" name="Oval 18"/>
            <p:cNvSpPr>
              <a:spLocks noChangeArrowheads="1"/>
            </p:cNvSpPr>
            <p:nvPr/>
          </p:nvSpPr>
          <p:spPr bwMode="auto">
            <a:xfrm>
              <a:off x="6022607" y="3460474"/>
              <a:ext cx="383803" cy="20424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001" name="Oval 19"/>
            <p:cNvSpPr>
              <a:spLocks noChangeArrowheads="1"/>
            </p:cNvSpPr>
            <p:nvPr/>
          </p:nvSpPr>
          <p:spPr bwMode="auto">
            <a:xfrm>
              <a:off x="6022607" y="3618484"/>
              <a:ext cx="383803" cy="20424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002" name="Oval 20"/>
            <p:cNvSpPr>
              <a:spLocks noChangeArrowheads="1"/>
            </p:cNvSpPr>
            <p:nvPr/>
          </p:nvSpPr>
          <p:spPr bwMode="auto">
            <a:xfrm>
              <a:off x="6022606" y="3765239"/>
              <a:ext cx="383803" cy="20424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1992" name="TextBox 6"/>
          <p:cNvSpPr txBox="1">
            <a:spLocks noChangeArrowheads="1"/>
          </p:cNvSpPr>
          <p:nvPr/>
        </p:nvSpPr>
        <p:spPr bwMode="auto">
          <a:xfrm>
            <a:off x="6045200" y="1889125"/>
            <a:ext cx="27908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dirty="0"/>
              <a:t>Distortion due to variation in the size and density of sensory neuron </a:t>
            </a:r>
            <a:r>
              <a:rPr lang="en-US" sz="1600" dirty="0" smtClean="0"/>
              <a:t>‘</a:t>
            </a:r>
            <a:r>
              <a:rPr lang="en-US" sz="1600" dirty="0" smtClean="0">
                <a:solidFill>
                  <a:srgbClr val="FF0000"/>
                </a:solidFill>
              </a:rPr>
              <a:t>receptive fields</a:t>
            </a:r>
            <a:r>
              <a:rPr lang="en-US" sz="1600" dirty="0" smtClean="0"/>
              <a:t>’</a:t>
            </a:r>
            <a:endParaRPr lang="en-US" sz="1600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5902960" y="2720975"/>
            <a:ext cx="1537653" cy="577850"/>
          </a:xfrm>
          <a:prstGeom prst="line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6407150" y="2720975"/>
            <a:ext cx="1185864" cy="689571"/>
          </a:xfrm>
          <a:prstGeom prst="line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0"/>
            <a:ext cx="4071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 rot="-5400000">
            <a:off x="2419351" y="3098800"/>
            <a:ext cx="44624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u="sng"/>
              <a:t>Somatotopic</a:t>
            </a:r>
            <a:r>
              <a:rPr lang="en-US" sz="3200"/>
              <a:t> Organization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1416050" y="363538"/>
            <a:ext cx="6996113" cy="6132512"/>
            <a:chOff x="892" y="229"/>
            <a:chExt cx="4407" cy="3863"/>
          </a:xfrm>
        </p:grpSpPr>
        <p:grpSp>
          <p:nvGrpSpPr>
            <p:cNvPr id="52268" name="Group 3"/>
            <p:cNvGrpSpPr>
              <a:grpSpLocks/>
            </p:cNvGrpSpPr>
            <p:nvPr/>
          </p:nvGrpSpPr>
          <p:grpSpPr bwMode="auto">
            <a:xfrm>
              <a:off x="3093" y="229"/>
              <a:ext cx="2206" cy="1027"/>
              <a:chOff x="947" y="102"/>
              <a:chExt cx="2206" cy="1027"/>
            </a:xfrm>
          </p:grpSpPr>
          <p:sp>
            <p:nvSpPr>
              <p:cNvPr id="20547" name="Rectangle 4"/>
              <p:cNvSpPr>
                <a:spLocks noChangeArrowheads="1"/>
              </p:cNvSpPr>
              <p:nvPr/>
            </p:nvSpPr>
            <p:spPr bwMode="auto">
              <a:xfrm>
                <a:off x="947" y="925"/>
                <a:ext cx="1495" cy="204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8" name="Line 5"/>
              <p:cNvSpPr>
                <a:spLocks noChangeShapeType="1"/>
              </p:cNvSpPr>
              <p:nvPr/>
            </p:nvSpPr>
            <p:spPr bwMode="auto">
              <a:xfrm flipV="1">
                <a:off x="158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9" name="Line 6"/>
              <p:cNvSpPr>
                <a:spLocks noChangeShapeType="1"/>
              </p:cNvSpPr>
              <p:nvPr/>
            </p:nvSpPr>
            <p:spPr bwMode="auto">
              <a:xfrm flipV="1">
                <a:off x="178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0" name="Line 7"/>
              <p:cNvSpPr>
                <a:spLocks noChangeShapeType="1"/>
              </p:cNvSpPr>
              <p:nvPr/>
            </p:nvSpPr>
            <p:spPr bwMode="auto">
              <a:xfrm flipV="1">
                <a:off x="2017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1" name="Line 8"/>
              <p:cNvSpPr>
                <a:spLocks noChangeShapeType="1"/>
              </p:cNvSpPr>
              <p:nvPr/>
            </p:nvSpPr>
            <p:spPr bwMode="auto">
              <a:xfrm flipV="1">
                <a:off x="2221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2" name="Line 9"/>
              <p:cNvSpPr>
                <a:spLocks noChangeShapeType="1"/>
              </p:cNvSpPr>
              <p:nvPr/>
            </p:nvSpPr>
            <p:spPr bwMode="auto">
              <a:xfrm flipV="1">
                <a:off x="116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3" name="Line 10"/>
              <p:cNvSpPr>
                <a:spLocks noChangeShapeType="1"/>
              </p:cNvSpPr>
              <p:nvPr/>
            </p:nvSpPr>
            <p:spPr bwMode="auto">
              <a:xfrm flipV="1">
                <a:off x="136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4" name="Line 11"/>
              <p:cNvSpPr>
                <a:spLocks noChangeShapeType="1"/>
              </p:cNvSpPr>
              <p:nvPr/>
            </p:nvSpPr>
            <p:spPr bwMode="auto">
              <a:xfrm flipV="1">
                <a:off x="1084" y="78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5" name="Line 12"/>
              <p:cNvSpPr>
                <a:spLocks noChangeShapeType="1"/>
              </p:cNvSpPr>
              <p:nvPr/>
            </p:nvSpPr>
            <p:spPr bwMode="auto">
              <a:xfrm flipV="1">
                <a:off x="1619" y="269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6" name="Line 13"/>
              <p:cNvSpPr>
                <a:spLocks noChangeShapeType="1"/>
              </p:cNvSpPr>
              <p:nvPr/>
            </p:nvSpPr>
            <p:spPr bwMode="auto">
              <a:xfrm flipV="1">
                <a:off x="1438" y="423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57" name="Line 14"/>
              <p:cNvSpPr>
                <a:spLocks noChangeShapeType="1"/>
              </p:cNvSpPr>
              <p:nvPr/>
            </p:nvSpPr>
            <p:spPr bwMode="auto">
              <a:xfrm flipV="1">
                <a:off x="1240" y="60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grpSp>
          <p:nvGrpSpPr>
            <p:cNvPr id="52269" name="Group 15"/>
            <p:cNvGrpSpPr>
              <a:grpSpLocks/>
            </p:cNvGrpSpPr>
            <p:nvPr/>
          </p:nvGrpSpPr>
          <p:grpSpPr bwMode="auto">
            <a:xfrm>
              <a:off x="3093" y="1491"/>
              <a:ext cx="2206" cy="1027"/>
              <a:chOff x="947" y="102"/>
              <a:chExt cx="2206" cy="1027"/>
            </a:xfrm>
          </p:grpSpPr>
          <p:sp>
            <p:nvSpPr>
              <p:cNvPr id="20536" name="Rectangle 16"/>
              <p:cNvSpPr>
                <a:spLocks noChangeArrowheads="1"/>
              </p:cNvSpPr>
              <p:nvPr/>
            </p:nvSpPr>
            <p:spPr bwMode="auto">
              <a:xfrm>
                <a:off x="947" y="925"/>
                <a:ext cx="1495" cy="204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7" name="Line 17"/>
              <p:cNvSpPr>
                <a:spLocks noChangeShapeType="1"/>
              </p:cNvSpPr>
              <p:nvPr/>
            </p:nvSpPr>
            <p:spPr bwMode="auto">
              <a:xfrm flipV="1">
                <a:off x="158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8" name="Line 18"/>
              <p:cNvSpPr>
                <a:spLocks noChangeShapeType="1"/>
              </p:cNvSpPr>
              <p:nvPr/>
            </p:nvSpPr>
            <p:spPr bwMode="auto">
              <a:xfrm flipV="1">
                <a:off x="178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9" name="Line 19"/>
              <p:cNvSpPr>
                <a:spLocks noChangeShapeType="1"/>
              </p:cNvSpPr>
              <p:nvPr/>
            </p:nvSpPr>
            <p:spPr bwMode="auto">
              <a:xfrm flipV="1">
                <a:off x="2017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0" name="Line 20"/>
              <p:cNvSpPr>
                <a:spLocks noChangeShapeType="1"/>
              </p:cNvSpPr>
              <p:nvPr/>
            </p:nvSpPr>
            <p:spPr bwMode="auto">
              <a:xfrm flipV="1">
                <a:off x="2221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1" name="Line 21"/>
              <p:cNvSpPr>
                <a:spLocks noChangeShapeType="1"/>
              </p:cNvSpPr>
              <p:nvPr/>
            </p:nvSpPr>
            <p:spPr bwMode="auto">
              <a:xfrm flipV="1">
                <a:off x="116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2" name="Line 22"/>
              <p:cNvSpPr>
                <a:spLocks noChangeShapeType="1"/>
              </p:cNvSpPr>
              <p:nvPr/>
            </p:nvSpPr>
            <p:spPr bwMode="auto">
              <a:xfrm flipV="1">
                <a:off x="136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3" name="Line 23"/>
              <p:cNvSpPr>
                <a:spLocks noChangeShapeType="1"/>
              </p:cNvSpPr>
              <p:nvPr/>
            </p:nvSpPr>
            <p:spPr bwMode="auto">
              <a:xfrm flipV="1">
                <a:off x="1084" y="78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4" name="Line 24"/>
              <p:cNvSpPr>
                <a:spLocks noChangeShapeType="1"/>
              </p:cNvSpPr>
              <p:nvPr/>
            </p:nvSpPr>
            <p:spPr bwMode="auto">
              <a:xfrm flipV="1">
                <a:off x="1619" y="269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5" name="Line 25"/>
              <p:cNvSpPr>
                <a:spLocks noChangeShapeType="1"/>
              </p:cNvSpPr>
              <p:nvPr/>
            </p:nvSpPr>
            <p:spPr bwMode="auto">
              <a:xfrm flipV="1">
                <a:off x="1438" y="423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46" name="Line 26"/>
              <p:cNvSpPr>
                <a:spLocks noChangeShapeType="1"/>
              </p:cNvSpPr>
              <p:nvPr/>
            </p:nvSpPr>
            <p:spPr bwMode="auto">
              <a:xfrm flipV="1">
                <a:off x="1240" y="60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grpSp>
          <p:nvGrpSpPr>
            <p:cNvPr id="52270" name="Group 27"/>
            <p:cNvGrpSpPr>
              <a:grpSpLocks/>
            </p:cNvGrpSpPr>
            <p:nvPr/>
          </p:nvGrpSpPr>
          <p:grpSpPr bwMode="auto">
            <a:xfrm>
              <a:off x="3093" y="2753"/>
              <a:ext cx="2206" cy="1027"/>
              <a:chOff x="947" y="102"/>
              <a:chExt cx="2206" cy="1027"/>
            </a:xfrm>
          </p:grpSpPr>
          <p:sp>
            <p:nvSpPr>
              <p:cNvPr id="20525" name="Rectangle 28"/>
              <p:cNvSpPr>
                <a:spLocks noChangeArrowheads="1"/>
              </p:cNvSpPr>
              <p:nvPr/>
            </p:nvSpPr>
            <p:spPr bwMode="auto">
              <a:xfrm>
                <a:off x="947" y="925"/>
                <a:ext cx="1495" cy="204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26" name="Line 29"/>
              <p:cNvSpPr>
                <a:spLocks noChangeShapeType="1"/>
              </p:cNvSpPr>
              <p:nvPr/>
            </p:nvSpPr>
            <p:spPr bwMode="auto">
              <a:xfrm flipV="1">
                <a:off x="158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27" name="Line 30"/>
              <p:cNvSpPr>
                <a:spLocks noChangeShapeType="1"/>
              </p:cNvSpPr>
              <p:nvPr/>
            </p:nvSpPr>
            <p:spPr bwMode="auto">
              <a:xfrm flipV="1">
                <a:off x="178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28" name="Line 31"/>
              <p:cNvSpPr>
                <a:spLocks noChangeShapeType="1"/>
              </p:cNvSpPr>
              <p:nvPr/>
            </p:nvSpPr>
            <p:spPr bwMode="auto">
              <a:xfrm flipV="1">
                <a:off x="2017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29" name="Line 32"/>
              <p:cNvSpPr>
                <a:spLocks noChangeShapeType="1"/>
              </p:cNvSpPr>
              <p:nvPr/>
            </p:nvSpPr>
            <p:spPr bwMode="auto">
              <a:xfrm flipV="1">
                <a:off x="2221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0" name="Line 33"/>
              <p:cNvSpPr>
                <a:spLocks noChangeShapeType="1"/>
              </p:cNvSpPr>
              <p:nvPr/>
            </p:nvSpPr>
            <p:spPr bwMode="auto">
              <a:xfrm flipV="1">
                <a:off x="116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1" name="Line 34"/>
              <p:cNvSpPr>
                <a:spLocks noChangeShapeType="1"/>
              </p:cNvSpPr>
              <p:nvPr/>
            </p:nvSpPr>
            <p:spPr bwMode="auto">
              <a:xfrm flipV="1">
                <a:off x="136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2" name="Line 35"/>
              <p:cNvSpPr>
                <a:spLocks noChangeShapeType="1"/>
              </p:cNvSpPr>
              <p:nvPr/>
            </p:nvSpPr>
            <p:spPr bwMode="auto">
              <a:xfrm flipV="1">
                <a:off x="1084" y="78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3" name="Line 36"/>
              <p:cNvSpPr>
                <a:spLocks noChangeShapeType="1"/>
              </p:cNvSpPr>
              <p:nvPr/>
            </p:nvSpPr>
            <p:spPr bwMode="auto">
              <a:xfrm flipV="1">
                <a:off x="1619" y="269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4" name="Line 37"/>
              <p:cNvSpPr>
                <a:spLocks noChangeShapeType="1"/>
              </p:cNvSpPr>
              <p:nvPr/>
            </p:nvSpPr>
            <p:spPr bwMode="auto">
              <a:xfrm flipV="1">
                <a:off x="1438" y="423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20535" name="Line 38"/>
              <p:cNvSpPr>
                <a:spLocks noChangeShapeType="1"/>
              </p:cNvSpPr>
              <p:nvPr/>
            </p:nvSpPr>
            <p:spPr bwMode="auto">
              <a:xfrm flipV="1">
                <a:off x="1240" y="60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20520" name="Text Box 39"/>
            <p:cNvSpPr txBox="1">
              <a:spLocks noChangeArrowheads="1"/>
            </p:cNvSpPr>
            <p:nvPr/>
          </p:nvSpPr>
          <p:spPr bwMode="auto">
            <a:xfrm>
              <a:off x="1053" y="3336"/>
              <a:ext cx="1595" cy="7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sz="3600" dirty="0" smtClean="0">
                  <a:solidFill>
                    <a:srgbClr val="003366"/>
                  </a:solidFill>
                  <a:cs typeface="+mn-cs"/>
                </a:rPr>
                <a:t>2D Receptor</a:t>
              </a:r>
              <a:endParaRPr lang="en-US" sz="3600" dirty="0">
                <a:solidFill>
                  <a:srgbClr val="003366"/>
                </a:solidFill>
                <a:cs typeface="+mn-cs"/>
              </a:endParaRPr>
            </a:p>
            <a:p>
              <a:pPr algn="ctr" eaLnBrk="0" hangingPunct="0">
                <a:defRPr/>
              </a:pPr>
              <a:r>
                <a:rPr lang="en-US" sz="3600" dirty="0">
                  <a:solidFill>
                    <a:srgbClr val="003366"/>
                  </a:solidFill>
                  <a:cs typeface="+mn-cs"/>
                </a:rPr>
                <a:t>Array</a:t>
              </a:r>
            </a:p>
          </p:txBody>
        </p:sp>
        <p:sp>
          <p:nvSpPr>
            <p:cNvPr id="20521" name="Text Box 40"/>
            <p:cNvSpPr txBox="1">
              <a:spLocks noChangeArrowheads="1"/>
            </p:cNvSpPr>
            <p:nvPr/>
          </p:nvSpPr>
          <p:spPr bwMode="auto">
            <a:xfrm>
              <a:off x="1225" y="1839"/>
              <a:ext cx="1252" cy="40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sz="3600" dirty="0">
                  <a:solidFill>
                    <a:srgbClr val="003366"/>
                  </a:solidFill>
                  <a:cs typeface="+mn-cs"/>
                </a:rPr>
                <a:t>Thalamus</a:t>
              </a:r>
            </a:p>
          </p:txBody>
        </p:sp>
        <p:sp>
          <p:nvSpPr>
            <p:cNvPr id="20522" name="Text Box 41"/>
            <p:cNvSpPr txBox="1">
              <a:spLocks noChangeArrowheads="1"/>
            </p:cNvSpPr>
            <p:nvPr/>
          </p:nvSpPr>
          <p:spPr bwMode="auto">
            <a:xfrm>
              <a:off x="892" y="516"/>
              <a:ext cx="1918" cy="40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algn="ctr">
                <a:defRPr sz="3600">
                  <a:solidFill>
                    <a:schemeClr val="tx2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>
                <a:defRPr/>
              </a:pPr>
              <a:r>
                <a:rPr lang="en-US" dirty="0" smtClean="0">
                  <a:solidFill>
                    <a:srgbClr val="003366"/>
                  </a:solidFill>
                  <a:cs typeface="+mn-cs"/>
                </a:rPr>
                <a:t>Primary Cortex</a:t>
              </a:r>
              <a:endParaRPr lang="en-US" dirty="0">
                <a:solidFill>
                  <a:srgbClr val="003366"/>
                </a:solidFill>
                <a:cs typeface="+mn-cs"/>
              </a:endParaRPr>
            </a:p>
          </p:txBody>
        </p:sp>
        <p:sp>
          <p:nvSpPr>
            <p:cNvPr id="20523" name="AutoShape 42"/>
            <p:cNvSpPr>
              <a:spLocks noChangeArrowheads="1"/>
            </p:cNvSpPr>
            <p:nvPr/>
          </p:nvSpPr>
          <p:spPr bwMode="auto">
            <a:xfrm>
              <a:off x="1721" y="990"/>
              <a:ext cx="288" cy="750"/>
            </a:xfrm>
            <a:prstGeom prst="upDownArrow">
              <a:avLst>
                <a:gd name="adj1" fmla="val 50000"/>
                <a:gd name="adj2" fmla="val 52083"/>
              </a:avLst>
            </a:prstGeom>
            <a:solidFill>
              <a:srgbClr val="FF3300"/>
            </a:solidFill>
            <a:ln>
              <a:noFill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524" name="AutoShape 43"/>
            <p:cNvSpPr>
              <a:spLocks noChangeArrowheads="1"/>
            </p:cNvSpPr>
            <p:nvPr/>
          </p:nvSpPr>
          <p:spPr bwMode="auto">
            <a:xfrm>
              <a:off x="1723" y="2437"/>
              <a:ext cx="283" cy="783"/>
            </a:xfrm>
            <a:prstGeom prst="upArrow">
              <a:avLst>
                <a:gd name="adj1" fmla="val 50000"/>
                <a:gd name="adj2" fmla="val 69170"/>
              </a:avLst>
            </a:prstGeom>
            <a:solidFill>
              <a:srgbClr val="FF0000"/>
            </a:solidFill>
            <a:ln>
              <a:noFill/>
            </a:ln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20486" name="Line 56"/>
          <p:cNvSpPr>
            <a:spLocks noChangeShapeType="1"/>
          </p:cNvSpPr>
          <p:nvPr/>
        </p:nvSpPr>
        <p:spPr bwMode="auto">
          <a:xfrm>
            <a:off x="4887913" y="1736725"/>
            <a:ext cx="23669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7" name="Line 57"/>
          <p:cNvSpPr>
            <a:spLocks noChangeShapeType="1"/>
          </p:cNvSpPr>
          <p:nvPr/>
        </p:nvSpPr>
        <p:spPr bwMode="auto">
          <a:xfrm>
            <a:off x="4887913" y="1789113"/>
            <a:ext cx="23669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8" name="Line 58"/>
          <p:cNvSpPr>
            <a:spLocks noChangeShapeType="1"/>
          </p:cNvSpPr>
          <p:nvPr/>
        </p:nvSpPr>
        <p:spPr bwMode="auto">
          <a:xfrm>
            <a:off x="4887913" y="1858963"/>
            <a:ext cx="23669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9" name="Line 59"/>
          <p:cNvSpPr>
            <a:spLocks noChangeShapeType="1"/>
          </p:cNvSpPr>
          <p:nvPr/>
        </p:nvSpPr>
        <p:spPr bwMode="auto">
          <a:xfrm>
            <a:off x="4887913" y="1677988"/>
            <a:ext cx="23669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0" name="Line 60"/>
          <p:cNvSpPr>
            <a:spLocks noChangeShapeType="1"/>
          </p:cNvSpPr>
          <p:nvPr/>
        </p:nvSpPr>
        <p:spPr bwMode="auto">
          <a:xfrm>
            <a:off x="4887913" y="1916113"/>
            <a:ext cx="23669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1" name="Line 61"/>
          <p:cNvSpPr>
            <a:spLocks noChangeShapeType="1"/>
          </p:cNvSpPr>
          <p:nvPr/>
        </p:nvSpPr>
        <p:spPr bwMode="auto">
          <a:xfrm>
            <a:off x="4887913" y="1963738"/>
            <a:ext cx="236696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2" name="Line 62"/>
          <p:cNvSpPr>
            <a:spLocks noChangeShapeType="1"/>
          </p:cNvSpPr>
          <p:nvPr/>
        </p:nvSpPr>
        <p:spPr bwMode="auto">
          <a:xfrm flipV="1">
            <a:off x="7264400" y="376238"/>
            <a:ext cx="1320800" cy="13001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3" name="Line 63"/>
          <p:cNvSpPr>
            <a:spLocks noChangeShapeType="1"/>
          </p:cNvSpPr>
          <p:nvPr/>
        </p:nvSpPr>
        <p:spPr bwMode="auto">
          <a:xfrm flipV="1">
            <a:off x="7254875" y="442913"/>
            <a:ext cx="1320800" cy="13001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4" name="Line 64"/>
          <p:cNvSpPr>
            <a:spLocks noChangeShapeType="1"/>
          </p:cNvSpPr>
          <p:nvPr/>
        </p:nvSpPr>
        <p:spPr bwMode="auto">
          <a:xfrm flipV="1">
            <a:off x="7264400" y="500063"/>
            <a:ext cx="1320800" cy="13001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5" name="Line 65"/>
          <p:cNvSpPr>
            <a:spLocks noChangeShapeType="1"/>
          </p:cNvSpPr>
          <p:nvPr/>
        </p:nvSpPr>
        <p:spPr bwMode="auto">
          <a:xfrm flipV="1">
            <a:off x="7264400" y="566738"/>
            <a:ext cx="1320800" cy="13001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6" name="Line 66"/>
          <p:cNvSpPr>
            <a:spLocks noChangeShapeType="1"/>
          </p:cNvSpPr>
          <p:nvPr/>
        </p:nvSpPr>
        <p:spPr bwMode="auto">
          <a:xfrm flipV="1">
            <a:off x="7254875" y="633413"/>
            <a:ext cx="1320800" cy="13001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7" name="Line 67"/>
          <p:cNvSpPr>
            <a:spLocks noChangeShapeType="1"/>
          </p:cNvSpPr>
          <p:nvPr/>
        </p:nvSpPr>
        <p:spPr bwMode="auto">
          <a:xfrm flipV="1">
            <a:off x="7273925" y="661988"/>
            <a:ext cx="1320800" cy="13001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8" name="Line 68"/>
          <p:cNvSpPr>
            <a:spLocks noChangeShapeType="1"/>
          </p:cNvSpPr>
          <p:nvPr/>
        </p:nvSpPr>
        <p:spPr bwMode="auto">
          <a:xfrm>
            <a:off x="5251450" y="1666875"/>
            <a:ext cx="0" cy="3349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9" name="Line 69"/>
          <p:cNvSpPr>
            <a:spLocks noChangeShapeType="1"/>
          </p:cNvSpPr>
          <p:nvPr/>
        </p:nvSpPr>
        <p:spPr bwMode="auto">
          <a:xfrm>
            <a:off x="5575300" y="1685925"/>
            <a:ext cx="0" cy="3349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0" name="Line 70"/>
          <p:cNvSpPr>
            <a:spLocks noChangeShapeType="1"/>
          </p:cNvSpPr>
          <p:nvPr/>
        </p:nvSpPr>
        <p:spPr bwMode="auto">
          <a:xfrm>
            <a:off x="5908675" y="1676400"/>
            <a:ext cx="0" cy="3349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1" name="Line 71"/>
          <p:cNvSpPr>
            <a:spLocks noChangeShapeType="1"/>
          </p:cNvSpPr>
          <p:nvPr/>
        </p:nvSpPr>
        <p:spPr bwMode="auto">
          <a:xfrm>
            <a:off x="6242050" y="1676400"/>
            <a:ext cx="0" cy="3349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2" name="Line 72"/>
          <p:cNvSpPr>
            <a:spLocks noChangeShapeType="1"/>
          </p:cNvSpPr>
          <p:nvPr/>
        </p:nvSpPr>
        <p:spPr bwMode="auto">
          <a:xfrm>
            <a:off x="6584950" y="1676400"/>
            <a:ext cx="0" cy="3349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3" name="Line 73"/>
          <p:cNvSpPr>
            <a:spLocks noChangeShapeType="1"/>
          </p:cNvSpPr>
          <p:nvPr/>
        </p:nvSpPr>
        <p:spPr bwMode="auto">
          <a:xfrm>
            <a:off x="6927850" y="1666875"/>
            <a:ext cx="0" cy="3349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4" name="Line 74"/>
          <p:cNvSpPr>
            <a:spLocks noChangeShapeType="1"/>
          </p:cNvSpPr>
          <p:nvPr/>
        </p:nvSpPr>
        <p:spPr bwMode="auto">
          <a:xfrm>
            <a:off x="7527925" y="1431925"/>
            <a:ext cx="0" cy="325438"/>
          </a:xfrm>
          <a:prstGeom prst="line">
            <a:avLst/>
          </a:prstGeom>
          <a:noFill/>
          <a:ln w="9525">
            <a:solidFill>
              <a:srgbClr val="33CCFF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5" name="Line 75"/>
          <p:cNvSpPr>
            <a:spLocks noChangeShapeType="1"/>
          </p:cNvSpPr>
          <p:nvPr/>
        </p:nvSpPr>
        <p:spPr bwMode="auto">
          <a:xfrm>
            <a:off x="7785100" y="1146175"/>
            <a:ext cx="0" cy="325438"/>
          </a:xfrm>
          <a:prstGeom prst="line">
            <a:avLst/>
          </a:prstGeom>
          <a:noFill/>
          <a:ln w="9525">
            <a:solidFill>
              <a:srgbClr val="33CCFF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6" name="Line 76"/>
          <p:cNvSpPr>
            <a:spLocks noChangeShapeType="1"/>
          </p:cNvSpPr>
          <p:nvPr/>
        </p:nvSpPr>
        <p:spPr bwMode="auto">
          <a:xfrm>
            <a:off x="8080375" y="879475"/>
            <a:ext cx="0" cy="325438"/>
          </a:xfrm>
          <a:prstGeom prst="line">
            <a:avLst/>
          </a:prstGeom>
          <a:noFill/>
          <a:ln w="9525">
            <a:solidFill>
              <a:srgbClr val="33CCFF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07" name="Line 77"/>
          <p:cNvSpPr>
            <a:spLocks noChangeShapeType="1"/>
          </p:cNvSpPr>
          <p:nvPr/>
        </p:nvSpPr>
        <p:spPr bwMode="auto">
          <a:xfrm>
            <a:off x="8337550" y="622300"/>
            <a:ext cx="0" cy="325438"/>
          </a:xfrm>
          <a:prstGeom prst="line">
            <a:avLst/>
          </a:prstGeom>
          <a:noFill/>
          <a:ln w="9525">
            <a:solidFill>
              <a:srgbClr val="33CCFF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834063" y="4635500"/>
            <a:ext cx="2071687" cy="809625"/>
            <a:chOff x="5834658" y="4636293"/>
            <a:chExt cx="2071092" cy="808832"/>
          </a:xfrm>
        </p:grpSpPr>
        <p:sp>
          <p:nvSpPr>
            <p:cNvPr id="2" name="Parallelogram 1"/>
            <p:cNvSpPr/>
            <p:nvPr/>
          </p:nvSpPr>
          <p:spPr bwMode="auto">
            <a:xfrm>
              <a:off x="6029864" y="4636293"/>
              <a:ext cx="525312" cy="242650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79" name="Parallelogram 78"/>
            <p:cNvSpPr/>
            <p:nvPr/>
          </p:nvSpPr>
          <p:spPr bwMode="auto">
            <a:xfrm>
              <a:off x="7382025" y="4650567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0" name="Parallelogram 79"/>
            <p:cNvSpPr/>
            <p:nvPr/>
          </p:nvSpPr>
          <p:spPr bwMode="auto">
            <a:xfrm>
              <a:off x="5834658" y="5192960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1" name="Parallelogram 80"/>
            <p:cNvSpPr/>
            <p:nvPr/>
          </p:nvSpPr>
          <p:spPr bwMode="auto">
            <a:xfrm>
              <a:off x="6158415" y="5202476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2" name="Parallelogram 81"/>
            <p:cNvSpPr/>
            <p:nvPr/>
          </p:nvSpPr>
          <p:spPr bwMode="auto">
            <a:xfrm>
              <a:off x="6501217" y="5192960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9" name="Group 93"/>
          <p:cNvGrpSpPr>
            <a:grpSpLocks/>
          </p:cNvGrpSpPr>
          <p:nvPr/>
        </p:nvGrpSpPr>
        <p:grpSpPr bwMode="auto">
          <a:xfrm>
            <a:off x="5849938" y="2632075"/>
            <a:ext cx="2071687" cy="809625"/>
            <a:chOff x="5834658" y="4636293"/>
            <a:chExt cx="2071092" cy="808832"/>
          </a:xfrm>
        </p:grpSpPr>
        <p:sp>
          <p:nvSpPr>
            <p:cNvPr id="95" name="Parallelogram 94"/>
            <p:cNvSpPr/>
            <p:nvPr/>
          </p:nvSpPr>
          <p:spPr bwMode="auto">
            <a:xfrm>
              <a:off x="6029864" y="4636293"/>
              <a:ext cx="525312" cy="242650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6" name="Parallelogram 95"/>
            <p:cNvSpPr/>
            <p:nvPr/>
          </p:nvSpPr>
          <p:spPr bwMode="auto">
            <a:xfrm>
              <a:off x="7382025" y="4650567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7" name="Parallelogram 96"/>
            <p:cNvSpPr/>
            <p:nvPr/>
          </p:nvSpPr>
          <p:spPr bwMode="auto">
            <a:xfrm>
              <a:off x="5834658" y="5192960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8" name="Parallelogram 97"/>
            <p:cNvSpPr/>
            <p:nvPr/>
          </p:nvSpPr>
          <p:spPr bwMode="auto">
            <a:xfrm>
              <a:off x="6158415" y="5202476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9" name="Parallelogram 98"/>
            <p:cNvSpPr/>
            <p:nvPr/>
          </p:nvSpPr>
          <p:spPr bwMode="auto">
            <a:xfrm>
              <a:off x="6501217" y="5192960"/>
              <a:ext cx="523725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10" name="Group 99"/>
          <p:cNvGrpSpPr>
            <a:grpSpLocks/>
          </p:cNvGrpSpPr>
          <p:nvPr/>
        </p:nvGrpSpPr>
        <p:grpSpPr bwMode="auto">
          <a:xfrm>
            <a:off x="5834063" y="636588"/>
            <a:ext cx="2071687" cy="809625"/>
            <a:chOff x="5834658" y="4636293"/>
            <a:chExt cx="2071092" cy="808832"/>
          </a:xfrm>
        </p:grpSpPr>
        <p:sp>
          <p:nvSpPr>
            <p:cNvPr id="101" name="Parallelogram 100"/>
            <p:cNvSpPr/>
            <p:nvPr/>
          </p:nvSpPr>
          <p:spPr bwMode="auto">
            <a:xfrm>
              <a:off x="6029864" y="4636293"/>
              <a:ext cx="525312" cy="242649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2" name="Parallelogram 101"/>
            <p:cNvSpPr/>
            <p:nvPr/>
          </p:nvSpPr>
          <p:spPr bwMode="auto">
            <a:xfrm>
              <a:off x="7382025" y="4650566"/>
              <a:ext cx="523725" cy="242650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" name="Parallelogram 102"/>
            <p:cNvSpPr/>
            <p:nvPr/>
          </p:nvSpPr>
          <p:spPr bwMode="auto">
            <a:xfrm>
              <a:off x="5834658" y="5192959"/>
              <a:ext cx="523725" cy="242650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" name="Parallelogram 103"/>
            <p:cNvSpPr/>
            <p:nvPr/>
          </p:nvSpPr>
          <p:spPr bwMode="auto">
            <a:xfrm>
              <a:off x="6158415" y="5202475"/>
              <a:ext cx="523725" cy="242650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" name="Parallelogram 104"/>
            <p:cNvSpPr/>
            <p:nvPr/>
          </p:nvSpPr>
          <p:spPr bwMode="auto">
            <a:xfrm>
              <a:off x="6501217" y="5192959"/>
              <a:ext cx="523725" cy="242650"/>
            </a:xfrm>
            <a:prstGeom prst="parallelogram">
              <a:avLst>
                <a:gd name="adj" fmla="val 99510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762750" y="6172200"/>
            <a:ext cx="2338388" cy="6477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algn="ctr">
              <a:defRPr sz="36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dirty="0">
                <a:solidFill>
                  <a:srgbClr val="003366"/>
                </a:solidFill>
                <a:cs typeface="+mn-cs"/>
              </a:rPr>
              <a:t>However…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876425" y="5030788"/>
            <a:ext cx="3019425" cy="12001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600" dirty="0" smtClean="0">
                <a:solidFill>
                  <a:srgbClr val="5490A8"/>
                </a:solidFill>
                <a:cs typeface="+mn-cs"/>
              </a:rPr>
              <a:t>Dense 2D </a:t>
            </a:r>
          </a:p>
          <a:p>
            <a:pPr algn="ctr" eaLnBrk="0" hangingPunct="0">
              <a:defRPr/>
            </a:pPr>
            <a:r>
              <a:rPr lang="en-US" sz="3600" dirty="0" smtClean="0">
                <a:solidFill>
                  <a:srgbClr val="5490A8"/>
                </a:solidFill>
                <a:cs typeface="+mn-cs"/>
              </a:rPr>
              <a:t>Receptor Array</a:t>
            </a:r>
            <a:endParaRPr lang="en-US" sz="3600" dirty="0">
              <a:solidFill>
                <a:srgbClr val="5490A8"/>
              </a:solidFill>
              <a:cs typeface="+mn-cs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2624138" y="3484563"/>
            <a:ext cx="1987550" cy="641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600" dirty="0">
                <a:solidFill>
                  <a:srgbClr val="5490A8"/>
                </a:solidFill>
                <a:cs typeface="+mn-cs"/>
              </a:rPr>
              <a:t>Thalamus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744538" y="485775"/>
            <a:ext cx="2659062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600" dirty="0" smtClean="0">
                <a:solidFill>
                  <a:srgbClr val="5490A8"/>
                </a:solidFill>
                <a:cs typeface="+mn-cs"/>
              </a:rPr>
              <a:t>Cortex Is</a:t>
            </a:r>
            <a:endParaRPr lang="en-US" sz="3600" dirty="0">
              <a:solidFill>
                <a:srgbClr val="5490A8"/>
              </a:solidFill>
              <a:cs typeface="+mn-cs"/>
            </a:endParaRPr>
          </a:p>
          <a:p>
            <a:pPr algn="ctr" eaLnBrk="0" hangingPunct="0">
              <a:defRPr/>
            </a:pPr>
            <a:r>
              <a:rPr lang="en-US" sz="3600" dirty="0" smtClean="0">
                <a:solidFill>
                  <a:srgbClr val="5490A8"/>
                </a:solidFill>
                <a:cs typeface="+mn-cs"/>
              </a:rPr>
              <a:t>‘Modular’</a:t>
            </a:r>
            <a:endParaRPr lang="en-US" sz="3600" dirty="0">
              <a:solidFill>
                <a:srgbClr val="5490A8"/>
              </a:solidFill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10138" y="4354513"/>
            <a:ext cx="3540125" cy="1646237"/>
            <a:chOff x="3093" y="2743"/>
            <a:chExt cx="2230" cy="1037"/>
          </a:xfrm>
        </p:grpSpPr>
        <p:grpSp>
          <p:nvGrpSpPr>
            <p:cNvPr id="53307" name="Group 6"/>
            <p:cNvGrpSpPr>
              <a:grpSpLocks/>
            </p:cNvGrpSpPr>
            <p:nvPr/>
          </p:nvGrpSpPr>
          <p:grpSpPr bwMode="auto">
            <a:xfrm>
              <a:off x="3093" y="2753"/>
              <a:ext cx="2206" cy="1027"/>
              <a:chOff x="947" y="102"/>
              <a:chExt cx="2206" cy="1027"/>
            </a:xfrm>
          </p:grpSpPr>
          <p:sp>
            <p:nvSpPr>
              <p:cNvPr id="1094" name="Rectangle 7"/>
              <p:cNvSpPr>
                <a:spLocks noChangeArrowheads="1"/>
              </p:cNvSpPr>
              <p:nvPr/>
            </p:nvSpPr>
            <p:spPr bwMode="auto">
              <a:xfrm>
                <a:off x="947" y="925"/>
                <a:ext cx="1495" cy="204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95" name="Line 8"/>
              <p:cNvSpPr>
                <a:spLocks noChangeShapeType="1"/>
              </p:cNvSpPr>
              <p:nvPr/>
            </p:nvSpPr>
            <p:spPr bwMode="auto">
              <a:xfrm flipV="1">
                <a:off x="158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96" name="Line 9"/>
              <p:cNvSpPr>
                <a:spLocks noChangeShapeType="1"/>
              </p:cNvSpPr>
              <p:nvPr/>
            </p:nvSpPr>
            <p:spPr bwMode="auto">
              <a:xfrm flipV="1">
                <a:off x="178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97" name="Line 10"/>
              <p:cNvSpPr>
                <a:spLocks noChangeShapeType="1"/>
              </p:cNvSpPr>
              <p:nvPr/>
            </p:nvSpPr>
            <p:spPr bwMode="auto">
              <a:xfrm flipV="1">
                <a:off x="2017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98" name="Line 11"/>
              <p:cNvSpPr>
                <a:spLocks noChangeShapeType="1"/>
              </p:cNvSpPr>
              <p:nvPr/>
            </p:nvSpPr>
            <p:spPr bwMode="auto">
              <a:xfrm flipV="1">
                <a:off x="2221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99" name="Line 12"/>
              <p:cNvSpPr>
                <a:spLocks noChangeShapeType="1"/>
              </p:cNvSpPr>
              <p:nvPr/>
            </p:nvSpPr>
            <p:spPr bwMode="auto">
              <a:xfrm flipV="1">
                <a:off x="116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100" name="Line 13"/>
              <p:cNvSpPr>
                <a:spLocks noChangeShapeType="1"/>
              </p:cNvSpPr>
              <p:nvPr/>
            </p:nvSpPr>
            <p:spPr bwMode="auto">
              <a:xfrm flipV="1">
                <a:off x="136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101" name="Line 14"/>
              <p:cNvSpPr>
                <a:spLocks noChangeShapeType="1"/>
              </p:cNvSpPr>
              <p:nvPr/>
            </p:nvSpPr>
            <p:spPr bwMode="auto">
              <a:xfrm flipV="1">
                <a:off x="1084" y="78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102" name="Line 15"/>
              <p:cNvSpPr>
                <a:spLocks noChangeShapeType="1"/>
              </p:cNvSpPr>
              <p:nvPr/>
            </p:nvSpPr>
            <p:spPr bwMode="auto">
              <a:xfrm flipV="1">
                <a:off x="1619" y="269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103" name="Line 16"/>
              <p:cNvSpPr>
                <a:spLocks noChangeShapeType="1"/>
              </p:cNvSpPr>
              <p:nvPr/>
            </p:nvSpPr>
            <p:spPr bwMode="auto">
              <a:xfrm flipV="1">
                <a:off x="1438" y="423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104" name="Line 17"/>
              <p:cNvSpPr>
                <a:spLocks noChangeShapeType="1"/>
              </p:cNvSpPr>
              <p:nvPr/>
            </p:nvSpPr>
            <p:spPr bwMode="auto">
              <a:xfrm flipV="1">
                <a:off x="1240" y="60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1082" name="Line 18"/>
            <p:cNvSpPr>
              <a:spLocks noChangeShapeType="1"/>
            </p:cNvSpPr>
            <p:nvPr/>
          </p:nvSpPr>
          <p:spPr bwMode="auto">
            <a:xfrm>
              <a:off x="3162" y="3508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4" name="Line 19"/>
            <p:cNvSpPr>
              <a:spLocks noChangeShapeType="1"/>
            </p:cNvSpPr>
            <p:nvPr/>
          </p:nvSpPr>
          <p:spPr bwMode="auto">
            <a:xfrm>
              <a:off x="3318" y="3352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84" name="Line 20"/>
            <p:cNvSpPr>
              <a:spLocks noChangeShapeType="1"/>
            </p:cNvSpPr>
            <p:nvPr/>
          </p:nvSpPr>
          <p:spPr bwMode="auto">
            <a:xfrm>
              <a:off x="3504" y="3158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85" name="Line 21"/>
            <p:cNvSpPr>
              <a:spLocks noChangeShapeType="1"/>
            </p:cNvSpPr>
            <p:nvPr/>
          </p:nvSpPr>
          <p:spPr bwMode="auto">
            <a:xfrm>
              <a:off x="3691" y="2989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86" name="Line 22"/>
            <p:cNvSpPr>
              <a:spLocks noChangeShapeType="1"/>
            </p:cNvSpPr>
            <p:nvPr/>
          </p:nvSpPr>
          <p:spPr bwMode="auto">
            <a:xfrm>
              <a:off x="3835" y="2830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87" name="Line 23"/>
            <p:cNvSpPr>
              <a:spLocks noChangeShapeType="1"/>
            </p:cNvSpPr>
            <p:nvPr/>
          </p:nvSpPr>
          <p:spPr bwMode="auto">
            <a:xfrm flipH="1">
              <a:off x="4477" y="2758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88" name="Line 24"/>
            <p:cNvSpPr>
              <a:spLocks noChangeShapeType="1"/>
            </p:cNvSpPr>
            <p:nvPr/>
          </p:nvSpPr>
          <p:spPr bwMode="auto">
            <a:xfrm flipH="1">
              <a:off x="3823" y="2785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89" name="Line 25"/>
            <p:cNvSpPr>
              <a:spLocks noChangeShapeType="1"/>
            </p:cNvSpPr>
            <p:nvPr/>
          </p:nvSpPr>
          <p:spPr bwMode="auto">
            <a:xfrm flipH="1">
              <a:off x="3596" y="2789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90" name="Line 26"/>
            <p:cNvSpPr>
              <a:spLocks noChangeShapeType="1"/>
            </p:cNvSpPr>
            <p:nvPr/>
          </p:nvSpPr>
          <p:spPr bwMode="auto">
            <a:xfrm flipH="1">
              <a:off x="3426" y="2746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91" name="Line 27"/>
            <p:cNvSpPr>
              <a:spLocks noChangeShapeType="1"/>
            </p:cNvSpPr>
            <p:nvPr/>
          </p:nvSpPr>
          <p:spPr bwMode="auto">
            <a:xfrm flipH="1">
              <a:off x="3211" y="2761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92" name="Line 28"/>
            <p:cNvSpPr>
              <a:spLocks noChangeShapeType="1"/>
            </p:cNvSpPr>
            <p:nvPr/>
          </p:nvSpPr>
          <p:spPr bwMode="auto">
            <a:xfrm flipH="1">
              <a:off x="4048" y="2764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93" name="Line 29"/>
            <p:cNvSpPr>
              <a:spLocks noChangeShapeType="1"/>
            </p:cNvSpPr>
            <p:nvPr/>
          </p:nvSpPr>
          <p:spPr bwMode="auto">
            <a:xfrm flipH="1">
              <a:off x="4273" y="2743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4910138" y="2392363"/>
            <a:ext cx="3540125" cy="1646237"/>
            <a:chOff x="3093" y="2743"/>
            <a:chExt cx="2230" cy="1037"/>
          </a:xfrm>
        </p:grpSpPr>
        <p:grpSp>
          <p:nvGrpSpPr>
            <p:cNvPr id="53283" name="Group 31"/>
            <p:cNvGrpSpPr>
              <a:grpSpLocks/>
            </p:cNvGrpSpPr>
            <p:nvPr/>
          </p:nvGrpSpPr>
          <p:grpSpPr bwMode="auto">
            <a:xfrm>
              <a:off x="3093" y="2753"/>
              <a:ext cx="2206" cy="1027"/>
              <a:chOff x="947" y="102"/>
              <a:chExt cx="2206" cy="1027"/>
            </a:xfrm>
          </p:grpSpPr>
          <p:sp>
            <p:nvSpPr>
              <p:cNvPr id="1070" name="Rectangle 32"/>
              <p:cNvSpPr>
                <a:spLocks noChangeArrowheads="1"/>
              </p:cNvSpPr>
              <p:nvPr/>
            </p:nvSpPr>
            <p:spPr bwMode="auto">
              <a:xfrm>
                <a:off x="947" y="925"/>
                <a:ext cx="1495" cy="204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1" name="Line 33"/>
              <p:cNvSpPr>
                <a:spLocks noChangeShapeType="1"/>
              </p:cNvSpPr>
              <p:nvPr/>
            </p:nvSpPr>
            <p:spPr bwMode="auto">
              <a:xfrm flipV="1">
                <a:off x="158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2" name="Line 34"/>
              <p:cNvSpPr>
                <a:spLocks noChangeShapeType="1"/>
              </p:cNvSpPr>
              <p:nvPr/>
            </p:nvSpPr>
            <p:spPr bwMode="auto">
              <a:xfrm flipV="1">
                <a:off x="178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3" name="Line 35"/>
              <p:cNvSpPr>
                <a:spLocks noChangeShapeType="1"/>
              </p:cNvSpPr>
              <p:nvPr/>
            </p:nvSpPr>
            <p:spPr bwMode="auto">
              <a:xfrm flipV="1">
                <a:off x="2017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4" name="Line 36"/>
              <p:cNvSpPr>
                <a:spLocks noChangeShapeType="1"/>
              </p:cNvSpPr>
              <p:nvPr/>
            </p:nvSpPr>
            <p:spPr bwMode="auto">
              <a:xfrm flipV="1">
                <a:off x="2221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5" name="Line 37"/>
              <p:cNvSpPr>
                <a:spLocks noChangeShapeType="1"/>
              </p:cNvSpPr>
              <p:nvPr/>
            </p:nvSpPr>
            <p:spPr bwMode="auto">
              <a:xfrm flipV="1">
                <a:off x="1165" y="102"/>
                <a:ext cx="799" cy="810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6" name="Line 38"/>
              <p:cNvSpPr>
                <a:spLocks noChangeShapeType="1"/>
              </p:cNvSpPr>
              <p:nvPr/>
            </p:nvSpPr>
            <p:spPr bwMode="auto">
              <a:xfrm flipV="1">
                <a:off x="1369" y="108"/>
                <a:ext cx="769" cy="816"/>
              </a:xfrm>
              <a:prstGeom prst="line">
                <a:avLst/>
              </a:prstGeom>
              <a:noFill/>
              <a:ln w="9525">
                <a:solidFill>
                  <a:srgbClr val="FFFF66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7" name="Line 39"/>
              <p:cNvSpPr>
                <a:spLocks noChangeShapeType="1"/>
              </p:cNvSpPr>
              <p:nvPr/>
            </p:nvSpPr>
            <p:spPr bwMode="auto">
              <a:xfrm flipV="1">
                <a:off x="1084" y="78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8" name="Line 40"/>
              <p:cNvSpPr>
                <a:spLocks noChangeShapeType="1"/>
              </p:cNvSpPr>
              <p:nvPr/>
            </p:nvSpPr>
            <p:spPr bwMode="auto">
              <a:xfrm flipV="1">
                <a:off x="1619" y="269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79" name="Line 41"/>
              <p:cNvSpPr>
                <a:spLocks noChangeShapeType="1"/>
              </p:cNvSpPr>
              <p:nvPr/>
            </p:nvSpPr>
            <p:spPr bwMode="auto">
              <a:xfrm flipV="1">
                <a:off x="1438" y="423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  <p:sp>
            <p:nvSpPr>
              <p:cNvPr id="1080" name="Line 42"/>
              <p:cNvSpPr>
                <a:spLocks noChangeShapeType="1"/>
              </p:cNvSpPr>
              <p:nvPr/>
            </p:nvSpPr>
            <p:spPr bwMode="auto">
              <a:xfrm flipV="1">
                <a:off x="1240" y="605"/>
                <a:ext cx="1534" cy="1"/>
              </a:xfrm>
              <a:prstGeom prst="lin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/>
            </p:spPr>
            <p:txBody>
              <a:bodyPr anchor="ctr">
                <a:spAutoFit/>
              </a:bodyPr>
              <a:lstStyle/>
              <a:p>
                <a:pPr eaLnBrk="0" hangingPunct="0">
                  <a:defRPr/>
                </a:pPr>
                <a:endParaRPr lang="en-US" dirty="0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1058" name="Line 43"/>
            <p:cNvSpPr>
              <a:spLocks noChangeShapeType="1"/>
            </p:cNvSpPr>
            <p:nvPr/>
          </p:nvSpPr>
          <p:spPr bwMode="auto">
            <a:xfrm>
              <a:off x="3162" y="3508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6" name="Line 44"/>
            <p:cNvSpPr>
              <a:spLocks noChangeShapeType="1"/>
            </p:cNvSpPr>
            <p:nvPr/>
          </p:nvSpPr>
          <p:spPr bwMode="auto">
            <a:xfrm>
              <a:off x="3318" y="3352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0" name="Line 45"/>
            <p:cNvSpPr>
              <a:spLocks noChangeShapeType="1"/>
            </p:cNvSpPr>
            <p:nvPr/>
          </p:nvSpPr>
          <p:spPr bwMode="auto">
            <a:xfrm>
              <a:off x="3504" y="3158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1" name="Line 46"/>
            <p:cNvSpPr>
              <a:spLocks noChangeShapeType="1"/>
            </p:cNvSpPr>
            <p:nvPr/>
          </p:nvSpPr>
          <p:spPr bwMode="auto">
            <a:xfrm>
              <a:off x="3691" y="2989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2" name="Line 47"/>
            <p:cNvSpPr>
              <a:spLocks noChangeShapeType="1"/>
            </p:cNvSpPr>
            <p:nvPr/>
          </p:nvSpPr>
          <p:spPr bwMode="auto">
            <a:xfrm>
              <a:off x="3835" y="2830"/>
              <a:ext cx="1488" cy="0"/>
            </a:xfrm>
            <a:prstGeom prst="line">
              <a:avLst/>
            </a:prstGeom>
            <a:noFill/>
            <a:ln w="9525">
              <a:solidFill>
                <a:srgbClr val="FF9966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3" name="Line 48"/>
            <p:cNvSpPr>
              <a:spLocks noChangeShapeType="1"/>
            </p:cNvSpPr>
            <p:nvPr/>
          </p:nvSpPr>
          <p:spPr bwMode="auto">
            <a:xfrm flipH="1">
              <a:off x="4477" y="2758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4" name="Line 49"/>
            <p:cNvSpPr>
              <a:spLocks noChangeShapeType="1"/>
            </p:cNvSpPr>
            <p:nvPr/>
          </p:nvSpPr>
          <p:spPr bwMode="auto">
            <a:xfrm flipH="1">
              <a:off x="3823" y="2785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5" name="Line 50"/>
            <p:cNvSpPr>
              <a:spLocks noChangeShapeType="1"/>
            </p:cNvSpPr>
            <p:nvPr/>
          </p:nvSpPr>
          <p:spPr bwMode="auto">
            <a:xfrm flipH="1">
              <a:off x="3596" y="2789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6" name="Line 51"/>
            <p:cNvSpPr>
              <a:spLocks noChangeShapeType="1"/>
            </p:cNvSpPr>
            <p:nvPr/>
          </p:nvSpPr>
          <p:spPr bwMode="auto">
            <a:xfrm flipH="1">
              <a:off x="3426" y="2746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7" name="Line 52"/>
            <p:cNvSpPr>
              <a:spLocks noChangeShapeType="1"/>
            </p:cNvSpPr>
            <p:nvPr/>
          </p:nvSpPr>
          <p:spPr bwMode="auto">
            <a:xfrm flipH="1">
              <a:off x="3211" y="2761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8" name="Line 53"/>
            <p:cNvSpPr>
              <a:spLocks noChangeShapeType="1"/>
            </p:cNvSpPr>
            <p:nvPr/>
          </p:nvSpPr>
          <p:spPr bwMode="auto">
            <a:xfrm flipH="1">
              <a:off x="4048" y="2764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9" name="Line 54"/>
            <p:cNvSpPr>
              <a:spLocks noChangeShapeType="1"/>
            </p:cNvSpPr>
            <p:nvPr/>
          </p:nvSpPr>
          <p:spPr bwMode="auto">
            <a:xfrm flipH="1">
              <a:off x="4273" y="2743"/>
              <a:ext cx="773" cy="82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2992438" y="276225"/>
            <a:ext cx="3502025" cy="1630363"/>
            <a:chOff x="947" y="102"/>
            <a:chExt cx="2206" cy="1027"/>
          </a:xfrm>
        </p:grpSpPr>
        <p:sp>
          <p:nvSpPr>
            <p:cNvPr id="1046" name="Rectangle 56"/>
            <p:cNvSpPr>
              <a:spLocks noChangeArrowheads="1"/>
            </p:cNvSpPr>
            <p:nvPr/>
          </p:nvSpPr>
          <p:spPr bwMode="auto">
            <a:xfrm>
              <a:off x="947" y="925"/>
              <a:ext cx="1495" cy="204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36306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anchor="ctr">
              <a:spAutoFit/>
              <a:flatTx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7" name="Line 57"/>
            <p:cNvSpPr>
              <a:spLocks noChangeShapeType="1"/>
            </p:cNvSpPr>
            <p:nvPr/>
          </p:nvSpPr>
          <p:spPr bwMode="auto">
            <a:xfrm flipV="1">
              <a:off x="1585" y="102"/>
              <a:ext cx="799" cy="81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8" name="Line 58"/>
            <p:cNvSpPr>
              <a:spLocks noChangeShapeType="1"/>
            </p:cNvSpPr>
            <p:nvPr/>
          </p:nvSpPr>
          <p:spPr bwMode="auto">
            <a:xfrm flipV="1">
              <a:off x="1789" y="108"/>
              <a:ext cx="769" cy="816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9" name="Line 59"/>
            <p:cNvSpPr>
              <a:spLocks noChangeShapeType="1"/>
            </p:cNvSpPr>
            <p:nvPr/>
          </p:nvSpPr>
          <p:spPr bwMode="auto">
            <a:xfrm flipV="1">
              <a:off x="2017" y="102"/>
              <a:ext cx="799" cy="81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0" name="Line 60"/>
            <p:cNvSpPr>
              <a:spLocks noChangeShapeType="1"/>
            </p:cNvSpPr>
            <p:nvPr/>
          </p:nvSpPr>
          <p:spPr bwMode="auto">
            <a:xfrm flipV="1">
              <a:off x="2221" y="108"/>
              <a:ext cx="769" cy="816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1" name="Line 61"/>
            <p:cNvSpPr>
              <a:spLocks noChangeShapeType="1"/>
            </p:cNvSpPr>
            <p:nvPr/>
          </p:nvSpPr>
          <p:spPr bwMode="auto">
            <a:xfrm flipV="1">
              <a:off x="1165" y="102"/>
              <a:ext cx="799" cy="81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2" name="Line 62"/>
            <p:cNvSpPr>
              <a:spLocks noChangeShapeType="1"/>
            </p:cNvSpPr>
            <p:nvPr/>
          </p:nvSpPr>
          <p:spPr bwMode="auto">
            <a:xfrm flipV="1">
              <a:off x="1369" y="108"/>
              <a:ext cx="769" cy="816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3" name="Line 63"/>
            <p:cNvSpPr>
              <a:spLocks noChangeShapeType="1"/>
            </p:cNvSpPr>
            <p:nvPr/>
          </p:nvSpPr>
          <p:spPr bwMode="auto">
            <a:xfrm flipV="1">
              <a:off x="1084" y="785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4" name="Line 64"/>
            <p:cNvSpPr>
              <a:spLocks noChangeShapeType="1"/>
            </p:cNvSpPr>
            <p:nvPr/>
          </p:nvSpPr>
          <p:spPr bwMode="auto">
            <a:xfrm flipV="1">
              <a:off x="1619" y="269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5" name="Line 65"/>
            <p:cNvSpPr>
              <a:spLocks noChangeShapeType="1"/>
            </p:cNvSpPr>
            <p:nvPr/>
          </p:nvSpPr>
          <p:spPr bwMode="auto">
            <a:xfrm flipV="1">
              <a:off x="1438" y="423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6" name="Line 66"/>
            <p:cNvSpPr>
              <a:spLocks noChangeShapeType="1"/>
            </p:cNvSpPr>
            <p:nvPr/>
          </p:nvSpPr>
          <p:spPr bwMode="auto">
            <a:xfrm flipV="1">
              <a:off x="1240" y="605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5397500" y="268288"/>
            <a:ext cx="3502025" cy="1630362"/>
            <a:chOff x="947" y="102"/>
            <a:chExt cx="2206" cy="1027"/>
          </a:xfrm>
        </p:grpSpPr>
        <p:sp>
          <p:nvSpPr>
            <p:cNvPr id="1035" name="Rectangle 68"/>
            <p:cNvSpPr>
              <a:spLocks noChangeArrowheads="1"/>
            </p:cNvSpPr>
            <p:nvPr/>
          </p:nvSpPr>
          <p:spPr bwMode="auto">
            <a:xfrm>
              <a:off x="947" y="925"/>
              <a:ext cx="1495" cy="204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36306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anchor="ctr">
              <a:spAutoFit/>
              <a:flatTx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6" name="Line 69"/>
            <p:cNvSpPr>
              <a:spLocks noChangeShapeType="1"/>
            </p:cNvSpPr>
            <p:nvPr/>
          </p:nvSpPr>
          <p:spPr bwMode="auto">
            <a:xfrm flipV="1">
              <a:off x="1585" y="102"/>
              <a:ext cx="799" cy="81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7" name="Line 70"/>
            <p:cNvSpPr>
              <a:spLocks noChangeShapeType="1"/>
            </p:cNvSpPr>
            <p:nvPr/>
          </p:nvSpPr>
          <p:spPr bwMode="auto">
            <a:xfrm flipV="1">
              <a:off x="1789" y="108"/>
              <a:ext cx="769" cy="816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8" name="Line 71"/>
            <p:cNvSpPr>
              <a:spLocks noChangeShapeType="1"/>
            </p:cNvSpPr>
            <p:nvPr/>
          </p:nvSpPr>
          <p:spPr bwMode="auto">
            <a:xfrm flipV="1">
              <a:off x="2017" y="102"/>
              <a:ext cx="799" cy="81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39" name="Line 72"/>
            <p:cNvSpPr>
              <a:spLocks noChangeShapeType="1"/>
            </p:cNvSpPr>
            <p:nvPr/>
          </p:nvSpPr>
          <p:spPr bwMode="auto">
            <a:xfrm flipV="1">
              <a:off x="2221" y="108"/>
              <a:ext cx="769" cy="816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0" name="Line 73"/>
            <p:cNvSpPr>
              <a:spLocks noChangeShapeType="1"/>
            </p:cNvSpPr>
            <p:nvPr/>
          </p:nvSpPr>
          <p:spPr bwMode="auto">
            <a:xfrm flipV="1">
              <a:off x="1165" y="102"/>
              <a:ext cx="799" cy="810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1" name="Line 74"/>
            <p:cNvSpPr>
              <a:spLocks noChangeShapeType="1"/>
            </p:cNvSpPr>
            <p:nvPr/>
          </p:nvSpPr>
          <p:spPr bwMode="auto">
            <a:xfrm flipV="1">
              <a:off x="1369" y="108"/>
              <a:ext cx="769" cy="816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2" name="Line 75"/>
            <p:cNvSpPr>
              <a:spLocks noChangeShapeType="1"/>
            </p:cNvSpPr>
            <p:nvPr/>
          </p:nvSpPr>
          <p:spPr bwMode="auto">
            <a:xfrm flipV="1">
              <a:off x="1084" y="785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3" name="Line 76"/>
            <p:cNvSpPr>
              <a:spLocks noChangeShapeType="1"/>
            </p:cNvSpPr>
            <p:nvPr/>
          </p:nvSpPr>
          <p:spPr bwMode="auto">
            <a:xfrm flipV="1">
              <a:off x="1619" y="269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4" name="Line 77"/>
            <p:cNvSpPr>
              <a:spLocks noChangeShapeType="1"/>
            </p:cNvSpPr>
            <p:nvPr/>
          </p:nvSpPr>
          <p:spPr bwMode="auto">
            <a:xfrm flipV="1">
              <a:off x="1438" y="423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5" name="Line 78"/>
            <p:cNvSpPr>
              <a:spLocks noChangeShapeType="1"/>
            </p:cNvSpPr>
            <p:nvPr/>
          </p:nvSpPr>
          <p:spPr bwMode="auto">
            <a:xfrm flipV="1">
              <a:off x="1240" y="605"/>
              <a:ext cx="1534" cy="1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  <p:graphicFrame>
        <p:nvGraphicFramePr>
          <p:cNvPr id="142415" name="Object 79"/>
          <p:cNvGraphicFramePr>
            <a:graphicFrameLocks noChangeAspect="1"/>
          </p:cNvGraphicFramePr>
          <p:nvPr/>
        </p:nvGraphicFramePr>
        <p:xfrm>
          <a:off x="5668963" y="4511675"/>
          <a:ext cx="249078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4" name="Clip" r:id="rId3" imgW="5448300" imgH="2506663" progId="MS_ClipArt_Gallery.2">
                  <p:embed/>
                </p:oleObj>
              </mc:Choice>
              <mc:Fallback>
                <p:oleObj name="Clip" r:id="rId3" imgW="5448300" imgH="2506663" progId="MS_ClipArt_Gallery.2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963" y="4511675"/>
                        <a:ext cx="2490787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416" name="Object 80"/>
          <p:cNvGraphicFramePr>
            <a:graphicFrameLocks noChangeAspect="1"/>
          </p:cNvGraphicFramePr>
          <p:nvPr/>
        </p:nvGraphicFramePr>
        <p:xfrm>
          <a:off x="3678238" y="187325"/>
          <a:ext cx="4383087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5" name="Clip" r:id="rId5" imgW="5448300" imgH="2506663" progId="MS_ClipArt_Gallery.2">
                  <p:embed/>
                </p:oleObj>
              </mc:Choice>
              <mc:Fallback>
                <p:oleObj name="Clip" r:id="rId5" imgW="5448300" imgH="2506663" progId="MS_ClipArt_Gallery.2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8238" y="187325"/>
                        <a:ext cx="4383087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530850" y="2465388"/>
          <a:ext cx="249078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6" name="Clip" r:id="rId6" imgW="5448300" imgH="2506663" progId="MS_ClipArt_Gallery.2">
                  <p:embed/>
                </p:oleObj>
              </mc:Choice>
              <mc:Fallback>
                <p:oleObj name="Clip" r:id="rId6" imgW="5448300" imgH="250666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850" y="2465388"/>
                        <a:ext cx="2490788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Text Box 4"/>
          <p:cNvSpPr txBox="1">
            <a:spLocks noChangeArrowheads="1"/>
          </p:cNvSpPr>
          <p:nvPr/>
        </p:nvSpPr>
        <p:spPr bwMode="auto">
          <a:xfrm>
            <a:off x="676275" y="1893888"/>
            <a:ext cx="279400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2000" dirty="0" smtClean="0">
                <a:solidFill>
                  <a:srgbClr val="5490A8"/>
                </a:solidFill>
                <a:cs typeface="+mn-cs"/>
              </a:rPr>
              <a:t>Means the size and density of cortical columns is fixed</a:t>
            </a:r>
            <a:endParaRPr lang="en-US" sz="2000" dirty="0">
              <a:solidFill>
                <a:srgbClr val="5490A8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2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2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2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2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 autoUpdateAnimBg="0"/>
      <p:bldP spid="142339" grpId="0" autoUpdateAnimBg="0"/>
      <p:bldP spid="142340" grpId="0" autoUpdateAnimBg="0"/>
      <p:bldP spid="8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/>
          <a:stretch>
            <a:fillRect/>
          </a:stretch>
        </p:blipFill>
        <p:spPr bwMode="auto">
          <a:xfrm>
            <a:off x="4121150" y="0"/>
            <a:ext cx="401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028"/>
          <p:cNvSpPr>
            <a:spLocks noChangeArrowheads="1"/>
          </p:cNvSpPr>
          <p:nvPr/>
        </p:nvSpPr>
        <p:spPr bwMode="auto">
          <a:xfrm>
            <a:off x="7461250" y="6584950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0" name="Rectangle 1029"/>
          <p:cNvSpPr>
            <a:spLocks noChangeArrowheads="1"/>
          </p:cNvSpPr>
          <p:nvPr/>
        </p:nvSpPr>
        <p:spPr bwMode="auto">
          <a:xfrm>
            <a:off x="4000500" y="5029200"/>
            <a:ext cx="11620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Rectangle 1031"/>
          <p:cNvSpPr>
            <a:spLocks noChangeArrowheads="1"/>
          </p:cNvSpPr>
          <p:nvPr/>
        </p:nvSpPr>
        <p:spPr bwMode="auto">
          <a:xfrm>
            <a:off x="4000500" y="2628900"/>
            <a:ext cx="960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Rectangle 1033"/>
          <p:cNvSpPr>
            <a:spLocks noChangeArrowheads="1"/>
          </p:cNvSpPr>
          <p:nvPr/>
        </p:nvSpPr>
        <p:spPr bwMode="auto">
          <a:xfrm>
            <a:off x="4000500" y="1143000"/>
            <a:ext cx="9334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Rectangle 1035"/>
          <p:cNvSpPr>
            <a:spLocks noChangeArrowheads="1"/>
          </p:cNvSpPr>
          <p:nvPr/>
        </p:nvSpPr>
        <p:spPr bwMode="auto">
          <a:xfrm>
            <a:off x="4000500" y="114300"/>
            <a:ext cx="7239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Rectangle 1037"/>
          <p:cNvSpPr>
            <a:spLocks noChangeArrowheads="1"/>
          </p:cNvSpPr>
          <p:nvPr/>
        </p:nvSpPr>
        <p:spPr bwMode="auto">
          <a:xfrm>
            <a:off x="806450" y="304800"/>
            <a:ext cx="33988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3600">
                <a:solidFill>
                  <a:schemeClr val="bg2"/>
                </a:solidFill>
              </a:rPr>
              <a:t>Lemniscal System</a:t>
            </a:r>
          </a:p>
          <a:p>
            <a:pPr eaLnBrk="0" hangingPunct="0"/>
            <a:r>
              <a:rPr lang="en-US" sz="3600">
                <a:solidFill>
                  <a:schemeClr val="bg2"/>
                </a:solidFill>
              </a:rPr>
              <a:t>(</a:t>
            </a:r>
            <a:r>
              <a:rPr lang="en-US" sz="3200" i="1">
                <a:solidFill>
                  <a:schemeClr val="bg2"/>
                </a:solidFill>
              </a:rPr>
              <a:t>mechanoreceptors</a:t>
            </a:r>
            <a:r>
              <a:rPr lang="en-US" sz="3200">
                <a:solidFill>
                  <a:schemeClr val="bg2"/>
                </a:solidFill>
              </a:rPr>
              <a:t>)</a:t>
            </a:r>
          </a:p>
        </p:txBody>
      </p:sp>
      <p:grpSp>
        <p:nvGrpSpPr>
          <p:cNvPr id="2" name="Group 1038"/>
          <p:cNvGrpSpPr>
            <a:grpSpLocks/>
          </p:cNvGrpSpPr>
          <p:nvPr/>
        </p:nvGrpSpPr>
        <p:grpSpPr bwMode="auto">
          <a:xfrm>
            <a:off x="4781550" y="3067050"/>
            <a:ext cx="923925" cy="2843213"/>
            <a:chOff x="3012" y="1932"/>
            <a:chExt cx="582" cy="1791"/>
          </a:xfrm>
        </p:grpSpPr>
        <p:sp>
          <p:nvSpPr>
            <p:cNvPr id="50205" name="Line 1039"/>
            <p:cNvSpPr>
              <a:spLocks noChangeShapeType="1"/>
            </p:cNvSpPr>
            <p:nvPr/>
          </p:nvSpPr>
          <p:spPr bwMode="auto">
            <a:xfrm>
              <a:off x="3012" y="3243"/>
              <a:ext cx="576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6" name="Line 1040"/>
            <p:cNvSpPr>
              <a:spLocks noChangeShapeType="1"/>
            </p:cNvSpPr>
            <p:nvPr/>
          </p:nvSpPr>
          <p:spPr bwMode="auto">
            <a:xfrm>
              <a:off x="3594" y="1932"/>
              <a:ext cx="0" cy="179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41"/>
          <p:cNvGrpSpPr>
            <a:grpSpLocks/>
          </p:cNvGrpSpPr>
          <p:nvPr/>
        </p:nvGrpSpPr>
        <p:grpSpPr bwMode="auto">
          <a:xfrm>
            <a:off x="5643563" y="1409700"/>
            <a:ext cx="719137" cy="1633538"/>
            <a:chOff x="3555" y="888"/>
            <a:chExt cx="453" cy="1029"/>
          </a:xfrm>
        </p:grpSpPr>
        <p:sp>
          <p:nvSpPr>
            <p:cNvPr id="50201" name="Oval 1042"/>
            <p:cNvSpPr>
              <a:spLocks noChangeArrowheads="1"/>
            </p:cNvSpPr>
            <p:nvPr/>
          </p:nvSpPr>
          <p:spPr bwMode="auto">
            <a:xfrm>
              <a:off x="3555" y="1782"/>
              <a:ext cx="135" cy="13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202" name="Group 1043"/>
            <p:cNvGrpSpPr>
              <a:grpSpLocks/>
            </p:cNvGrpSpPr>
            <p:nvPr/>
          </p:nvGrpSpPr>
          <p:grpSpPr bwMode="auto">
            <a:xfrm>
              <a:off x="3645" y="888"/>
              <a:ext cx="363" cy="921"/>
              <a:chOff x="3645" y="888"/>
              <a:chExt cx="363" cy="921"/>
            </a:xfrm>
          </p:grpSpPr>
          <p:sp>
            <p:nvSpPr>
              <p:cNvPr id="50203" name="Freeform 1044"/>
              <p:cNvSpPr>
                <a:spLocks/>
              </p:cNvSpPr>
              <p:nvPr/>
            </p:nvSpPr>
            <p:spPr bwMode="auto">
              <a:xfrm>
                <a:off x="3645" y="1458"/>
                <a:ext cx="342" cy="351"/>
              </a:xfrm>
              <a:custGeom>
                <a:avLst/>
                <a:gdLst>
                  <a:gd name="T0" fmla="*/ 0 w 342"/>
                  <a:gd name="T1" fmla="*/ 351 h 351"/>
                  <a:gd name="T2" fmla="*/ 261 w 342"/>
                  <a:gd name="T3" fmla="*/ 288 h 351"/>
                  <a:gd name="T4" fmla="*/ 342 w 342"/>
                  <a:gd name="T5" fmla="*/ 0 h 351"/>
                  <a:gd name="T6" fmla="*/ 0 60000 65536"/>
                  <a:gd name="T7" fmla="*/ 0 60000 65536"/>
                  <a:gd name="T8" fmla="*/ 0 60000 65536"/>
                  <a:gd name="T9" fmla="*/ 0 w 342"/>
                  <a:gd name="T10" fmla="*/ 0 h 351"/>
                  <a:gd name="T11" fmla="*/ 342 w 342"/>
                  <a:gd name="T12" fmla="*/ 351 h 3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2" h="351">
                    <a:moveTo>
                      <a:pt x="0" y="351"/>
                    </a:moveTo>
                    <a:cubicBezTo>
                      <a:pt x="102" y="348"/>
                      <a:pt x="204" y="346"/>
                      <a:pt x="261" y="288"/>
                    </a:cubicBezTo>
                    <a:cubicBezTo>
                      <a:pt x="318" y="230"/>
                      <a:pt x="329" y="48"/>
                      <a:pt x="342" y="0"/>
                    </a:cubicBezTo>
                  </a:path>
                </a:pathLst>
              </a:cu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4" name="Line 1045"/>
              <p:cNvSpPr>
                <a:spLocks noChangeShapeType="1"/>
              </p:cNvSpPr>
              <p:nvPr/>
            </p:nvSpPr>
            <p:spPr bwMode="auto">
              <a:xfrm flipV="1">
                <a:off x="3978" y="888"/>
                <a:ext cx="30" cy="588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1046"/>
          <p:cNvGrpSpPr>
            <a:grpSpLocks/>
          </p:cNvGrpSpPr>
          <p:nvPr/>
        </p:nvGrpSpPr>
        <p:grpSpPr bwMode="auto">
          <a:xfrm>
            <a:off x="6262688" y="349250"/>
            <a:ext cx="538162" cy="1017588"/>
            <a:chOff x="3945" y="220"/>
            <a:chExt cx="339" cy="641"/>
          </a:xfrm>
        </p:grpSpPr>
        <p:sp>
          <p:nvSpPr>
            <p:cNvPr id="50199" name="Oval 1047"/>
            <p:cNvSpPr>
              <a:spLocks noChangeArrowheads="1"/>
            </p:cNvSpPr>
            <p:nvPr/>
          </p:nvSpPr>
          <p:spPr bwMode="auto">
            <a:xfrm>
              <a:off x="3945" y="726"/>
              <a:ext cx="135" cy="1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0" name="Line 1048"/>
            <p:cNvSpPr>
              <a:spLocks noChangeShapeType="1"/>
            </p:cNvSpPr>
            <p:nvPr/>
          </p:nvSpPr>
          <p:spPr bwMode="auto">
            <a:xfrm flipV="1">
              <a:off x="4044" y="220"/>
              <a:ext cx="240" cy="5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88" name="Group 30"/>
          <p:cNvGrpSpPr>
            <a:grpSpLocks/>
          </p:cNvGrpSpPr>
          <p:nvPr/>
        </p:nvGrpSpPr>
        <p:grpSpPr bwMode="auto">
          <a:xfrm>
            <a:off x="4457700" y="190500"/>
            <a:ext cx="3790950" cy="4019550"/>
            <a:chOff x="4456983" y="190348"/>
            <a:chExt cx="3791284" cy="4019741"/>
          </a:xfrm>
        </p:grpSpPr>
        <p:sp>
          <p:nvSpPr>
            <p:cNvPr id="26" name="Rectangle 1030"/>
            <p:cNvSpPr>
              <a:spLocks noChangeArrowheads="1"/>
            </p:cNvSpPr>
            <p:nvPr/>
          </p:nvSpPr>
          <p:spPr bwMode="auto">
            <a:xfrm>
              <a:off x="6953041" y="3933090"/>
              <a:ext cx="12952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Spinal Cord</a:t>
              </a:r>
            </a:p>
          </p:txBody>
        </p:sp>
        <p:sp>
          <p:nvSpPr>
            <p:cNvPr id="27" name="Rectangle 1034"/>
            <p:cNvSpPr>
              <a:spLocks noChangeArrowheads="1"/>
            </p:cNvSpPr>
            <p:nvPr/>
          </p:nvSpPr>
          <p:spPr bwMode="auto">
            <a:xfrm>
              <a:off x="6528710" y="117126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Thalamus</a:t>
              </a:r>
            </a:p>
          </p:txBody>
        </p:sp>
        <p:sp>
          <p:nvSpPr>
            <p:cNvPr id="28" name="Rectangle 1036"/>
            <p:cNvSpPr>
              <a:spLocks noChangeArrowheads="1"/>
            </p:cNvSpPr>
            <p:nvPr/>
          </p:nvSpPr>
          <p:spPr bwMode="auto">
            <a:xfrm>
              <a:off x="7266727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parietal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Rectangle 1032"/>
            <p:cNvSpPr>
              <a:spLocks noChangeArrowheads="1"/>
            </p:cNvSpPr>
            <p:nvPr/>
          </p:nvSpPr>
          <p:spPr bwMode="auto">
            <a:xfrm>
              <a:off x="7120790" y="249179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Hindbrain</a:t>
              </a:r>
            </a:p>
          </p:txBody>
        </p:sp>
        <p:sp>
          <p:nvSpPr>
            <p:cNvPr id="30" name="Rectangle 1036"/>
            <p:cNvSpPr>
              <a:spLocks noChangeArrowheads="1"/>
            </p:cNvSpPr>
            <p:nvPr/>
          </p:nvSpPr>
          <p:spPr bwMode="auto">
            <a:xfrm>
              <a:off x="4456983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frontal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</p:grpSp>
      <p:pic>
        <p:nvPicPr>
          <p:cNvPr id="50189" name="Picture 1026" descr="somat cortex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r="4059"/>
          <a:stretch>
            <a:fillRect/>
          </a:stretch>
        </p:blipFill>
        <p:spPr bwMode="auto">
          <a:xfrm>
            <a:off x="846138" y="1423988"/>
            <a:ext cx="3405187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>
            <a:spLocks/>
          </p:cNvSpPr>
          <p:nvPr/>
        </p:nvSpPr>
        <p:spPr bwMode="auto">
          <a:xfrm>
            <a:off x="2217738" y="2263775"/>
            <a:ext cx="746125" cy="936625"/>
          </a:xfrm>
          <a:custGeom>
            <a:avLst/>
            <a:gdLst>
              <a:gd name="T0" fmla="*/ 573904 w 746760"/>
              <a:gd name="T1" fmla="*/ 29949 h 937260"/>
              <a:gd name="T2" fmla="*/ 655892 w 746760"/>
              <a:gd name="T3" fmla="*/ 0 h 937260"/>
              <a:gd name="T4" fmla="*/ 730425 w 746760"/>
              <a:gd name="T5" fmla="*/ 29949 h 937260"/>
              <a:gd name="T6" fmla="*/ 603718 w 746760"/>
              <a:gd name="T7" fmla="*/ 314450 h 937260"/>
              <a:gd name="T8" fmla="*/ 462105 w 746760"/>
              <a:gd name="T9" fmla="*/ 464188 h 937260"/>
              <a:gd name="T10" fmla="*/ 305585 w 746760"/>
              <a:gd name="T11" fmla="*/ 741202 h 937260"/>
              <a:gd name="T12" fmla="*/ 335399 w 746760"/>
              <a:gd name="T13" fmla="*/ 860995 h 937260"/>
              <a:gd name="T14" fmla="*/ 216146 w 746760"/>
              <a:gd name="T15" fmla="*/ 868481 h 937260"/>
              <a:gd name="T16" fmla="*/ 96892 w 746760"/>
              <a:gd name="T17" fmla="*/ 860995 h 937260"/>
              <a:gd name="T18" fmla="*/ 7464 w 746760"/>
              <a:gd name="T19" fmla="*/ 920889 h 937260"/>
              <a:gd name="T20" fmla="*/ 0 w 746760"/>
              <a:gd name="T21" fmla="*/ 786125 h 937260"/>
              <a:gd name="T22" fmla="*/ 52173 w 746760"/>
              <a:gd name="T23" fmla="*/ 673822 h 937260"/>
              <a:gd name="T24" fmla="*/ 231052 w 746760"/>
              <a:gd name="T25" fmla="*/ 524084 h 937260"/>
              <a:gd name="T26" fmla="*/ 253412 w 746760"/>
              <a:gd name="T27" fmla="*/ 494135 h 937260"/>
              <a:gd name="T28" fmla="*/ 253412 w 746760"/>
              <a:gd name="T29" fmla="*/ 426754 h 937260"/>
              <a:gd name="T30" fmla="*/ 253412 w 746760"/>
              <a:gd name="T31" fmla="*/ 404293 h 937260"/>
              <a:gd name="T32" fmla="*/ 357759 w 746760"/>
              <a:gd name="T33" fmla="*/ 359372 h 937260"/>
              <a:gd name="T34" fmla="*/ 529185 w 746760"/>
              <a:gd name="T35" fmla="*/ 262042 h 937260"/>
              <a:gd name="T36" fmla="*/ 566452 w 746760"/>
              <a:gd name="T37" fmla="*/ 209634 h 937260"/>
              <a:gd name="T38" fmla="*/ 588812 w 746760"/>
              <a:gd name="T39" fmla="*/ 142250 h 937260"/>
              <a:gd name="T40" fmla="*/ 588812 w 746760"/>
              <a:gd name="T41" fmla="*/ 89843 h 93726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46760"/>
              <a:gd name="T64" fmla="*/ 0 h 937260"/>
              <a:gd name="T65" fmla="*/ 746760 w 746760"/>
              <a:gd name="T66" fmla="*/ 937260 h 93726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46760" h="937260">
                <a:moveTo>
                  <a:pt x="586740" y="30480"/>
                </a:moveTo>
                <a:lnTo>
                  <a:pt x="670560" y="0"/>
                </a:lnTo>
                <a:lnTo>
                  <a:pt x="746760" y="30480"/>
                </a:lnTo>
                <a:lnTo>
                  <a:pt x="617220" y="320040"/>
                </a:lnTo>
                <a:lnTo>
                  <a:pt x="472440" y="472440"/>
                </a:lnTo>
                <a:lnTo>
                  <a:pt x="312420" y="754380"/>
                </a:lnTo>
                <a:lnTo>
                  <a:pt x="342900" y="876300"/>
                </a:lnTo>
                <a:lnTo>
                  <a:pt x="220980" y="883920"/>
                </a:lnTo>
                <a:lnTo>
                  <a:pt x="99060" y="876300"/>
                </a:lnTo>
                <a:lnTo>
                  <a:pt x="7620" y="937260"/>
                </a:lnTo>
                <a:lnTo>
                  <a:pt x="0" y="800100"/>
                </a:lnTo>
                <a:lnTo>
                  <a:pt x="53340" y="685800"/>
                </a:lnTo>
                <a:lnTo>
                  <a:pt x="236220" y="533400"/>
                </a:lnTo>
                <a:lnTo>
                  <a:pt x="259080" y="502920"/>
                </a:lnTo>
                <a:lnTo>
                  <a:pt x="259080" y="434340"/>
                </a:lnTo>
                <a:lnTo>
                  <a:pt x="259080" y="411480"/>
                </a:lnTo>
                <a:lnTo>
                  <a:pt x="365760" y="365760"/>
                </a:lnTo>
                <a:lnTo>
                  <a:pt x="541020" y="266700"/>
                </a:lnTo>
                <a:lnTo>
                  <a:pt x="579120" y="213360"/>
                </a:lnTo>
                <a:lnTo>
                  <a:pt x="601980" y="144780"/>
                </a:lnTo>
                <a:lnTo>
                  <a:pt x="601980" y="91440"/>
                </a:lnTo>
              </a:path>
            </a:pathLst>
          </a:cu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0" r="36601" b="4178"/>
          <a:stretch>
            <a:fillRect/>
          </a:stretch>
        </p:blipFill>
        <p:spPr bwMode="auto">
          <a:xfrm>
            <a:off x="3168119" y="4598987"/>
            <a:ext cx="12795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835400" y="4349750"/>
            <a:ext cx="1074738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PACINIAN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CORPUSCLE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1395" y="-92621"/>
            <a:ext cx="145975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FFC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Fuzzy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smtClean="0"/>
              <a:t>Receptive fields</a:t>
            </a:r>
            <a:br>
              <a:rPr lang="en-US" smtClean="0"/>
            </a:br>
            <a:r>
              <a:rPr lang="en-US" sz="2000" smtClean="0"/>
              <a:t>	</a:t>
            </a:r>
            <a:r>
              <a:rPr lang="en-US" sz="3600" smtClean="0"/>
              <a:t>periphery vs. cortex</a:t>
            </a:r>
          </a:p>
        </p:txBody>
      </p:sp>
      <p:graphicFrame>
        <p:nvGraphicFramePr>
          <p:cNvPr id="5427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677965"/>
              </p:ext>
            </p:extLst>
          </p:nvPr>
        </p:nvGraphicFramePr>
        <p:xfrm>
          <a:off x="6509084" y="0"/>
          <a:ext cx="2634916" cy="2807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9" name="Image" r:id="rId4" imgW="9057143" imgH="9647619" progId="">
                  <p:embed/>
                </p:oleObj>
              </mc:Choice>
              <mc:Fallback>
                <p:oleObj name="Image" r:id="rId4" imgW="9057143" imgH="9647619" progId="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9084" y="0"/>
                        <a:ext cx="2634916" cy="2807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211222"/>
              </p:ext>
            </p:extLst>
          </p:nvPr>
        </p:nvGraphicFramePr>
        <p:xfrm>
          <a:off x="2894806" y="2553619"/>
          <a:ext cx="4329113" cy="370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0" name="Image" r:id="rId6" imgW="12390476" imgH="10609524" progId="">
                  <p:embed/>
                </p:oleObj>
              </mc:Choice>
              <mc:Fallback>
                <p:oleObj name="Image" r:id="rId6" imgW="12390476" imgH="10609524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4806" y="2553619"/>
                        <a:ext cx="4329113" cy="370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2588001" y="4624804"/>
            <a:ext cx="943785" cy="3331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2588001" y="4735838"/>
            <a:ext cx="1054818" cy="22206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2643518" y="4846871"/>
            <a:ext cx="1110335" cy="11103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 flipV="1">
            <a:off x="2643518" y="4957905"/>
            <a:ext cx="943785" cy="5551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 flipV="1">
            <a:off x="2643518" y="4957905"/>
            <a:ext cx="888268" cy="1665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 flipV="1">
            <a:off x="2588001" y="4957905"/>
            <a:ext cx="888268" cy="33310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2613024" y="4981575"/>
            <a:ext cx="807727" cy="47598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 flipV="1">
            <a:off x="2588001" y="4957904"/>
            <a:ext cx="832752" cy="832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9"/>
          <p:cNvSpPr>
            <a:spLocks/>
          </p:cNvSpPr>
          <p:nvPr/>
        </p:nvSpPr>
        <p:spPr bwMode="auto">
          <a:xfrm>
            <a:off x="1326626" y="1912476"/>
            <a:ext cx="3401785" cy="1015663"/>
          </a:xfrm>
          <a:prstGeom prst="borderCallout1">
            <a:avLst>
              <a:gd name="adj1" fmla="val 113421"/>
              <a:gd name="adj2" fmla="val 4414"/>
              <a:gd name="adj3" fmla="val 301064"/>
              <a:gd name="adj4" fmla="val 37191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en-US" altLang="en-US" sz="2000" dirty="0" smtClean="0"/>
              <a:t>Stimulation anywhere within this large receptive field goes to one </a:t>
            </a:r>
            <a:r>
              <a:rPr lang="en-US" altLang="en-US" sz="2000" dirty="0"/>
              <a:t>cortical </a:t>
            </a:r>
            <a:r>
              <a:rPr lang="en-US" altLang="en-US" sz="2000" dirty="0" smtClean="0"/>
              <a:t>column</a:t>
            </a:r>
            <a:endParaRPr lang="en-US" altLang="en-US" sz="2000" dirty="0"/>
          </a:p>
        </p:txBody>
      </p:sp>
      <p:sp>
        <p:nvSpPr>
          <p:cNvPr id="15" name="AutoShape 19"/>
          <p:cNvSpPr>
            <a:spLocks/>
          </p:cNvSpPr>
          <p:nvPr/>
        </p:nvSpPr>
        <p:spPr bwMode="auto">
          <a:xfrm>
            <a:off x="7387389" y="2553619"/>
            <a:ext cx="1756611" cy="1938992"/>
          </a:xfrm>
          <a:prstGeom prst="borderCallout1">
            <a:avLst>
              <a:gd name="adj1" fmla="val 29585"/>
              <a:gd name="adj2" fmla="val -6746"/>
              <a:gd name="adj3" fmla="val 53766"/>
              <a:gd name="adj4" fmla="val -23396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MS PGothic" pitchFamily="34" charset="-128"/>
              </a:defRPr>
            </a:lvl9pPr>
          </a:lstStyle>
          <a:p>
            <a:r>
              <a:rPr lang="en-US" altLang="en-US" sz="2000" dirty="0" smtClean="0"/>
              <a:t>Stimulation within this tiny receptive field goes to one </a:t>
            </a:r>
            <a:r>
              <a:rPr lang="en-US" altLang="en-US" sz="2000" dirty="0"/>
              <a:t>cortical </a:t>
            </a:r>
            <a:r>
              <a:rPr lang="en-US" altLang="en-US" sz="2000" dirty="0" smtClean="0"/>
              <a:t>column</a:t>
            </a:r>
            <a:endParaRPr lang="en-US" alt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Two-Point Discrimination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dundeemedstudentnotes.files.wordpress.com/2012/04/untitled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5"/>
          <a:stretch/>
        </p:blipFill>
        <p:spPr bwMode="auto">
          <a:xfrm>
            <a:off x="990600" y="1324350"/>
            <a:ext cx="7239000" cy="4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973" y="1324349"/>
            <a:ext cx="196205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Converging neurons =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Less discrimination,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Lower threshold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6050" y="1264238"/>
            <a:ext cx="20574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Less convergence=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M</a:t>
            </a:r>
            <a:r>
              <a:rPr lang="en-US" sz="1800" dirty="0" smtClean="0">
                <a:solidFill>
                  <a:prstClr val="black"/>
                </a:solidFill>
              </a:rPr>
              <a:t>ore discrimination,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Higher threshold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1593" y="4629151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561" y="4629151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72"/>
          <a:stretch>
            <a:fillRect/>
          </a:stretch>
        </p:blipFill>
        <p:spPr bwMode="auto">
          <a:xfrm>
            <a:off x="5110163" y="2757488"/>
            <a:ext cx="33686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4"/>
          <a:stretch>
            <a:fillRect/>
          </a:stretch>
        </p:blipFill>
        <p:spPr bwMode="auto">
          <a:xfrm>
            <a:off x="1604963" y="2759075"/>
            <a:ext cx="33686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0"/>
            <a:ext cx="23606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Line 7"/>
          <p:cNvSpPr>
            <a:spLocks noChangeShapeType="1"/>
          </p:cNvSpPr>
          <p:nvPr/>
        </p:nvSpPr>
        <p:spPr bwMode="auto">
          <a:xfrm>
            <a:off x="5221288" y="14288"/>
            <a:ext cx="0" cy="23383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5302" name="Object 9"/>
          <p:cNvGraphicFramePr>
            <a:graphicFrameLocks/>
          </p:cNvGraphicFramePr>
          <p:nvPr/>
        </p:nvGraphicFramePr>
        <p:xfrm>
          <a:off x="1377950" y="0"/>
          <a:ext cx="205105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6" name="Image" r:id="rId6" imgW="9057143" imgH="9647619" progId="">
                  <p:embed/>
                </p:oleObj>
              </mc:Choice>
              <mc:Fallback>
                <p:oleObj name="Image" r:id="rId6" imgW="9057143" imgH="9647619" progId="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950" y="0"/>
                        <a:ext cx="2051050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3" name="Text Box 4"/>
          <p:cNvSpPr txBox="1">
            <a:spLocks noChangeArrowheads="1"/>
          </p:cNvSpPr>
          <p:nvPr/>
        </p:nvSpPr>
        <p:spPr bwMode="auto">
          <a:xfrm>
            <a:off x="2649538" y="2011363"/>
            <a:ext cx="1363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/>
              <a:t>Sensory</a:t>
            </a:r>
          </a:p>
          <a:p>
            <a:pPr algn="ctr"/>
            <a:r>
              <a:rPr lang="en-US"/>
              <a:t>(</a:t>
            </a:r>
            <a:r>
              <a:rPr lang="en-US" i="1"/>
              <a:t>parietal</a:t>
            </a:r>
            <a:r>
              <a:rPr lang="en-US"/>
              <a:t>)</a:t>
            </a:r>
          </a:p>
        </p:txBody>
      </p:sp>
      <p:sp>
        <p:nvSpPr>
          <p:cNvPr id="55304" name="Text Box 5"/>
          <p:cNvSpPr txBox="1">
            <a:spLocks noChangeArrowheads="1"/>
          </p:cNvSpPr>
          <p:nvPr/>
        </p:nvSpPr>
        <p:spPr bwMode="auto">
          <a:xfrm>
            <a:off x="6294438" y="2011363"/>
            <a:ext cx="120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/>
              <a:t>Motor</a:t>
            </a:r>
          </a:p>
          <a:p>
            <a:pPr algn="ctr"/>
            <a:r>
              <a:rPr lang="en-US"/>
              <a:t>(</a:t>
            </a:r>
            <a:r>
              <a:rPr lang="en-US" i="1"/>
              <a:t>frontal</a:t>
            </a:r>
            <a:r>
              <a:rPr lang="en-US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9377" y="177859"/>
            <a:ext cx="264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brain has no ‘sense’ of itself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035810" y="2682240"/>
            <a:ext cx="5684520" cy="1143000"/>
          </a:xfrm>
        </p:spPr>
        <p:txBody>
          <a:bodyPr/>
          <a:lstStyle/>
          <a:p>
            <a:pPr eaLnBrk="1" hangingPunct="1"/>
            <a:r>
              <a:rPr lang="en-US" smtClean="0"/>
              <a:t>Two-Point Thresholds</a:t>
            </a:r>
          </a:p>
        </p:txBody>
      </p:sp>
      <p:pic>
        <p:nvPicPr>
          <p:cNvPr id="56323" name="Picture 3" descr="two point thre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80963"/>
            <a:ext cx="7326312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303963" y="3484563"/>
            <a:ext cx="663575" cy="16160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7899400" y="4075113"/>
            <a:ext cx="688975" cy="121443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581275" y="2333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>
                <a:solidFill>
                  <a:srgbClr val="FF3300"/>
                </a:solidFill>
              </a:rPr>
              <a:t>Where best for Braille?</a:t>
            </a:r>
          </a:p>
        </p:txBody>
      </p:sp>
      <p:graphicFrame>
        <p:nvGraphicFramePr>
          <p:cNvPr id="56327" name="Object 9"/>
          <p:cNvGraphicFramePr>
            <a:graphicFrameLocks/>
          </p:cNvGraphicFramePr>
          <p:nvPr/>
        </p:nvGraphicFramePr>
        <p:xfrm>
          <a:off x="1042988" y="5427663"/>
          <a:ext cx="127000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9" name="Image" r:id="rId5" imgW="9057143" imgH="9647619" progId="">
                  <p:embed/>
                </p:oleObj>
              </mc:Choice>
              <mc:Fallback>
                <p:oleObj name="Image" r:id="rId5" imgW="9057143" imgH="9647619" progId="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5427663"/>
                        <a:ext cx="1270000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44037" grpId="0" animBg="1"/>
      <p:bldP spid="4403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ressure thre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4837113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two point thre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"/>
          <a:stretch>
            <a:fillRect/>
          </a:stretch>
        </p:blipFill>
        <p:spPr bwMode="auto">
          <a:xfrm>
            <a:off x="4886325" y="1509713"/>
            <a:ext cx="4257675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641475" y="5754688"/>
            <a:ext cx="1503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latin typeface="Arial" pitchFamily="34" charset="0"/>
              </a:rPr>
              <a:t>Pressure</a:t>
            </a:r>
          </a:p>
          <a:p>
            <a:pPr algn="ctr"/>
            <a:r>
              <a:rPr lang="en-US" b="1" dirty="0" smtClean="0">
                <a:latin typeface="Arial" pitchFamily="34" charset="0"/>
              </a:rPr>
              <a:t>(Detect)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270625" y="5754688"/>
            <a:ext cx="1646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latin typeface="Arial" pitchFamily="34" charset="0"/>
              </a:rPr>
              <a:t>Two-Point</a:t>
            </a:r>
          </a:p>
          <a:p>
            <a:pPr algn="ctr"/>
            <a:r>
              <a:rPr lang="en-US" b="1" dirty="0" smtClean="0">
                <a:latin typeface="Arial" pitchFamily="34" charset="0"/>
              </a:rPr>
              <a:t>(ID)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5760" y="568960"/>
            <a:ext cx="5953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Thresholds for Detection and Identification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5400"/>
            <a:ext cx="77724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Receptive fields</a:t>
            </a:r>
            <a:br>
              <a:rPr lang="en-US" smtClean="0"/>
            </a:br>
            <a:r>
              <a:rPr lang="en-US" sz="2000" smtClean="0"/>
              <a:t>	</a:t>
            </a:r>
            <a:r>
              <a:rPr lang="en-US" sz="3600" smtClean="0"/>
              <a:t>periphery vs. cortex</a:t>
            </a:r>
          </a:p>
        </p:txBody>
      </p:sp>
      <p:pic>
        <p:nvPicPr>
          <p:cNvPr id="58371" name="Picture 5" descr="squirr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1456" r="49110" b="49129"/>
          <a:stretch>
            <a:fillRect/>
          </a:stretch>
        </p:blipFill>
        <p:spPr bwMode="auto">
          <a:xfrm>
            <a:off x="546100" y="1587500"/>
            <a:ext cx="40132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BARREL 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6"/>
          <a:stretch>
            <a:fillRect/>
          </a:stretch>
        </p:blipFill>
        <p:spPr bwMode="auto">
          <a:xfrm>
            <a:off x="4772025" y="1595438"/>
            <a:ext cx="40957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1162050" y="3371850"/>
            <a:ext cx="723900" cy="6477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50" y="1668463"/>
            <a:ext cx="1801813" cy="1662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32080"/>
            <a:ext cx="77724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dirty="0" smtClean="0"/>
              <a:t>The Stimuli of </a:t>
            </a:r>
            <a:r>
              <a:rPr lang="en-US" dirty="0" err="1" smtClean="0"/>
              <a:t>Somatosensation</a:t>
            </a:r>
            <a:endParaRPr lang="en-US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440815"/>
            <a:ext cx="7772400" cy="5132705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SKIN (body surface)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Mechanical pressure: this is ‘touch’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Vibration (Hz): this is generally ‘texture’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Damage/Temp (pain/hot/warm/cold)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Chemical (example is menthol)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MUSCLES &amp;TENDONS (body position)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Stretch, Tension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Kinesthesis, Proprioception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BODY SURFACE + BODY POSITION = “HAPTIC PERCEPTION”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5" name="Picture 3" descr="touch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0"/>
            <a:ext cx="7224712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58775" y="2943225"/>
            <a:ext cx="1200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Monkey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Cortex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4" b="4344"/>
          <a:stretch>
            <a:fillRect/>
          </a:stretch>
        </p:blipFill>
        <p:spPr bwMode="auto">
          <a:xfrm>
            <a:off x="0" y="0"/>
            <a:ext cx="2392363" cy="2435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en-US" sz="4000" smtClean="0"/>
              <a:t>Experience Changes Cortical Maps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19250"/>
            <a:ext cx="7772400" cy="41148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mtClean="0"/>
              <a:t>what happens if you lose a finger?</a:t>
            </a:r>
          </a:p>
          <a:p>
            <a:pPr eaLnBrk="1" hangingPunct="1"/>
            <a:r>
              <a:rPr lang="en-US" smtClean="0"/>
              <a:t>cortical maps will readjust</a:t>
            </a:r>
          </a:p>
          <a:p>
            <a:pPr eaLnBrk="1" hangingPunct="1"/>
            <a:r>
              <a:rPr lang="en-US" smtClean="0"/>
              <a:t>experience alone can readjust - the example of violin training - young vs. old</a:t>
            </a:r>
          </a:p>
        </p:txBody>
      </p:sp>
      <p:graphicFrame>
        <p:nvGraphicFramePr>
          <p:cNvPr id="64516" name="Object 4"/>
          <p:cNvGraphicFramePr>
            <a:graphicFrameLocks/>
          </p:cNvGraphicFramePr>
          <p:nvPr/>
        </p:nvGraphicFramePr>
        <p:xfrm>
          <a:off x="3621088" y="4873625"/>
          <a:ext cx="178117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0" name="Image" r:id="rId4" imgW="1790476" imgH="1419048" progId="">
                  <p:embed/>
                </p:oleObj>
              </mc:Choice>
              <mc:Fallback>
                <p:oleObj name="Image" r:id="rId4" imgW="1790476" imgH="1419048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8" y="4873625"/>
                        <a:ext cx="178117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5"/>
          <p:cNvGraphicFramePr>
            <a:graphicFrameLocks/>
          </p:cNvGraphicFramePr>
          <p:nvPr/>
        </p:nvGraphicFramePr>
        <p:xfrm>
          <a:off x="1485900" y="5235575"/>
          <a:ext cx="132397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1" name="Image" r:id="rId6" imgW="1790476" imgH="1419048" progId="">
                  <p:embed/>
                </p:oleObj>
              </mc:Choice>
              <mc:Fallback>
                <p:oleObj name="Image" r:id="rId6" imgW="1790476" imgH="1419048" progId="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5235575"/>
                        <a:ext cx="1323975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6"/>
          <p:cNvGraphicFramePr>
            <a:graphicFrameLocks/>
          </p:cNvGraphicFramePr>
          <p:nvPr/>
        </p:nvGraphicFramePr>
        <p:xfrm>
          <a:off x="6180138" y="4487863"/>
          <a:ext cx="2266950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2" name="Image" r:id="rId7" imgW="1790476" imgH="1419048" progId="">
                  <p:embed/>
                </p:oleObj>
              </mc:Choice>
              <mc:Fallback>
                <p:oleObj name="Image" r:id="rId7" imgW="1790476" imgH="1419048" progId="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138" y="4487863"/>
                        <a:ext cx="2266950" cy="179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609600"/>
            <a:ext cx="5486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What is the result of all this ‘experience’?</a:t>
            </a:r>
          </a:p>
        </p:txBody>
      </p:sp>
      <p:sp>
        <p:nvSpPr>
          <p:cNvPr id="62467" name="Freeform 3"/>
          <p:cNvSpPr>
            <a:spLocks/>
          </p:cNvSpPr>
          <p:nvPr/>
        </p:nvSpPr>
        <p:spPr bwMode="auto">
          <a:xfrm>
            <a:off x="2709863" y="4308475"/>
            <a:ext cx="7937" cy="30163"/>
          </a:xfrm>
          <a:custGeom>
            <a:avLst/>
            <a:gdLst>
              <a:gd name="T0" fmla="*/ 2147483647 w 13"/>
              <a:gd name="T1" fmla="*/ 0 h 56"/>
              <a:gd name="T2" fmla="*/ 2147483647 w 13"/>
              <a:gd name="T3" fmla="*/ 2147483647 h 56"/>
              <a:gd name="T4" fmla="*/ 0 w 13"/>
              <a:gd name="T5" fmla="*/ 2147483647 h 56"/>
              <a:gd name="T6" fmla="*/ 2147483647 w 13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  <a:gd name="T12" fmla="*/ 0 w 13"/>
              <a:gd name="T13" fmla="*/ 0 h 56"/>
              <a:gd name="T14" fmla="*/ 13 w 13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" h="56">
                <a:moveTo>
                  <a:pt x="13" y="0"/>
                </a:moveTo>
                <a:lnTo>
                  <a:pt x="1" y="56"/>
                </a:lnTo>
                <a:lnTo>
                  <a:pt x="0" y="56"/>
                </a:lnTo>
                <a:lnTo>
                  <a:pt x="13" y="0"/>
                </a:lnTo>
                <a:close/>
              </a:path>
            </a:pathLst>
          </a:custGeom>
          <a:solidFill>
            <a:srgbClr val="489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2767013" y="5372100"/>
            <a:ext cx="4762" cy="41275"/>
          </a:xfrm>
          <a:custGeom>
            <a:avLst/>
            <a:gdLst>
              <a:gd name="T0" fmla="*/ 0 w 9"/>
              <a:gd name="T1" fmla="*/ 2147483647 h 79"/>
              <a:gd name="T2" fmla="*/ 2147483647 w 9"/>
              <a:gd name="T3" fmla="*/ 0 h 79"/>
              <a:gd name="T4" fmla="*/ 2147483647 w 9"/>
              <a:gd name="T5" fmla="*/ 0 h 79"/>
              <a:gd name="T6" fmla="*/ 0 w 9"/>
              <a:gd name="T7" fmla="*/ 2147483647 h 79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79"/>
              <a:gd name="T14" fmla="*/ 9 w 9"/>
              <a:gd name="T15" fmla="*/ 79 h 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79">
                <a:moveTo>
                  <a:pt x="0" y="79"/>
                </a:moveTo>
                <a:lnTo>
                  <a:pt x="7" y="0"/>
                </a:lnTo>
                <a:lnTo>
                  <a:pt x="9" y="0"/>
                </a:lnTo>
                <a:lnTo>
                  <a:pt x="0" y="79"/>
                </a:lnTo>
                <a:close/>
              </a:path>
            </a:pathLst>
          </a:custGeom>
          <a:solidFill>
            <a:srgbClr val="489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9" name="Freeform 5"/>
          <p:cNvSpPr>
            <a:spLocks/>
          </p:cNvSpPr>
          <p:nvPr/>
        </p:nvSpPr>
        <p:spPr bwMode="auto">
          <a:xfrm>
            <a:off x="2316163" y="4427538"/>
            <a:ext cx="6350" cy="46037"/>
          </a:xfrm>
          <a:custGeom>
            <a:avLst/>
            <a:gdLst>
              <a:gd name="T0" fmla="*/ 0 w 11"/>
              <a:gd name="T1" fmla="*/ 2147483647 h 87"/>
              <a:gd name="T2" fmla="*/ 2147483647 w 11"/>
              <a:gd name="T3" fmla="*/ 0 h 87"/>
              <a:gd name="T4" fmla="*/ 2147483647 w 11"/>
              <a:gd name="T5" fmla="*/ 0 h 87"/>
              <a:gd name="T6" fmla="*/ 0 w 11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87"/>
              <a:gd name="T14" fmla="*/ 11 w 11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87">
                <a:moveTo>
                  <a:pt x="0" y="87"/>
                </a:moveTo>
                <a:lnTo>
                  <a:pt x="9" y="0"/>
                </a:lnTo>
                <a:lnTo>
                  <a:pt x="11" y="0"/>
                </a:lnTo>
                <a:lnTo>
                  <a:pt x="0" y="87"/>
                </a:lnTo>
                <a:close/>
              </a:path>
            </a:pathLst>
          </a:custGeom>
          <a:solidFill>
            <a:srgbClr val="489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57150" y="2881313"/>
            <a:ext cx="3714750" cy="2387600"/>
            <a:chOff x="1152" y="1680"/>
            <a:chExt cx="2340" cy="1504"/>
          </a:xfrm>
        </p:grpSpPr>
        <p:sp>
          <p:nvSpPr>
            <p:cNvPr id="62631" name="Freeform 7"/>
            <p:cNvSpPr>
              <a:spLocks/>
            </p:cNvSpPr>
            <p:nvPr/>
          </p:nvSpPr>
          <p:spPr bwMode="auto">
            <a:xfrm>
              <a:off x="1423" y="1691"/>
              <a:ext cx="1238" cy="363"/>
            </a:xfrm>
            <a:custGeom>
              <a:avLst/>
              <a:gdLst>
                <a:gd name="T0" fmla="*/ 0 w 3715"/>
                <a:gd name="T1" fmla="*/ 0 h 1089"/>
                <a:gd name="T2" fmla="*/ 0 w 3715"/>
                <a:gd name="T3" fmla="*/ 0 h 1089"/>
                <a:gd name="T4" fmla="*/ 0 w 3715"/>
                <a:gd name="T5" fmla="*/ 0 h 1089"/>
                <a:gd name="T6" fmla="*/ 0 w 3715"/>
                <a:gd name="T7" fmla="*/ 0 h 1089"/>
                <a:gd name="T8" fmla="*/ 0 w 3715"/>
                <a:gd name="T9" fmla="*/ 0 h 1089"/>
                <a:gd name="T10" fmla="*/ 0 w 3715"/>
                <a:gd name="T11" fmla="*/ 0 h 1089"/>
                <a:gd name="T12" fmla="*/ 0 w 3715"/>
                <a:gd name="T13" fmla="*/ 0 h 1089"/>
                <a:gd name="T14" fmla="*/ 0 w 3715"/>
                <a:gd name="T15" fmla="*/ 0 h 1089"/>
                <a:gd name="T16" fmla="*/ 0 w 3715"/>
                <a:gd name="T17" fmla="*/ 0 h 1089"/>
                <a:gd name="T18" fmla="*/ 0 w 3715"/>
                <a:gd name="T19" fmla="*/ 0 h 1089"/>
                <a:gd name="T20" fmla="*/ 0 w 3715"/>
                <a:gd name="T21" fmla="*/ 0 h 1089"/>
                <a:gd name="T22" fmla="*/ 0 w 3715"/>
                <a:gd name="T23" fmla="*/ 0 h 1089"/>
                <a:gd name="T24" fmla="*/ 0 w 3715"/>
                <a:gd name="T25" fmla="*/ 0 h 1089"/>
                <a:gd name="T26" fmla="*/ 0 w 3715"/>
                <a:gd name="T27" fmla="*/ 0 h 1089"/>
                <a:gd name="T28" fmla="*/ 0 w 3715"/>
                <a:gd name="T29" fmla="*/ 0 h 1089"/>
                <a:gd name="T30" fmla="*/ 0 w 3715"/>
                <a:gd name="T31" fmla="*/ 0 h 1089"/>
                <a:gd name="T32" fmla="*/ 0 w 3715"/>
                <a:gd name="T33" fmla="*/ 0 h 1089"/>
                <a:gd name="T34" fmla="*/ 0 w 3715"/>
                <a:gd name="T35" fmla="*/ 0 h 1089"/>
                <a:gd name="T36" fmla="*/ 0 w 3715"/>
                <a:gd name="T37" fmla="*/ 0 h 1089"/>
                <a:gd name="T38" fmla="*/ 0 w 3715"/>
                <a:gd name="T39" fmla="*/ 0 h 1089"/>
                <a:gd name="T40" fmla="*/ 0 w 3715"/>
                <a:gd name="T41" fmla="*/ 0 h 1089"/>
                <a:gd name="T42" fmla="*/ 0 w 3715"/>
                <a:gd name="T43" fmla="*/ 0 h 1089"/>
                <a:gd name="T44" fmla="*/ 0 w 3715"/>
                <a:gd name="T45" fmla="*/ 0 h 1089"/>
                <a:gd name="T46" fmla="*/ 0 w 3715"/>
                <a:gd name="T47" fmla="*/ 0 h 1089"/>
                <a:gd name="T48" fmla="*/ 0 w 3715"/>
                <a:gd name="T49" fmla="*/ 0 h 1089"/>
                <a:gd name="T50" fmla="*/ 0 w 3715"/>
                <a:gd name="T51" fmla="*/ 0 h 1089"/>
                <a:gd name="T52" fmla="*/ 0 w 3715"/>
                <a:gd name="T53" fmla="*/ 0 h 1089"/>
                <a:gd name="T54" fmla="*/ 0 w 3715"/>
                <a:gd name="T55" fmla="*/ 0 h 1089"/>
                <a:gd name="T56" fmla="*/ 0 w 3715"/>
                <a:gd name="T57" fmla="*/ 0 h 1089"/>
                <a:gd name="T58" fmla="*/ 0 w 3715"/>
                <a:gd name="T59" fmla="*/ 0 h 1089"/>
                <a:gd name="T60" fmla="*/ 0 w 3715"/>
                <a:gd name="T61" fmla="*/ 0 h 1089"/>
                <a:gd name="T62" fmla="*/ 0 w 3715"/>
                <a:gd name="T63" fmla="*/ 0 h 1089"/>
                <a:gd name="T64" fmla="*/ 0 w 3715"/>
                <a:gd name="T65" fmla="*/ 0 h 1089"/>
                <a:gd name="T66" fmla="*/ 0 w 3715"/>
                <a:gd name="T67" fmla="*/ 0 h 1089"/>
                <a:gd name="T68" fmla="*/ 0 w 3715"/>
                <a:gd name="T69" fmla="*/ 0 h 1089"/>
                <a:gd name="T70" fmla="*/ 0 w 3715"/>
                <a:gd name="T71" fmla="*/ 0 h 1089"/>
                <a:gd name="T72" fmla="*/ 0 w 3715"/>
                <a:gd name="T73" fmla="*/ 0 h 1089"/>
                <a:gd name="T74" fmla="*/ 0 w 3715"/>
                <a:gd name="T75" fmla="*/ 0 h 1089"/>
                <a:gd name="T76" fmla="*/ 0 w 3715"/>
                <a:gd name="T77" fmla="*/ 0 h 1089"/>
                <a:gd name="T78" fmla="*/ 0 w 3715"/>
                <a:gd name="T79" fmla="*/ 0 h 1089"/>
                <a:gd name="T80" fmla="*/ 0 w 3715"/>
                <a:gd name="T81" fmla="*/ 0 h 1089"/>
                <a:gd name="T82" fmla="*/ 0 w 3715"/>
                <a:gd name="T83" fmla="*/ 0 h 1089"/>
                <a:gd name="T84" fmla="*/ 0 w 3715"/>
                <a:gd name="T85" fmla="*/ 0 h 1089"/>
                <a:gd name="T86" fmla="*/ 0 w 3715"/>
                <a:gd name="T87" fmla="*/ 0 h 1089"/>
                <a:gd name="T88" fmla="*/ 0 w 3715"/>
                <a:gd name="T89" fmla="*/ 0 h 1089"/>
                <a:gd name="T90" fmla="*/ 0 w 3715"/>
                <a:gd name="T91" fmla="*/ 0 h 1089"/>
                <a:gd name="T92" fmla="*/ 0 w 3715"/>
                <a:gd name="T93" fmla="*/ 0 h 1089"/>
                <a:gd name="T94" fmla="*/ 0 w 3715"/>
                <a:gd name="T95" fmla="*/ 0 h 1089"/>
                <a:gd name="T96" fmla="*/ 0 w 3715"/>
                <a:gd name="T97" fmla="*/ 0 h 1089"/>
                <a:gd name="T98" fmla="*/ 0 w 3715"/>
                <a:gd name="T99" fmla="*/ 0 h 1089"/>
                <a:gd name="T100" fmla="*/ 0 w 3715"/>
                <a:gd name="T101" fmla="*/ 0 h 1089"/>
                <a:gd name="T102" fmla="*/ 0 w 3715"/>
                <a:gd name="T103" fmla="*/ 0 h 1089"/>
                <a:gd name="T104" fmla="*/ 0 w 3715"/>
                <a:gd name="T105" fmla="*/ 0 h 10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5"/>
                <a:gd name="T160" fmla="*/ 0 h 1089"/>
                <a:gd name="T161" fmla="*/ 3715 w 3715"/>
                <a:gd name="T162" fmla="*/ 1089 h 10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5" h="1089">
                  <a:moveTo>
                    <a:pt x="3707" y="170"/>
                  </a:moveTo>
                  <a:lnTo>
                    <a:pt x="3394" y="119"/>
                  </a:lnTo>
                  <a:lnTo>
                    <a:pt x="3221" y="91"/>
                  </a:lnTo>
                  <a:lnTo>
                    <a:pt x="3039" y="70"/>
                  </a:lnTo>
                  <a:lnTo>
                    <a:pt x="2844" y="53"/>
                  </a:lnTo>
                  <a:lnTo>
                    <a:pt x="2744" y="47"/>
                  </a:lnTo>
                  <a:lnTo>
                    <a:pt x="2642" y="44"/>
                  </a:lnTo>
                  <a:lnTo>
                    <a:pt x="2536" y="44"/>
                  </a:lnTo>
                  <a:lnTo>
                    <a:pt x="2429" y="47"/>
                  </a:lnTo>
                  <a:lnTo>
                    <a:pt x="2316" y="55"/>
                  </a:lnTo>
                  <a:lnTo>
                    <a:pt x="2203" y="66"/>
                  </a:lnTo>
                  <a:lnTo>
                    <a:pt x="2084" y="83"/>
                  </a:lnTo>
                  <a:lnTo>
                    <a:pt x="1969" y="104"/>
                  </a:lnTo>
                  <a:lnTo>
                    <a:pt x="1722" y="160"/>
                  </a:lnTo>
                  <a:lnTo>
                    <a:pt x="1592" y="198"/>
                  </a:lnTo>
                  <a:lnTo>
                    <a:pt x="1463" y="242"/>
                  </a:lnTo>
                  <a:lnTo>
                    <a:pt x="1334" y="289"/>
                  </a:lnTo>
                  <a:lnTo>
                    <a:pt x="1196" y="347"/>
                  </a:lnTo>
                  <a:lnTo>
                    <a:pt x="1062" y="410"/>
                  </a:lnTo>
                  <a:lnTo>
                    <a:pt x="922" y="481"/>
                  </a:lnTo>
                  <a:lnTo>
                    <a:pt x="779" y="562"/>
                  </a:lnTo>
                  <a:lnTo>
                    <a:pt x="632" y="649"/>
                  </a:lnTo>
                  <a:lnTo>
                    <a:pt x="487" y="745"/>
                  </a:lnTo>
                  <a:lnTo>
                    <a:pt x="338" y="849"/>
                  </a:lnTo>
                  <a:lnTo>
                    <a:pt x="185" y="966"/>
                  </a:lnTo>
                  <a:lnTo>
                    <a:pt x="30" y="1089"/>
                  </a:lnTo>
                  <a:lnTo>
                    <a:pt x="0" y="1056"/>
                  </a:lnTo>
                  <a:lnTo>
                    <a:pt x="153" y="932"/>
                  </a:lnTo>
                  <a:lnTo>
                    <a:pt x="311" y="817"/>
                  </a:lnTo>
                  <a:lnTo>
                    <a:pt x="462" y="710"/>
                  </a:lnTo>
                  <a:lnTo>
                    <a:pt x="608" y="613"/>
                  </a:lnTo>
                  <a:lnTo>
                    <a:pt x="754" y="526"/>
                  </a:lnTo>
                  <a:lnTo>
                    <a:pt x="899" y="443"/>
                  </a:lnTo>
                  <a:lnTo>
                    <a:pt x="1039" y="372"/>
                  </a:lnTo>
                  <a:lnTo>
                    <a:pt x="1177" y="308"/>
                  </a:lnTo>
                  <a:lnTo>
                    <a:pt x="1315" y="251"/>
                  </a:lnTo>
                  <a:lnTo>
                    <a:pt x="1450" y="202"/>
                  </a:lnTo>
                  <a:lnTo>
                    <a:pt x="1579" y="157"/>
                  </a:lnTo>
                  <a:lnTo>
                    <a:pt x="1708" y="119"/>
                  </a:lnTo>
                  <a:lnTo>
                    <a:pt x="1958" y="64"/>
                  </a:lnTo>
                  <a:lnTo>
                    <a:pt x="2076" y="42"/>
                  </a:lnTo>
                  <a:lnTo>
                    <a:pt x="2195" y="25"/>
                  </a:lnTo>
                  <a:lnTo>
                    <a:pt x="2310" y="14"/>
                  </a:lnTo>
                  <a:lnTo>
                    <a:pt x="2423" y="6"/>
                  </a:lnTo>
                  <a:lnTo>
                    <a:pt x="2536" y="4"/>
                  </a:lnTo>
                  <a:lnTo>
                    <a:pt x="2642" y="0"/>
                  </a:lnTo>
                  <a:lnTo>
                    <a:pt x="2744" y="6"/>
                  </a:lnTo>
                  <a:lnTo>
                    <a:pt x="2849" y="11"/>
                  </a:lnTo>
                  <a:lnTo>
                    <a:pt x="3045" y="28"/>
                  </a:lnTo>
                  <a:lnTo>
                    <a:pt x="3229" y="49"/>
                  </a:lnTo>
                  <a:lnTo>
                    <a:pt x="3402" y="77"/>
                  </a:lnTo>
                  <a:lnTo>
                    <a:pt x="3715" y="130"/>
                  </a:lnTo>
                  <a:lnTo>
                    <a:pt x="3707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632" name="Group 8"/>
            <p:cNvGrpSpPr>
              <a:grpSpLocks/>
            </p:cNvGrpSpPr>
            <p:nvPr/>
          </p:nvGrpSpPr>
          <p:grpSpPr bwMode="auto">
            <a:xfrm>
              <a:off x="1167" y="1680"/>
              <a:ext cx="2325" cy="1504"/>
              <a:chOff x="2793" y="2207"/>
              <a:chExt cx="2325" cy="1504"/>
            </a:xfrm>
          </p:grpSpPr>
          <p:sp>
            <p:nvSpPr>
              <p:cNvPr id="62664" name="Freeform 9"/>
              <p:cNvSpPr>
                <a:spLocks/>
              </p:cNvSpPr>
              <p:nvPr/>
            </p:nvSpPr>
            <p:spPr bwMode="auto">
              <a:xfrm>
                <a:off x="2793" y="2226"/>
                <a:ext cx="2310" cy="1474"/>
              </a:xfrm>
              <a:custGeom>
                <a:avLst/>
                <a:gdLst>
                  <a:gd name="T0" fmla="*/ 0 w 6931"/>
                  <a:gd name="T1" fmla="*/ 0 h 4424"/>
                  <a:gd name="T2" fmla="*/ 0 w 6931"/>
                  <a:gd name="T3" fmla="*/ 0 h 4424"/>
                  <a:gd name="T4" fmla="*/ 0 w 6931"/>
                  <a:gd name="T5" fmla="*/ 0 h 4424"/>
                  <a:gd name="T6" fmla="*/ 0 w 6931"/>
                  <a:gd name="T7" fmla="*/ 0 h 4424"/>
                  <a:gd name="T8" fmla="*/ 0 w 6931"/>
                  <a:gd name="T9" fmla="*/ 0 h 4424"/>
                  <a:gd name="T10" fmla="*/ 0 w 6931"/>
                  <a:gd name="T11" fmla="*/ 0 h 4424"/>
                  <a:gd name="T12" fmla="*/ 0 w 6931"/>
                  <a:gd name="T13" fmla="*/ 0 h 4424"/>
                  <a:gd name="T14" fmla="*/ 0 w 6931"/>
                  <a:gd name="T15" fmla="*/ 0 h 4424"/>
                  <a:gd name="T16" fmla="*/ 0 w 6931"/>
                  <a:gd name="T17" fmla="*/ 0 h 4424"/>
                  <a:gd name="T18" fmla="*/ 0 w 6931"/>
                  <a:gd name="T19" fmla="*/ 0 h 4424"/>
                  <a:gd name="T20" fmla="*/ 0 w 6931"/>
                  <a:gd name="T21" fmla="*/ 0 h 4424"/>
                  <a:gd name="T22" fmla="*/ 0 w 6931"/>
                  <a:gd name="T23" fmla="*/ 0 h 4424"/>
                  <a:gd name="T24" fmla="*/ 0 w 6931"/>
                  <a:gd name="T25" fmla="*/ 0 h 4424"/>
                  <a:gd name="T26" fmla="*/ 0 w 6931"/>
                  <a:gd name="T27" fmla="*/ 0 h 4424"/>
                  <a:gd name="T28" fmla="*/ 0 w 6931"/>
                  <a:gd name="T29" fmla="*/ 0 h 4424"/>
                  <a:gd name="T30" fmla="*/ 0 w 6931"/>
                  <a:gd name="T31" fmla="*/ 0 h 4424"/>
                  <a:gd name="T32" fmla="*/ 0 w 6931"/>
                  <a:gd name="T33" fmla="*/ 0 h 4424"/>
                  <a:gd name="T34" fmla="*/ 0 w 6931"/>
                  <a:gd name="T35" fmla="*/ 0 h 4424"/>
                  <a:gd name="T36" fmla="*/ 0 w 6931"/>
                  <a:gd name="T37" fmla="*/ 0 h 4424"/>
                  <a:gd name="T38" fmla="*/ 0 w 6931"/>
                  <a:gd name="T39" fmla="*/ 0 h 4424"/>
                  <a:gd name="T40" fmla="*/ 0 w 6931"/>
                  <a:gd name="T41" fmla="*/ 0 h 4424"/>
                  <a:gd name="T42" fmla="*/ 0 w 6931"/>
                  <a:gd name="T43" fmla="*/ 0 h 4424"/>
                  <a:gd name="T44" fmla="*/ 0 w 6931"/>
                  <a:gd name="T45" fmla="*/ 0 h 4424"/>
                  <a:gd name="T46" fmla="*/ 0 w 6931"/>
                  <a:gd name="T47" fmla="*/ 0 h 4424"/>
                  <a:gd name="T48" fmla="*/ 0 w 6931"/>
                  <a:gd name="T49" fmla="*/ 0 h 4424"/>
                  <a:gd name="T50" fmla="*/ 0 w 6931"/>
                  <a:gd name="T51" fmla="*/ 0 h 4424"/>
                  <a:gd name="T52" fmla="*/ 0 w 6931"/>
                  <a:gd name="T53" fmla="*/ 0 h 4424"/>
                  <a:gd name="T54" fmla="*/ 0 w 6931"/>
                  <a:gd name="T55" fmla="*/ 0 h 4424"/>
                  <a:gd name="T56" fmla="*/ 0 w 6931"/>
                  <a:gd name="T57" fmla="*/ 0 h 4424"/>
                  <a:gd name="T58" fmla="*/ 0 w 6931"/>
                  <a:gd name="T59" fmla="*/ 0 h 4424"/>
                  <a:gd name="T60" fmla="*/ 0 w 6931"/>
                  <a:gd name="T61" fmla="*/ 0 h 4424"/>
                  <a:gd name="T62" fmla="*/ 0 w 6931"/>
                  <a:gd name="T63" fmla="*/ 0 h 4424"/>
                  <a:gd name="T64" fmla="*/ 0 w 6931"/>
                  <a:gd name="T65" fmla="*/ 0 h 4424"/>
                  <a:gd name="T66" fmla="*/ 0 w 6931"/>
                  <a:gd name="T67" fmla="*/ 0 h 4424"/>
                  <a:gd name="T68" fmla="*/ 0 w 6931"/>
                  <a:gd name="T69" fmla="*/ 0 h 4424"/>
                  <a:gd name="T70" fmla="*/ 0 w 6931"/>
                  <a:gd name="T71" fmla="*/ 0 h 4424"/>
                  <a:gd name="T72" fmla="*/ 0 w 6931"/>
                  <a:gd name="T73" fmla="*/ 0 h 4424"/>
                  <a:gd name="T74" fmla="*/ 0 w 6931"/>
                  <a:gd name="T75" fmla="*/ 0 h 4424"/>
                  <a:gd name="T76" fmla="*/ 0 w 6931"/>
                  <a:gd name="T77" fmla="*/ 0 h 4424"/>
                  <a:gd name="T78" fmla="*/ 0 w 6931"/>
                  <a:gd name="T79" fmla="*/ 0 h 4424"/>
                  <a:gd name="T80" fmla="*/ 0 w 6931"/>
                  <a:gd name="T81" fmla="*/ 0 h 4424"/>
                  <a:gd name="T82" fmla="*/ 0 w 6931"/>
                  <a:gd name="T83" fmla="*/ 0 h 4424"/>
                  <a:gd name="T84" fmla="*/ 0 w 6931"/>
                  <a:gd name="T85" fmla="*/ 0 h 4424"/>
                  <a:gd name="T86" fmla="*/ 0 w 6931"/>
                  <a:gd name="T87" fmla="*/ 0 h 4424"/>
                  <a:gd name="T88" fmla="*/ 0 w 6931"/>
                  <a:gd name="T89" fmla="*/ 0 h 4424"/>
                  <a:gd name="T90" fmla="*/ 0 w 6931"/>
                  <a:gd name="T91" fmla="*/ 0 h 4424"/>
                  <a:gd name="T92" fmla="*/ 0 w 6931"/>
                  <a:gd name="T93" fmla="*/ 0 h 4424"/>
                  <a:gd name="T94" fmla="*/ 0 w 6931"/>
                  <a:gd name="T95" fmla="*/ 0 h 4424"/>
                  <a:gd name="T96" fmla="*/ 0 w 6931"/>
                  <a:gd name="T97" fmla="*/ 0 h 4424"/>
                  <a:gd name="T98" fmla="*/ 0 w 6931"/>
                  <a:gd name="T99" fmla="*/ 0 h 4424"/>
                  <a:gd name="T100" fmla="*/ 0 w 6931"/>
                  <a:gd name="T101" fmla="*/ 0 h 4424"/>
                  <a:gd name="T102" fmla="*/ 0 w 6931"/>
                  <a:gd name="T103" fmla="*/ 0 h 4424"/>
                  <a:gd name="T104" fmla="*/ 0 w 6931"/>
                  <a:gd name="T105" fmla="*/ 0 h 442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931"/>
                  <a:gd name="T160" fmla="*/ 0 h 4424"/>
                  <a:gd name="T161" fmla="*/ 6931 w 6931"/>
                  <a:gd name="T162" fmla="*/ 4424 h 442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931" h="4424">
                    <a:moveTo>
                      <a:pt x="3688" y="2414"/>
                    </a:moveTo>
                    <a:lnTo>
                      <a:pt x="3534" y="2552"/>
                    </a:lnTo>
                    <a:lnTo>
                      <a:pt x="3388" y="2680"/>
                    </a:lnTo>
                    <a:lnTo>
                      <a:pt x="3253" y="2810"/>
                    </a:lnTo>
                    <a:lnTo>
                      <a:pt x="3190" y="2870"/>
                    </a:lnTo>
                    <a:lnTo>
                      <a:pt x="3130" y="2933"/>
                    </a:lnTo>
                    <a:lnTo>
                      <a:pt x="3013" y="3052"/>
                    </a:lnTo>
                    <a:lnTo>
                      <a:pt x="2909" y="3165"/>
                    </a:lnTo>
                    <a:lnTo>
                      <a:pt x="2815" y="3274"/>
                    </a:lnTo>
                    <a:lnTo>
                      <a:pt x="2772" y="3327"/>
                    </a:lnTo>
                    <a:lnTo>
                      <a:pt x="2730" y="3379"/>
                    </a:lnTo>
                    <a:lnTo>
                      <a:pt x="2692" y="3429"/>
                    </a:lnTo>
                    <a:lnTo>
                      <a:pt x="2656" y="3478"/>
                    </a:lnTo>
                    <a:lnTo>
                      <a:pt x="2621" y="3527"/>
                    </a:lnTo>
                    <a:lnTo>
                      <a:pt x="2590" y="3574"/>
                    </a:lnTo>
                    <a:lnTo>
                      <a:pt x="2563" y="3621"/>
                    </a:lnTo>
                    <a:lnTo>
                      <a:pt x="2536" y="3665"/>
                    </a:lnTo>
                    <a:lnTo>
                      <a:pt x="2513" y="3709"/>
                    </a:lnTo>
                    <a:lnTo>
                      <a:pt x="2491" y="3751"/>
                    </a:lnTo>
                    <a:lnTo>
                      <a:pt x="2472" y="3791"/>
                    </a:lnTo>
                    <a:lnTo>
                      <a:pt x="2458" y="3833"/>
                    </a:lnTo>
                    <a:lnTo>
                      <a:pt x="2445" y="3872"/>
                    </a:lnTo>
                    <a:lnTo>
                      <a:pt x="2434" y="3906"/>
                    </a:lnTo>
                    <a:lnTo>
                      <a:pt x="2425" y="3942"/>
                    </a:lnTo>
                    <a:lnTo>
                      <a:pt x="2419" y="3978"/>
                    </a:lnTo>
                    <a:lnTo>
                      <a:pt x="2417" y="4012"/>
                    </a:lnTo>
                    <a:lnTo>
                      <a:pt x="2417" y="4044"/>
                    </a:lnTo>
                    <a:lnTo>
                      <a:pt x="2419" y="4074"/>
                    </a:lnTo>
                    <a:lnTo>
                      <a:pt x="2423" y="4104"/>
                    </a:lnTo>
                    <a:lnTo>
                      <a:pt x="2431" y="4136"/>
                    </a:lnTo>
                    <a:lnTo>
                      <a:pt x="2442" y="4163"/>
                    </a:lnTo>
                    <a:lnTo>
                      <a:pt x="2455" y="4187"/>
                    </a:lnTo>
                    <a:lnTo>
                      <a:pt x="2470" y="4212"/>
                    </a:lnTo>
                    <a:lnTo>
                      <a:pt x="2489" y="4234"/>
                    </a:lnTo>
                    <a:lnTo>
                      <a:pt x="2508" y="4257"/>
                    </a:lnTo>
                    <a:lnTo>
                      <a:pt x="2532" y="4278"/>
                    </a:lnTo>
                    <a:lnTo>
                      <a:pt x="2557" y="4298"/>
                    </a:lnTo>
                    <a:lnTo>
                      <a:pt x="2587" y="4314"/>
                    </a:lnTo>
                    <a:lnTo>
                      <a:pt x="2617" y="4330"/>
                    </a:lnTo>
                    <a:lnTo>
                      <a:pt x="2653" y="4347"/>
                    </a:lnTo>
                    <a:lnTo>
                      <a:pt x="2689" y="4361"/>
                    </a:lnTo>
                    <a:lnTo>
                      <a:pt x="2728" y="4374"/>
                    </a:lnTo>
                    <a:lnTo>
                      <a:pt x="2772" y="4385"/>
                    </a:lnTo>
                    <a:lnTo>
                      <a:pt x="2815" y="4394"/>
                    </a:lnTo>
                    <a:lnTo>
                      <a:pt x="2862" y="4402"/>
                    </a:lnTo>
                    <a:lnTo>
                      <a:pt x="2915" y="4410"/>
                    </a:lnTo>
                    <a:lnTo>
                      <a:pt x="2967" y="4415"/>
                    </a:lnTo>
                    <a:lnTo>
                      <a:pt x="3022" y="4421"/>
                    </a:lnTo>
                    <a:lnTo>
                      <a:pt x="3083" y="4424"/>
                    </a:lnTo>
                    <a:lnTo>
                      <a:pt x="3143" y="4424"/>
                    </a:lnTo>
                    <a:lnTo>
                      <a:pt x="3207" y="4424"/>
                    </a:lnTo>
                    <a:lnTo>
                      <a:pt x="3343" y="4419"/>
                    </a:lnTo>
                    <a:lnTo>
                      <a:pt x="3415" y="4415"/>
                    </a:lnTo>
                    <a:lnTo>
                      <a:pt x="3490" y="4410"/>
                    </a:lnTo>
                    <a:lnTo>
                      <a:pt x="3569" y="4402"/>
                    </a:lnTo>
                    <a:lnTo>
                      <a:pt x="3650" y="4394"/>
                    </a:lnTo>
                    <a:lnTo>
                      <a:pt x="3732" y="4383"/>
                    </a:lnTo>
                    <a:lnTo>
                      <a:pt x="3820" y="4372"/>
                    </a:lnTo>
                    <a:lnTo>
                      <a:pt x="3952" y="4353"/>
                    </a:lnTo>
                    <a:lnTo>
                      <a:pt x="4086" y="4336"/>
                    </a:lnTo>
                    <a:lnTo>
                      <a:pt x="4354" y="4304"/>
                    </a:lnTo>
                    <a:lnTo>
                      <a:pt x="4623" y="4268"/>
                    </a:lnTo>
                    <a:lnTo>
                      <a:pt x="4755" y="4251"/>
                    </a:lnTo>
                    <a:lnTo>
                      <a:pt x="4884" y="4234"/>
                    </a:lnTo>
                    <a:lnTo>
                      <a:pt x="5016" y="4215"/>
                    </a:lnTo>
                    <a:lnTo>
                      <a:pt x="5142" y="4196"/>
                    </a:lnTo>
                    <a:lnTo>
                      <a:pt x="5270" y="4176"/>
                    </a:lnTo>
                    <a:lnTo>
                      <a:pt x="5393" y="4155"/>
                    </a:lnTo>
                    <a:lnTo>
                      <a:pt x="5514" y="4132"/>
                    </a:lnTo>
                    <a:lnTo>
                      <a:pt x="5632" y="4110"/>
                    </a:lnTo>
                    <a:lnTo>
                      <a:pt x="5747" y="4085"/>
                    </a:lnTo>
                    <a:lnTo>
                      <a:pt x="5860" y="4059"/>
                    </a:lnTo>
                    <a:lnTo>
                      <a:pt x="5913" y="4044"/>
                    </a:lnTo>
                    <a:lnTo>
                      <a:pt x="5968" y="4028"/>
                    </a:lnTo>
                    <a:lnTo>
                      <a:pt x="6020" y="4014"/>
                    </a:lnTo>
                    <a:lnTo>
                      <a:pt x="6073" y="3998"/>
                    </a:lnTo>
                    <a:lnTo>
                      <a:pt x="6171" y="3965"/>
                    </a:lnTo>
                    <a:lnTo>
                      <a:pt x="6218" y="3948"/>
                    </a:lnTo>
                    <a:lnTo>
                      <a:pt x="6265" y="3929"/>
                    </a:lnTo>
                    <a:lnTo>
                      <a:pt x="6309" y="3910"/>
                    </a:lnTo>
                    <a:lnTo>
                      <a:pt x="6353" y="3891"/>
                    </a:lnTo>
                    <a:lnTo>
                      <a:pt x="6397" y="3872"/>
                    </a:lnTo>
                    <a:lnTo>
                      <a:pt x="6439" y="3849"/>
                    </a:lnTo>
                    <a:lnTo>
                      <a:pt x="6479" y="3830"/>
                    </a:lnTo>
                    <a:lnTo>
                      <a:pt x="6518" y="3806"/>
                    </a:lnTo>
                    <a:lnTo>
                      <a:pt x="6554" y="3783"/>
                    </a:lnTo>
                    <a:lnTo>
                      <a:pt x="6590" y="3759"/>
                    </a:lnTo>
                    <a:lnTo>
                      <a:pt x="6622" y="3734"/>
                    </a:lnTo>
                    <a:lnTo>
                      <a:pt x="6656" y="3709"/>
                    </a:lnTo>
                    <a:lnTo>
                      <a:pt x="6686" y="3682"/>
                    </a:lnTo>
                    <a:lnTo>
                      <a:pt x="6716" y="3655"/>
                    </a:lnTo>
                    <a:lnTo>
                      <a:pt x="6743" y="3627"/>
                    </a:lnTo>
                    <a:lnTo>
                      <a:pt x="6769" y="3599"/>
                    </a:lnTo>
                    <a:lnTo>
                      <a:pt x="6793" y="3569"/>
                    </a:lnTo>
                    <a:lnTo>
                      <a:pt x="6815" y="3536"/>
                    </a:lnTo>
                    <a:lnTo>
                      <a:pt x="6835" y="3506"/>
                    </a:lnTo>
                    <a:lnTo>
                      <a:pt x="6854" y="3472"/>
                    </a:lnTo>
                    <a:lnTo>
                      <a:pt x="6869" y="3437"/>
                    </a:lnTo>
                    <a:lnTo>
                      <a:pt x="6884" y="3401"/>
                    </a:lnTo>
                    <a:lnTo>
                      <a:pt x="6897" y="3365"/>
                    </a:lnTo>
                    <a:lnTo>
                      <a:pt x="6909" y="3329"/>
                    </a:lnTo>
                    <a:lnTo>
                      <a:pt x="6916" y="3291"/>
                    </a:lnTo>
                    <a:lnTo>
                      <a:pt x="6922" y="3250"/>
                    </a:lnTo>
                    <a:lnTo>
                      <a:pt x="6925" y="3208"/>
                    </a:lnTo>
                    <a:lnTo>
                      <a:pt x="6931" y="3167"/>
                    </a:lnTo>
                    <a:lnTo>
                      <a:pt x="6931" y="3123"/>
                    </a:lnTo>
                    <a:lnTo>
                      <a:pt x="6931" y="3076"/>
                    </a:lnTo>
                    <a:lnTo>
                      <a:pt x="6928" y="2980"/>
                    </a:lnTo>
                    <a:lnTo>
                      <a:pt x="6922" y="2931"/>
                    </a:lnTo>
                    <a:lnTo>
                      <a:pt x="6916" y="2882"/>
                    </a:lnTo>
                    <a:lnTo>
                      <a:pt x="6911" y="2829"/>
                    </a:lnTo>
                    <a:lnTo>
                      <a:pt x="6901" y="2774"/>
                    </a:lnTo>
                    <a:lnTo>
                      <a:pt x="6892" y="2722"/>
                    </a:lnTo>
                    <a:lnTo>
                      <a:pt x="6881" y="2667"/>
                    </a:lnTo>
                    <a:lnTo>
                      <a:pt x="6867" y="2609"/>
                    </a:lnTo>
                    <a:lnTo>
                      <a:pt x="6854" y="2554"/>
                    </a:lnTo>
                    <a:lnTo>
                      <a:pt x="6839" y="2497"/>
                    </a:lnTo>
                    <a:lnTo>
                      <a:pt x="6820" y="2435"/>
                    </a:lnTo>
                    <a:lnTo>
                      <a:pt x="6803" y="2378"/>
                    </a:lnTo>
                    <a:lnTo>
                      <a:pt x="6784" y="2318"/>
                    </a:lnTo>
                    <a:lnTo>
                      <a:pt x="6741" y="2199"/>
                    </a:lnTo>
                    <a:lnTo>
                      <a:pt x="6716" y="2139"/>
                    </a:lnTo>
                    <a:lnTo>
                      <a:pt x="6691" y="2076"/>
                    </a:lnTo>
                    <a:lnTo>
                      <a:pt x="6667" y="2016"/>
                    </a:lnTo>
                    <a:lnTo>
                      <a:pt x="6639" y="1954"/>
                    </a:lnTo>
                    <a:lnTo>
                      <a:pt x="6609" y="1894"/>
                    </a:lnTo>
                    <a:lnTo>
                      <a:pt x="6579" y="1831"/>
                    </a:lnTo>
                    <a:lnTo>
                      <a:pt x="6548" y="1771"/>
                    </a:lnTo>
                    <a:lnTo>
                      <a:pt x="6515" y="1707"/>
                    </a:lnTo>
                    <a:lnTo>
                      <a:pt x="6443" y="1586"/>
                    </a:lnTo>
                    <a:lnTo>
                      <a:pt x="6407" y="1526"/>
                    </a:lnTo>
                    <a:lnTo>
                      <a:pt x="6369" y="1465"/>
                    </a:lnTo>
                    <a:lnTo>
                      <a:pt x="6328" y="1405"/>
                    </a:lnTo>
                    <a:lnTo>
                      <a:pt x="6290" y="1347"/>
                    </a:lnTo>
                    <a:lnTo>
                      <a:pt x="6245" y="1286"/>
                    </a:lnTo>
                    <a:lnTo>
                      <a:pt x="6202" y="1228"/>
                    </a:lnTo>
                    <a:lnTo>
                      <a:pt x="6158" y="1171"/>
                    </a:lnTo>
                    <a:lnTo>
                      <a:pt x="6111" y="1116"/>
                    </a:lnTo>
                    <a:lnTo>
                      <a:pt x="6064" y="1058"/>
                    </a:lnTo>
                    <a:lnTo>
                      <a:pt x="6017" y="1003"/>
                    </a:lnTo>
                    <a:lnTo>
                      <a:pt x="5965" y="951"/>
                    </a:lnTo>
                    <a:lnTo>
                      <a:pt x="5915" y="898"/>
                    </a:lnTo>
                    <a:lnTo>
                      <a:pt x="5864" y="846"/>
                    </a:lnTo>
                    <a:lnTo>
                      <a:pt x="5808" y="794"/>
                    </a:lnTo>
                    <a:lnTo>
                      <a:pt x="5753" y="745"/>
                    </a:lnTo>
                    <a:lnTo>
                      <a:pt x="5698" y="698"/>
                    </a:lnTo>
                    <a:lnTo>
                      <a:pt x="5640" y="651"/>
                    </a:lnTo>
                    <a:lnTo>
                      <a:pt x="5583" y="605"/>
                    </a:lnTo>
                    <a:lnTo>
                      <a:pt x="5522" y="560"/>
                    </a:lnTo>
                    <a:lnTo>
                      <a:pt x="5462" y="519"/>
                    </a:lnTo>
                    <a:lnTo>
                      <a:pt x="5398" y="477"/>
                    </a:lnTo>
                    <a:lnTo>
                      <a:pt x="5336" y="439"/>
                    </a:lnTo>
                    <a:lnTo>
                      <a:pt x="5270" y="401"/>
                    </a:lnTo>
                    <a:lnTo>
                      <a:pt x="5204" y="365"/>
                    </a:lnTo>
                    <a:lnTo>
                      <a:pt x="5138" y="332"/>
                    </a:lnTo>
                    <a:lnTo>
                      <a:pt x="5068" y="302"/>
                    </a:lnTo>
                    <a:lnTo>
                      <a:pt x="5000" y="271"/>
                    </a:lnTo>
                    <a:lnTo>
                      <a:pt x="4928" y="245"/>
                    </a:lnTo>
                    <a:lnTo>
                      <a:pt x="4857" y="219"/>
                    </a:lnTo>
                    <a:lnTo>
                      <a:pt x="4782" y="194"/>
                    </a:lnTo>
                    <a:lnTo>
                      <a:pt x="4708" y="175"/>
                    </a:lnTo>
                    <a:lnTo>
                      <a:pt x="4634" y="156"/>
                    </a:lnTo>
                    <a:lnTo>
                      <a:pt x="4557" y="139"/>
                    </a:lnTo>
                    <a:lnTo>
                      <a:pt x="4480" y="126"/>
                    </a:lnTo>
                    <a:lnTo>
                      <a:pt x="4329" y="101"/>
                    </a:lnTo>
                    <a:lnTo>
                      <a:pt x="4167" y="73"/>
                    </a:lnTo>
                    <a:lnTo>
                      <a:pt x="3993" y="47"/>
                    </a:lnTo>
                    <a:lnTo>
                      <a:pt x="3903" y="35"/>
                    </a:lnTo>
                    <a:lnTo>
                      <a:pt x="3809" y="24"/>
                    </a:lnTo>
                    <a:lnTo>
                      <a:pt x="3713" y="13"/>
                    </a:lnTo>
                    <a:lnTo>
                      <a:pt x="3613" y="7"/>
                    </a:lnTo>
                    <a:lnTo>
                      <a:pt x="3515" y="2"/>
                    </a:lnTo>
                    <a:lnTo>
                      <a:pt x="3409" y="0"/>
                    </a:lnTo>
                    <a:lnTo>
                      <a:pt x="3358" y="0"/>
                    </a:lnTo>
                    <a:lnTo>
                      <a:pt x="3303" y="0"/>
                    </a:lnTo>
                    <a:lnTo>
                      <a:pt x="3192" y="2"/>
                    </a:lnTo>
                    <a:lnTo>
                      <a:pt x="3138" y="7"/>
                    </a:lnTo>
                    <a:lnTo>
                      <a:pt x="3083" y="11"/>
                    </a:lnTo>
                    <a:lnTo>
                      <a:pt x="3025" y="15"/>
                    </a:lnTo>
                    <a:lnTo>
                      <a:pt x="2967" y="21"/>
                    </a:lnTo>
                    <a:lnTo>
                      <a:pt x="2909" y="30"/>
                    </a:lnTo>
                    <a:lnTo>
                      <a:pt x="2849" y="38"/>
                    </a:lnTo>
                    <a:lnTo>
                      <a:pt x="2730" y="60"/>
                    </a:lnTo>
                    <a:lnTo>
                      <a:pt x="2670" y="71"/>
                    </a:lnTo>
                    <a:lnTo>
                      <a:pt x="2607" y="85"/>
                    </a:lnTo>
                    <a:lnTo>
                      <a:pt x="2547" y="101"/>
                    </a:lnTo>
                    <a:lnTo>
                      <a:pt x="2483" y="117"/>
                    </a:lnTo>
                    <a:lnTo>
                      <a:pt x="2353" y="153"/>
                    </a:lnTo>
                    <a:lnTo>
                      <a:pt x="2225" y="198"/>
                    </a:lnTo>
                    <a:lnTo>
                      <a:pt x="2159" y="222"/>
                    </a:lnTo>
                    <a:lnTo>
                      <a:pt x="2093" y="247"/>
                    </a:lnTo>
                    <a:lnTo>
                      <a:pt x="2023" y="275"/>
                    </a:lnTo>
                    <a:lnTo>
                      <a:pt x="1957" y="305"/>
                    </a:lnTo>
                    <a:lnTo>
                      <a:pt x="1889" y="335"/>
                    </a:lnTo>
                    <a:lnTo>
                      <a:pt x="1818" y="368"/>
                    </a:lnTo>
                    <a:lnTo>
                      <a:pt x="1749" y="403"/>
                    </a:lnTo>
                    <a:lnTo>
                      <a:pt x="1678" y="439"/>
                    </a:lnTo>
                    <a:lnTo>
                      <a:pt x="1608" y="477"/>
                    </a:lnTo>
                    <a:lnTo>
                      <a:pt x="1534" y="519"/>
                    </a:lnTo>
                    <a:lnTo>
                      <a:pt x="1463" y="563"/>
                    </a:lnTo>
                    <a:lnTo>
                      <a:pt x="1391" y="607"/>
                    </a:lnTo>
                    <a:lnTo>
                      <a:pt x="1316" y="654"/>
                    </a:lnTo>
                    <a:lnTo>
                      <a:pt x="1243" y="703"/>
                    </a:lnTo>
                    <a:lnTo>
                      <a:pt x="1165" y="756"/>
                    </a:lnTo>
                    <a:lnTo>
                      <a:pt x="1091" y="811"/>
                    </a:lnTo>
                    <a:lnTo>
                      <a:pt x="1014" y="866"/>
                    </a:lnTo>
                    <a:lnTo>
                      <a:pt x="937" y="926"/>
                    </a:lnTo>
                    <a:lnTo>
                      <a:pt x="860" y="986"/>
                    </a:lnTo>
                    <a:lnTo>
                      <a:pt x="784" y="1050"/>
                    </a:lnTo>
                    <a:lnTo>
                      <a:pt x="750" y="1080"/>
                    </a:lnTo>
                    <a:lnTo>
                      <a:pt x="715" y="1107"/>
                    </a:lnTo>
                    <a:lnTo>
                      <a:pt x="682" y="1141"/>
                    </a:lnTo>
                    <a:lnTo>
                      <a:pt x="649" y="1171"/>
                    </a:lnTo>
                    <a:lnTo>
                      <a:pt x="616" y="1207"/>
                    </a:lnTo>
                    <a:lnTo>
                      <a:pt x="583" y="1239"/>
                    </a:lnTo>
                    <a:lnTo>
                      <a:pt x="520" y="1311"/>
                    </a:lnTo>
                    <a:lnTo>
                      <a:pt x="458" y="1388"/>
                    </a:lnTo>
                    <a:lnTo>
                      <a:pt x="398" y="1467"/>
                    </a:lnTo>
                    <a:lnTo>
                      <a:pt x="343" y="1548"/>
                    </a:lnTo>
                    <a:lnTo>
                      <a:pt x="316" y="1592"/>
                    </a:lnTo>
                    <a:lnTo>
                      <a:pt x="288" y="1633"/>
                    </a:lnTo>
                    <a:lnTo>
                      <a:pt x="264" y="1677"/>
                    </a:lnTo>
                    <a:lnTo>
                      <a:pt x="239" y="1720"/>
                    </a:lnTo>
                    <a:lnTo>
                      <a:pt x="214" y="1762"/>
                    </a:lnTo>
                    <a:lnTo>
                      <a:pt x="192" y="1809"/>
                    </a:lnTo>
                    <a:lnTo>
                      <a:pt x="170" y="1852"/>
                    </a:lnTo>
                    <a:lnTo>
                      <a:pt x="148" y="1897"/>
                    </a:lnTo>
                    <a:lnTo>
                      <a:pt x="128" y="1941"/>
                    </a:lnTo>
                    <a:lnTo>
                      <a:pt x="113" y="1988"/>
                    </a:lnTo>
                    <a:lnTo>
                      <a:pt x="79" y="2078"/>
                    </a:lnTo>
                    <a:lnTo>
                      <a:pt x="62" y="2122"/>
                    </a:lnTo>
                    <a:lnTo>
                      <a:pt x="52" y="2169"/>
                    </a:lnTo>
                    <a:lnTo>
                      <a:pt x="38" y="2214"/>
                    </a:lnTo>
                    <a:lnTo>
                      <a:pt x="30" y="2257"/>
                    </a:lnTo>
                    <a:lnTo>
                      <a:pt x="19" y="2303"/>
                    </a:lnTo>
                    <a:lnTo>
                      <a:pt x="13" y="2348"/>
                    </a:lnTo>
                    <a:lnTo>
                      <a:pt x="8" y="2392"/>
                    </a:lnTo>
                    <a:lnTo>
                      <a:pt x="2" y="2435"/>
                    </a:lnTo>
                    <a:lnTo>
                      <a:pt x="0" y="2480"/>
                    </a:lnTo>
                    <a:lnTo>
                      <a:pt x="0" y="2521"/>
                    </a:lnTo>
                    <a:lnTo>
                      <a:pt x="2" y="2565"/>
                    </a:lnTo>
                    <a:lnTo>
                      <a:pt x="5" y="2606"/>
                    </a:lnTo>
                    <a:lnTo>
                      <a:pt x="8" y="2648"/>
                    </a:lnTo>
                    <a:lnTo>
                      <a:pt x="16" y="2689"/>
                    </a:lnTo>
                    <a:lnTo>
                      <a:pt x="24" y="2729"/>
                    </a:lnTo>
                    <a:lnTo>
                      <a:pt x="35" y="2769"/>
                    </a:lnTo>
                    <a:lnTo>
                      <a:pt x="49" y="2807"/>
                    </a:lnTo>
                    <a:lnTo>
                      <a:pt x="62" y="2846"/>
                    </a:lnTo>
                    <a:lnTo>
                      <a:pt x="79" y="2882"/>
                    </a:lnTo>
                    <a:lnTo>
                      <a:pt x="98" y="2917"/>
                    </a:lnTo>
                    <a:lnTo>
                      <a:pt x="121" y="2953"/>
                    </a:lnTo>
                    <a:lnTo>
                      <a:pt x="143" y="2986"/>
                    </a:lnTo>
                    <a:lnTo>
                      <a:pt x="170" y="3019"/>
                    </a:lnTo>
                    <a:lnTo>
                      <a:pt x="198" y="3049"/>
                    </a:lnTo>
                    <a:lnTo>
                      <a:pt x="228" y="3080"/>
                    </a:lnTo>
                    <a:lnTo>
                      <a:pt x="264" y="3110"/>
                    </a:lnTo>
                    <a:lnTo>
                      <a:pt x="299" y="3137"/>
                    </a:lnTo>
                    <a:lnTo>
                      <a:pt x="338" y="3161"/>
                    </a:lnTo>
                    <a:lnTo>
                      <a:pt x="377" y="3187"/>
                    </a:lnTo>
                    <a:lnTo>
                      <a:pt x="420" y="3212"/>
                    </a:lnTo>
                    <a:lnTo>
                      <a:pt x="467" y="3233"/>
                    </a:lnTo>
                    <a:lnTo>
                      <a:pt x="517" y="3253"/>
                    </a:lnTo>
                    <a:lnTo>
                      <a:pt x="569" y="3272"/>
                    </a:lnTo>
                    <a:lnTo>
                      <a:pt x="624" y="3289"/>
                    </a:lnTo>
                    <a:lnTo>
                      <a:pt x="682" y="3302"/>
                    </a:lnTo>
                    <a:lnTo>
                      <a:pt x="742" y="3316"/>
                    </a:lnTo>
                    <a:lnTo>
                      <a:pt x="805" y="3329"/>
                    </a:lnTo>
                    <a:lnTo>
                      <a:pt x="871" y="3338"/>
                    </a:lnTo>
                    <a:lnTo>
                      <a:pt x="982" y="3351"/>
                    </a:lnTo>
                    <a:lnTo>
                      <a:pt x="1088" y="3363"/>
                    </a:lnTo>
                    <a:lnTo>
                      <a:pt x="1190" y="3371"/>
                    </a:lnTo>
                    <a:lnTo>
                      <a:pt x="1292" y="3376"/>
                    </a:lnTo>
                    <a:lnTo>
                      <a:pt x="1391" y="3382"/>
                    </a:lnTo>
                    <a:lnTo>
                      <a:pt x="1488" y="3385"/>
                    </a:lnTo>
                    <a:lnTo>
                      <a:pt x="1578" y="3385"/>
                    </a:lnTo>
                    <a:lnTo>
                      <a:pt x="1669" y="3382"/>
                    </a:lnTo>
                    <a:lnTo>
                      <a:pt x="1757" y="3376"/>
                    </a:lnTo>
                    <a:lnTo>
                      <a:pt x="1840" y="3371"/>
                    </a:lnTo>
                    <a:lnTo>
                      <a:pt x="1923" y="3365"/>
                    </a:lnTo>
                    <a:lnTo>
                      <a:pt x="2002" y="3357"/>
                    </a:lnTo>
                    <a:lnTo>
                      <a:pt x="2079" y="3346"/>
                    </a:lnTo>
                    <a:lnTo>
                      <a:pt x="2153" y="3332"/>
                    </a:lnTo>
                    <a:lnTo>
                      <a:pt x="2225" y="3319"/>
                    </a:lnTo>
                    <a:lnTo>
                      <a:pt x="2296" y="3305"/>
                    </a:lnTo>
                    <a:lnTo>
                      <a:pt x="2362" y="3289"/>
                    </a:lnTo>
                    <a:lnTo>
                      <a:pt x="2428" y="3272"/>
                    </a:lnTo>
                    <a:lnTo>
                      <a:pt x="2489" y="3253"/>
                    </a:lnTo>
                    <a:lnTo>
                      <a:pt x="2549" y="3233"/>
                    </a:lnTo>
                    <a:lnTo>
                      <a:pt x="2610" y="3214"/>
                    </a:lnTo>
                    <a:lnTo>
                      <a:pt x="2664" y="3193"/>
                    </a:lnTo>
                    <a:lnTo>
                      <a:pt x="2719" y="3170"/>
                    </a:lnTo>
                    <a:lnTo>
                      <a:pt x="2772" y="3146"/>
                    </a:lnTo>
                    <a:lnTo>
                      <a:pt x="2821" y="3123"/>
                    </a:lnTo>
                    <a:lnTo>
                      <a:pt x="2871" y="3099"/>
                    </a:lnTo>
                    <a:lnTo>
                      <a:pt x="2915" y="3074"/>
                    </a:lnTo>
                    <a:lnTo>
                      <a:pt x="2962" y="3046"/>
                    </a:lnTo>
                    <a:lnTo>
                      <a:pt x="3003" y="3021"/>
                    </a:lnTo>
                    <a:lnTo>
                      <a:pt x="3045" y="2995"/>
                    </a:lnTo>
                    <a:lnTo>
                      <a:pt x="3083" y="2969"/>
                    </a:lnTo>
                    <a:lnTo>
                      <a:pt x="3121" y="2942"/>
                    </a:lnTo>
                    <a:lnTo>
                      <a:pt x="3190" y="2889"/>
                    </a:lnTo>
                    <a:lnTo>
                      <a:pt x="3253" y="2835"/>
                    </a:lnTo>
                    <a:lnTo>
                      <a:pt x="3311" y="2782"/>
                    </a:lnTo>
                    <a:lnTo>
                      <a:pt x="3339" y="2755"/>
                    </a:lnTo>
                    <a:lnTo>
                      <a:pt x="3366" y="2729"/>
                    </a:lnTo>
                    <a:lnTo>
                      <a:pt x="3413" y="2680"/>
                    </a:lnTo>
                    <a:lnTo>
                      <a:pt x="3454" y="2631"/>
                    </a:lnTo>
                    <a:lnTo>
                      <a:pt x="3492" y="2587"/>
                    </a:lnTo>
                    <a:lnTo>
                      <a:pt x="3526" y="2546"/>
                    </a:lnTo>
                    <a:lnTo>
                      <a:pt x="3583" y="2477"/>
                    </a:lnTo>
                    <a:lnTo>
                      <a:pt x="3605" y="2450"/>
                    </a:lnTo>
                    <a:lnTo>
                      <a:pt x="3624" y="2427"/>
                    </a:lnTo>
                    <a:lnTo>
                      <a:pt x="3635" y="2420"/>
                    </a:lnTo>
                    <a:lnTo>
                      <a:pt x="3644" y="2414"/>
                    </a:lnTo>
                    <a:lnTo>
                      <a:pt x="3652" y="2408"/>
                    </a:lnTo>
                    <a:lnTo>
                      <a:pt x="3660" y="2405"/>
                    </a:lnTo>
                    <a:lnTo>
                      <a:pt x="3669" y="2405"/>
                    </a:lnTo>
                    <a:lnTo>
                      <a:pt x="3674" y="2405"/>
                    </a:lnTo>
                    <a:lnTo>
                      <a:pt x="3682" y="2408"/>
                    </a:lnTo>
                    <a:lnTo>
                      <a:pt x="3688" y="2414"/>
                    </a:lnTo>
                    <a:close/>
                  </a:path>
                </a:pathLst>
              </a:custGeom>
              <a:solidFill>
                <a:srgbClr val="F71C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65" name="Freeform 10"/>
              <p:cNvSpPr>
                <a:spLocks/>
              </p:cNvSpPr>
              <p:nvPr/>
            </p:nvSpPr>
            <p:spPr bwMode="auto">
              <a:xfrm>
                <a:off x="3591" y="3025"/>
                <a:ext cx="476" cy="683"/>
              </a:xfrm>
              <a:custGeom>
                <a:avLst/>
                <a:gdLst>
                  <a:gd name="T0" fmla="*/ 0 w 1427"/>
                  <a:gd name="T1" fmla="*/ 0 h 2049"/>
                  <a:gd name="T2" fmla="*/ 0 w 1427"/>
                  <a:gd name="T3" fmla="*/ 0 h 2049"/>
                  <a:gd name="T4" fmla="*/ 0 w 1427"/>
                  <a:gd name="T5" fmla="*/ 0 h 2049"/>
                  <a:gd name="T6" fmla="*/ 0 w 1427"/>
                  <a:gd name="T7" fmla="*/ 0 h 2049"/>
                  <a:gd name="T8" fmla="*/ 0 w 1427"/>
                  <a:gd name="T9" fmla="*/ 0 h 2049"/>
                  <a:gd name="T10" fmla="*/ 0 w 1427"/>
                  <a:gd name="T11" fmla="*/ 0 h 2049"/>
                  <a:gd name="T12" fmla="*/ 0 w 1427"/>
                  <a:gd name="T13" fmla="*/ 0 h 2049"/>
                  <a:gd name="T14" fmla="*/ 0 w 1427"/>
                  <a:gd name="T15" fmla="*/ 0 h 2049"/>
                  <a:gd name="T16" fmla="*/ 0 w 1427"/>
                  <a:gd name="T17" fmla="*/ 0 h 2049"/>
                  <a:gd name="T18" fmla="*/ 0 w 1427"/>
                  <a:gd name="T19" fmla="*/ 0 h 2049"/>
                  <a:gd name="T20" fmla="*/ 0 w 1427"/>
                  <a:gd name="T21" fmla="*/ 0 h 2049"/>
                  <a:gd name="T22" fmla="*/ 0 w 1427"/>
                  <a:gd name="T23" fmla="*/ 0 h 2049"/>
                  <a:gd name="T24" fmla="*/ 0 w 1427"/>
                  <a:gd name="T25" fmla="*/ 0 h 2049"/>
                  <a:gd name="T26" fmla="*/ 0 w 1427"/>
                  <a:gd name="T27" fmla="*/ 0 h 2049"/>
                  <a:gd name="T28" fmla="*/ 0 w 1427"/>
                  <a:gd name="T29" fmla="*/ 0 h 2049"/>
                  <a:gd name="T30" fmla="*/ 0 w 1427"/>
                  <a:gd name="T31" fmla="*/ 0 h 2049"/>
                  <a:gd name="T32" fmla="*/ 0 w 1427"/>
                  <a:gd name="T33" fmla="*/ 0 h 2049"/>
                  <a:gd name="T34" fmla="*/ 0 w 1427"/>
                  <a:gd name="T35" fmla="*/ 0 h 2049"/>
                  <a:gd name="T36" fmla="*/ 0 w 1427"/>
                  <a:gd name="T37" fmla="*/ 0 h 2049"/>
                  <a:gd name="T38" fmla="*/ 0 w 1427"/>
                  <a:gd name="T39" fmla="*/ 0 h 2049"/>
                  <a:gd name="T40" fmla="*/ 0 w 1427"/>
                  <a:gd name="T41" fmla="*/ 0 h 2049"/>
                  <a:gd name="T42" fmla="*/ 0 w 1427"/>
                  <a:gd name="T43" fmla="*/ 0 h 2049"/>
                  <a:gd name="T44" fmla="*/ 0 w 1427"/>
                  <a:gd name="T45" fmla="*/ 0 h 2049"/>
                  <a:gd name="T46" fmla="*/ 0 w 1427"/>
                  <a:gd name="T47" fmla="*/ 0 h 2049"/>
                  <a:gd name="T48" fmla="*/ 0 w 1427"/>
                  <a:gd name="T49" fmla="*/ 0 h 2049"/>
                  <a:gd name="T50" fmla="*/ 0 w 1427"/>
                  <a:gd name="T51" fmla="*/ 0 h 2049"/>
                  <a:gd name="T52" fmla="*/ 0 w 1427"/>
                  <a:gd name="T53" fmla="*/ 0 h 2049"/>
                  <a:gd name="T54" fmla="*/ 0 w 1427"/>
                  <a:gd name="T55" fmla="*/ 0 h 2049"/>
                  <a:gd name="T56" fmla="*/ 0 w 1427"/>
                  <a:gd name="T57" fmla="*/ 0 h 2049"/>
                  <a:gd name="T58" fmla="*/ 0 w 1427"/>
                  <a:gd name="T59" fmla="*/ 0 h 2049"/>
                  <a:gd name="T60" fmla="*/ 0 w 1427"/>
                  <a:gd name="T61" fmla="*/ 0 h 2049"/>
                  <a:gd name="T62" fmla="*/ 0 w 1427"/>
                  <a:gd name="T63" fmla="*/ 0 h 20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27"/>
                  <a:gd name="T97" fmla="*/ 0 h 2049"/>
                  <a:gd name="T98" fmla="*/ 1427 w 1427"/>
                  <a:gd name="T99" fmla="*/ 2049 h 20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27" h="2049">
                    <a:moveTo>
                      <a:pt x="1306" y="34"/>
                    </a:moveTo>
                    <a:lnTo>
                      <a:pt x="1152" y="168"/>
                    </a:lnTo>
                    <a:lnTo>
                      <a:pt x="1007" y="300"/>
                    </a:lnTo>
                    <a:lnTo>
                      <a:pt x="872" y="430"/>
                    </a:lnTo>
                    <a:lnTo>
                      <a:pt x="748" y="551"/>
                    </a:lnTo>
                    <a:lnTo>
                      <a:pt x="635" y="668"/>
                    </a:lnTo>
                    <a:lnTo>
                      <a:pt x="531" y="784"/>
                    </a:lnTo>
                    <a:lnTo>
                      <a:pt x="437" y="894"/>
                    </a:lnTo>
                    <a:lnTo>
                      <a:pt x="352" y="996"/>
                    </a:lnTo>
                    <a:lnTo>
                      <a:pt x="212" y="1192"/>
                    </a:lnTo>
                    <a:lnTo>
                      <a:pt x="116" y="1364"/>
                    </a:lnTo>
                    <a:lnTo>
                      <a:pt x="80" y="1443"/>
                    </a:lnTo>
                    <a:lnTo>
                      <a:pt x="60" y="1513"/>
                    </a:lnTo>
                    <a:lnTo>
                      <a:pt x="47" y="1581"/>
                    </a:lnTo>
                    <a:lnTo>
                      <a:pt x="44" y="1647"/>
                    </a:lnTo>
                    <a:lnTo>
                      <a:pt x="47" y="1675"/>
                    </a:lnTo>
                    <a:lnTo>
                      <a:pt x="47" y="1703"/>
                    </a:lnTo>
                    <a:lnTo>
                      <a:pt x="66" y="1754"/>
                    </a:lnTo>
                    <a:lnTo>
                      <a:pt x="90" y="1805"/>
                    </a:lnTo>
                    <a:lnTo>
                      <a:pt x="126" y="1843"/>
                    </a:lnTo>
                    <a:lnTo>
                      <a:pt x="173" y="1884"/>
                    </a:lnTo>
                    <a:lnTo>
                      <a:pt x="234" y="1914"/>
                    </a:lnTo>
                    <a:lnTo>
                      <a:pt x="300" y="1945"/>
                    </a:lnTo>
                    <a:lnTo>
                      <a:pt x="380" y="1967"/>
                    </a:lnTo>
                    <a:lnTo>
                      <a:pt x="471" y="1983"/>
                    </a:lnTo>
                    <a:lnTo>
                      <a:pt x="572" y="1997"/>
                    </a:lnTo>
                    <a:lnTo>
                      <a:pt x="688" y="2003"/>
                    </a:lnTo>
                    <a:lnTo>
                      <a:pt x="812" y="2005"/>
                    </a:lnTo>
                    <a:lnTo>
                      <a:pt x="948" y="1999"/>
                    </a:lnTo>
                    <a:lnTo>
                      <a:pt x="1095" y="1992"/>
                    </a:lnTo>
                    <a:lnTo>
                      <a:pt x="1255" y="1975"/>
                    </a:lnTo>
                    <a:lnTo>
                      <a:pt x="1423" y="1952"/>
                    </a:lnTo>
                    <a:lnTo>
                      <a:pt x="1427" y="1997"/>
                    </a:lnTo>
                    <a:lnTo>
                      <a:pt x="1257" y="2018"/>
                    </a:lnTo>
                    <a:lnTo>
                      <a:pt x="1097" y="2035"/>
                    </a:lnTo>
                    <a:lnTo>
                      <a:pt x="948" y="2043"/>
                    </a:lnTo>
                    <a:lnTo>
                      <a:pt x="812" y="2049"/>
                    </a:lnTo>
                    <a:lnTo>
                      <a:pt x="684" y="2046"/>
                    </a:lnTo>
                    <a:lnTo>
                      <a:pt x="569" y="2041"/>
                    </a:lnTo>
                    <a:lnTo>
                      <a:pt x="465" y="2027"/>
                    </a:lnTo>
                    <a:lnTo>
                      <a:pt x="371" y="2011"/>
                    </a:lnTo>
                    <a:lnTo>
                      <a:pt x="286" y="1986"/>
                    </a:lnTo>
                    <a:lnTo>
                      <a:pt x="212" y="1952"/>
                    </a:lnTo>
                    <a:lnTo>
                      <a:pt x="149" y="1920"/>
                    </a:lnTo>
                    <a:lnTo>
                      <a:pt x="99" y="1875"/>
                    </a:lnTo>
                    <a:lnTo>
                      <a:pt x="56" y="1829"/>
                    </a:lnTo>
                    <a:lnTo>
                      <a:pt x="24" y="1771"/>
                    </a:lnTo>
                    <a:lnTo>
                      <a:pt x="5" y="1716"/>
                    </a:lnTo>
                    <a:lnTo>
                      <a:pt x="3" y="1681"/>
                    </a:lnTo>
                    <a:lnTo>
                      <a:pt x="0" y="1647"/>
                    </a:lnTo>
                    <a:lnTo>
                      <a:pt x="3" y="1579"/>
                    </a:lnTo>
                    <a:lnTo>
                      <a:pt x="17" y="1507"/>
                    </a:lnTo>
                    <a:lnTo>
                      <a:pt x="39" y="1430"/>
                    </a:lnTo>
                    <a:lnTo>
                      <a:pt x="77" y="1343"/>
                    </a:lnTo>
                    <a:lnTo>
                      <a:pt x="176" y="1166"/>
                    </a:lnTo>
                    <a:lnTo>
                      <a:pt x="316" y="971"/>
                    </a:lnTo>
                    <a:lnTo>
                      <a:pt x="405" y="864"/>
                    </a:lnTo>
                    <a:lnTo>
                      <a:pt x="498" y="754"/>
                    </a:lnTo>
                    <a:lnTo>
                      <a:pt x="603" y="638"/>
                    </a:lnTo>
                    <a:lnTo>
                      <a:pt x="718" y="517"/>
                    </a:lnTo>
                    <a:lnTo>
                      <a:pt x="842" y="396"/>
                    </a:lnTo>
                    <a:lnTo>
                      <a:pt x="976" y="266"/>
                    </a:lnTo>
                    <a:lnTo>
                      <a:pt x="1122" y="134"/>
                    </a:lnTo>
                    <a:lnTo>
                      <a:pt x="1276" y="0"/>
                    </a:lnTo>
                    <a:lnTo>
                      <a:pt x="1306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66" name="Freeform 11"/>
              <p:cNvSpPr>
                <a:spLocks/>
              </p:cNvSpPr>
              <p:nvPr/>
            </p:nvSpPr>
            <p:spPr bwMode="auto">
              <a:xfrm>
                <a:off x="4066" y="3307"/>
                <a:ext cx="1041" cy="383"/>
              </a:xfrm>
              <a:custGeom>
                <a:avLst/>
                <a:gdLst>
                  <a:gd name="T0" fmla="*/ 0 w 3123"/>
                  <a:gd name="T1" fmla="*/ 0 h 1150"/>
                  <a:gd name="T2" fmla="*/ 0 w 3123"/>
                  <a:gd name="T3" fmla="*/ 0 h 1150"/>
                  <a:gd name="T4" fmla="*/ 0 w 3123"/>
                  <a:gd name="T5" fmla="*/ 0 h 1150"/>
                  <a:gd name="T6" fmla="*/ 0 w 3123"/>
                  <a:gd name="T7" fmla="*/ 0 h 1150"/>
                  <a:gd name="T8" fmla="*/ 0 w 3123"/>
                  <a:gd name="T9" fmla="*/ 0 h 1150"/>
                  <a:gd name="T10" fmla="*/ 0 w 3123"/>
                  <a:gd name="T11" fmla="*/ 0 h 1150"/>
                  <a:gd name="T12" fmla="*/ 0 w 3123"/>
                  <a:gd name="T13" fmla="*/ 0 h 1150"/>
                  <a:gd name="T14" fmla="*/ 0 w 3123"/>
                  <a:gd name="T15" fmla="*/ 0 h 1150"/>
                  <a:gd name="T16" fmla="*/ 0 w 3123"/>
                  <a:gd name="T17" fmla="*/ 0 h 1150"/>
                  <a:gd name="T18" fmla="*/ 0 w 3123"/>
                  <a:gd name="T19" fmla="*/ 0 h 1150"/>
                  <a:gd name="T20" fmla="*/ 0 w 3123"/>
                  <a:gd name="T21" fmla="*/ 0 h 1150"/>
                  <a:gd name="T22" fmla="*/ 0 w 3123"/>
                  <a:gd name="T23" fmla="*/ 0 h 1150"/>
                  <a:gd name="T24" fmla="*/ 0 w 3123"/>
                  <a:gd name="T25" fmla="*/ 0 h 1150"/>
                  <a:gd name="T26" fmla="*/ 0 w 3123"/>
                  <a:gd name="T27" fmla="*/ 0 h 1150"/>
                  <a:gd name="T28" fmla="*/ 0 w 3123"/>
                  <a:gd name="T29" fmla="*/ 0 h 1150"/>
                  <a:gd name="T30" fmla="*/ 0 w 3123"/>
                  <a:gd name="T31" fmla="*/ 0 h 1150"/>
                  <a:gd name="T32" fmla="*/ 0 w 3123"/>
                  <a:gd name="T33" fmla="*/ 0 h 1150"/>
                  <a:gd name="T34" fmla="*/ 0 w 3123"/>
                  <a:gd name="T35" fmla="*/ 0 h 1150"/>
                  <a:gd name="T36" fmla="*/ 0 w 3123"/>
                  <a:gd name="T37" fmla="*/ 0 h 1150"/>
                  <a:gd name="T38" fmla="*/ 0 w 3123"/>
                  <a:gd name="T39" fmla="*/ 0 h 1150"/>
                  <a:gd name="T40" fmla="*/ 0 w 3123"/>
                  <a:gd name="T41" fmla="*/ 0 h 1150"/>
                  <a:gd name="T42" fmla="*/ 0 w 3123"/>
                  <a:gd name="T43" fmla="*/ 0 h 1150"/>
                  <a:gd name="T44" fmla="*/ 0 w 3123"/>
                  <a:gd name="T45" fmla="*/ 0 h 1150"/>
                  <a:gd name="T46" fmla="*/ 0 w 3123"/>
                  <a:gd name="T47" fmla="*/ 0 h 1150"/>
                  <a:gd name="T48" fmla="*/ 0 w 3123"/>
                  <a:gd name="T49" fmla="*/ 0 h 1150"/>
                  <a:gd name="T50" fmla="*/ 0 w 3123"/>
                  <a:gd name="T51" fmla="*/ 0 h 1150"/>
                  <a:gd name="T52" fmla="*/ 0 w 3123"/>
                  <a:gd name="T53" fmla="*/ 0 h 1150"/>
                  <a:gd name="T54" fmla="*/ 0 w 3123"/>
                  <a:gd name="T55" fmla="*/ 0 h 1150"/>
                  <a:gd name="T56" fmla="*/ 0 w 3123"/>
                  <a:gd name="T57" fmla="*/ 0 h 1150"/>
                  <a:gd name="T58" fmla="*/ 0 w 3123"/>
                  <a:gd name="T59" fmla="*/ 0 h 1150"/>
                  <a:gd name="T60" fmla="*/ 0 w 3123"/>
                  <a:gd name="T61" fmla="*/ 0 h 1150"/>
                  <a:gd name="T62" fmla="*/ 0 w 3123"/>
                  <a:gd name="T63" fmla="*/ 0 h 1150"/>
                  <a:gd name="T64" fmla="*/ 0 w 3123"/>
                  <a:gd name="T65" fmla="*/ 0 h 1150"/>
                  <a:gd name="T66" fmla="*/ 0 w 3123"/>
                  <a:gd name="T67" fmla="*/ 0 h 1150"/>
                  <a:gd name="T68" fmla="*/ 0 w 3123"/>
                  <a:gd name="T69" fmla="*/ 0 h 1150"/>
                  <a:gd name="T70" fmla="*/ 0 w 3123"/>
                  <a:gd name="T71" fmla="*/ 0 h 1150"/>
                  <a:gd name="T72" fmla="*/ 0 w 3123"/>
                  <a:gd name="T73" fmla="*/ 0 h 1150"/>
                  <a:gd name="T74" fmla="*/ 0 w 3123"/>
                  <a:gd name="T75" fmla="*/ 0 h 1150"/>
                  <a:gd name="T76" fmla="*/ 0 w 3123"/>
                  <a:gd name="T77" fmla="*/ 0 h 11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23"/>
                  <a:gd name="T118" fmla="*/ 0 h 1150"/>
                  <a:gd name="T119" fmla="*/ 3123 w 3123"/>
                  <a:gd name="T120" fmla="*/ 1150 h 11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23" h="1150">
                    <a:moveTo>
                      <a:pt x="0" y="1105"/>
                    </a:moveTo>
                    <a:lnTo>
                      <a:pt x="532" y="1034"/>
                    </a:lnTo>
                    <a:lnTo>
                      <a:pt x="1064" y="966"/>
                    </a:lnTo>
                    <a:lnTo>
                      <a:pt x="1572" y="888"/>
                    </a:lnTo>
                    <a:lnTo>
                      <a:pt x="1812" y="845"/>
                    </a:lnTo>
                    <a:lnTo>
                      <a:pt x="2040" y="792"/>
                    </a:lnTo>
                    <a:lnTo>
                      <a:pt x="2244" y="734"/>
                    </a:lnTo>
                    <a:lnTo>
                      <a:pt x="2438" y="666"/>
                    </a:lnTo>
                    <a:lnTo>
                      <a:pt x="2609" y="586"/>
                    </a:lnTo>
                    <a:lnTo>
                      <a:pt x="2689" y="542"/>
                    </a:lnTo>
                    <a:lnTo>
                      <a:pt x="2757" y="498"/>
                    </a:lnTo>
                    <a:lnTo>
                      <a:pt x="2821" y="449"/>
                    </a:lnTo>
                    <a:lnTo>
                      <a:pt x="2881" y="394"/>
                    </a:lnTo>
                    <a:lnTo>
                      <a:pt x="2934" y="339"/>
                    </a:lnTo>
                    <a:lnTo>
                      <a:pt x="2978" y="281"/>
                    </a:lnTo>
                    <a:lnTo>
                      <a:pt x="3017" y="215"/>
                    </a:lnTo>
                    <a:lnTo>
                      <a:pt x="3047" y="149"/>
                    </a:lnTo>
                    <a:lnTo>
                      <a:pt x="3066" y="77"/>
                    </a:lnTo>
                    <a:lnTo>
                      <a:pt x="3083" y="0"/>
                    </a:lnTo>
                    <a:lnTo>
                      <a:pt x="3123" y="11"/>
                    </a:lnTo>
                    <a:lnTo>
                      <a:pt x="3107" y="91"/>
                    </a:lnTo>
                    <a:lnTo>
                      <a:pt x="3085" y="168"/>
                    </a:lnTo>
                    <a:lnTo>
                      <a:pt x="3055" y="237"/>
                    </a:lnTo>
                    <a:lnTo>
                      <a:pt x="3013" y="306"/>
                    </a:lnTo>
                    <a:lnTo>
                      <a:pt x="2966" y="369"/>
                    </a:lnTo>
                    <a:lnTo>
                      <a:pt x="2912" y="426"/>
                    </a:lnTo>
                    <a:lnTo>
                      <a:pt x="2851" y="481"/>
                    </a:lnTo>
                    <a:lnTo>
                      <a:pt x="2783" y="534"/>
                    </a:lnTo>
                    <a:lnTo>
                      <a:pt x="2711" y="581"/>
                    </a:lnTo>
                    <a:lnTo>
                      <a:pt x="2631" y="624"/>
                    </a:lnTo>
                    <a:lnTo>
                      <a:pt x="2453" y="707"/>
                    </a:lnTo>
                    <a:lnTo>
                      <a:pt x="2257" y="775"/>
                    </a:lnTo>
                    <a:lnTo>
                      <a:pt x="2046" y="836"/>
                    </a:lnTo>
                    <a:lnTo>
                      <a:pt x="1816" y="888"/>
                    </a:lnTo>
                    <a:lnTo>
                      <a:pt x="1578" y="932"/>
                    </a:lnTo>
                    <a:lnTo>
                      <a:pt x="1069" y="1009"/>
                    </a:lnTo>
                    <a:lnTo>
                      <a:pt x="538" y="1079"/>
                    </a:lnTo>
                    <a:lnTo>
                      <a:pt x="4" y="1150"/>
                    </a:lnTo>
                    <a:lnTo>
                      <a:pt x="0" y="11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67" name="Freeform 12"/>
              <p:cNvSpPr>
                <a:spLocks/>
              </p:cNvSpPr>
              <p:nvPr/>
            </p:nvSpPr>
            <p:spPr bwMode="auto">
              <a:xfrm>
                <a:off x="4066" y="3675"/>
                <a:ext cx="1" cy="15"/>
              </a:xfrm>
              <a:custGeom>
                <a:avLst/>
                <a:gdLst>
                  <a:gd name="T0" fmla="*/ 0 w 4"/>
                  <a:gd name="T1" fmla="*/ 0 h 45"/>
                  <a:gd name="T2" fmla="*/ 0 w 4"/>
                  <a:gd name="T3" fmla="*/ 0 h 45"/>
                  <a:gd name="T4" fmla="*/ 0 w 4"/>
                  <a:gd name="T5" fmla="*/ 0 h 4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5"/>
                  <a:gd name="T11" fmla="*/ 4 w 4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5">
                    <a:moveTo>
                      <a:pt x="4" y="45"/>
                    </a:moveTo>
                    <a:lnTo>
                      <a:pt x="0" y="0"/>
                    </a:lnTo>
                    <a:lnTo>
                      <a:pt x="4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68" name="Freeform 13"/>
              <p:cNvSpPr>
                <a:spLocks/>
              </p:cNvSpPr>
              <p:nvPr/>
            </p:nvSpPr>
            <p:spPr bwMode="auto">
              <a:xfrm>
                <a:off x="4284" y="2261"/>
                <a:ext cx="826" cy="1049"/>
              </a:xfrm>
              <a:custGeom>
                <a:avLst/>
                <a:gdLst>
                  <a:gd name="T0" fmla="*/ 0 w 2478"/>
                  <a:gd name="T1" fmla="*/ 0 h 3146"/>
                  <a:gd name="T2" fmla="*/ 0 w 2478"/>
                  <a:gd name="T3" fmla="*/ 0 h 3146"/>
                  <a:gd name="T4" fmla="*/ 0 w 2478"/>
                  <a:gd name="T5" fmla="*/ 0 h 3146"/>
                  <a:gd name="T6" fmla="*/ 0 w 2478"/>
                  <a:gd name="T7" fmla="*/ 0 h 3146"/>
                  <a:gd name="T8" fmla="*/ 0 w 2478"/>
                  <a:gd name="T9" fmla="*/ 0 h 3146"/>
                  <a:gd name="T10" fmla="*/ 0 w 2478"/>
                  <a:gd name="T11" fmla="*/ 0 h 3146"/>
                  <a:gd name="T12" fmla="*/ 0 w 2478"/>
                  <a:gd name="T13" fmla="*/ 0 h 3146"/>
                  <a:gd name="T14" fmla="*/ 0 w 2478"/>
                  <a:gd name="T15" fmla="*/ 0 h 3146"/>
                  <a:gd name="T16" fmla="*/ 0 w 2478"/>
                  <a:gd name="T17" fmla="*/ 0 h 3146"/>
                  <a:gd name="T18" fmla="*/ 0 w 2478"/>
                  <a:gd name="T19" fmla="*/ 0 h 3146"/>
                  <a:gd name="T20" fmla="*/ 0 w 2478"/>
                  <a:gd name="T21" fmla="*/ 0 h 3146"/>
                  <a:gd name="T22" fmla="*/ 0 w 2478"/>
                  <a:gd name="T23" fmla="*/ 0 h 3146"/>
                  <a:gd name="T24" fmla="*/ 0 w 2478"/>
                  <a:gd name="T25" fmla="*/ 0 h 3146"/>
                  <a:gd name="T26" fmla="*/ 0 w 2478"/>
                  <a:gd name="T27" fmla="*/ 0 h 3146"/>
                  <a:gd name="T28" fmla="*/ 0 w 2478"/>
                  <a:gd name="T29" fmla="*/ 0 h 3146"/>
                  <a:gd name="T30" fmla="*/ 0 w 2478"/>
                  <a:gd name="T31" fmla="*/ 0 h 3146"/>
                  <a:gd name="T32" fmla="*/ 0 w 2478"/>
                  <a:gd name="T33" fmla="*/ 0 h 3146"/>
                  <a:gd name="T34" fmla="*/ 0 w 2478"/>
                  <a:gd name="T35" fmla="*/ 0 h 3146"/>
                  <a:gd name="T36" fmla="*/ 0 w 2478"/>
                  <a:gd name="T37" fmla="*/ 0 h 3146"/>
                  <a:gd name="T38" fmla="*/ 0 w 2478"/>
                  <a:gd name="T39" fmla="*/ 0 h 3146"/>
                  <a:gd name="T40" fmla="*/ 0 w 2478"/>
                  <a:gd name="T41" fmla="*/ 0 h 3146"/>
                  <a:gd name="T42" fmla="*/ 0 w 2478"/>
                  <a:gd name="T43" fmla="*/ 0 h 3146"/>
                  <a:gd name="T44" fmla="*/ 0 w 2478"/>
                  <a:gd name="T45" fmla="*/ 0 h 3146"/>
                  <a:gd name="T46" fmla="*/ 0 w 2478"/>
                  <a:gd name="T47" fmla="*/ 0 h 3146"/>
                  <a:gd name="T48" fmla="*/ 0 w 2478"/>
                  <a:gd name="T49" fmla="*/ 0 h 3146"/>
                  <a:gd name="T50" fmla="*/ 0 w 2478"/>
                  <a:gd name="T51" fmla="*/ 0 h 3146"/>
                  <a:gd name="T52" fmla="*/ 0 w 2478"/>
                  <a:gd name="T53" fmla="*/ 0 h 3146"/>
                  <a:gd name="T54" fmla="*/ 0 w 2478"/>
                  <a:gd name="T55" fmla="*/ 0 h 3146"/>
                  <a:gd name="T56" fmla="*/ 0 w 2478"/>
                  <a:gd name="T57" fmla="*/ 0 h 3146"/>
                  <a:gd name="T58" fmla="*/ 0 w 2478"/>
                  <a:gd name="T59" fmla="*/ 0 h 3146"/>
                  <a:gd name="T60" fmla="*/ 0 w 2478"/>
                  <a:gd name="T61" fmla="*/ 0 h 3146"/>
                  <a:gd name="T62" fmla="*/ 0 w 2478"/>
                  <a:gd name="T63" fmla="*/ 0 h 3146"/>
                  <a:gd name="T64" fmla="*/ 0 w 2478"/>
                  <a:gd name="T65" fmla="*/ 0 h 3146"/>
                  <a:gd name="T66" fmla="*/ 0 w 2478"/>
                  <a:gd name="T67" fmla="*/ 0 h 3146"/>
                  <a:gd name="T68" fmla="*/ 0 w 2478"/>
                  <a:gd name="T69" fmla="*/ 0 h 3146"/>
                  <a:gd name="T70" fmla="*/ 0 w 2478"/>
                  <a:gd name="T71" fmla="*/ 0 h 3146"/>
                  <a:gd name="T72" fmla="*/ 0 w 2478"/>
                  <a:gd name="T73" fmla="*/ 0 h 3146"/>
                  <a:gd name="T74" fmla="*/ 0 w 2478"/>
                  <a:gd name="T75" fmla="*/ 0 h 3146"/>
                  <a:gd name="T76" fmla="*/ 0 w 2478"/>
                  <a:gd name="T77" fmla="*/ 0 h 3146"/>
                  <a:gd name="T78" fmla="*/ 0 w 2478"/>
                  <a:gd name="T79" fmla="*/ 0 h 3146"/>
                  <a:gd name="T80" fmla="*/ 0 w 2478"/>
                  <a:gd name="T81" fmla="*/ 0 h 3146"/>
                  <a:gd name="T82" fmla="*/ 0 w 2478"/>
                  <a:gd name="T83" fmla="*/ 0 h 3146"/>
                  <a:gd name="T84" fmla="*/ 0 w 2478"/>
                  <a:gd name="T85" fmla="*/ 0 h 3146"/>
                  <a:gd name="T86" fmla="*/ 0 w 2478"/>
                  <a:gd name="T87" fmla="*/ 0 h 3146"/>
                  <a:gd name="T88" fmla="*/ 0 w 2478"/>
                  <a:gd name="T89" fmla="*/ 0 h 3146"/>
                  <a:gd name="T90" fmla="*/ 0 w 2478"/>
                  <a:gd name="T91" fmla="*/ 0 h 3146"/>
                  <a:gd name="T92" fmla="*/ 0 w 2478"/>
                  <a:gd name="T93" fmla="*/ 0 h 3146"/>
                  <a:gd name="T94" fmla="*/ 0 w 2478"/>
                  <a:gd name="T95" fmla="*/ 0 h 3146"/>
                  <a:gd name="T96" fmla="*/ 0 w 2478"/>
                  <a:gd name="T97" fmla="*/ 0 h 3146"/>
                  <a:gd name="T98" fmla="*/ 0 w 2478"/>
                  <a:gd name="T99" fmla="*/ 0 h 3146"/>
                  <a:gd name="T100" fmla="*/ 0 w 2478"/>
                  <a:gd name="T101" fmla="*/ 0 h 3146"/>
                  <a:gd name="T102" fmla="*/ 0 w 2478"/>
                  <a:gd name="T103" fmla="*/ 0 h 3146"/>
                  <a:gd name="T104" fmla="*/ 0 w 2478"/>
                  <a:gd name="T105" fmla="*/ 0 h 3146"/>
                  <a:gd name="T106" fmla="*/ 0 w 2478"/>
                  <a:gd name="T107" fmla="*/ 0 h 3146"/>
                  <a:gd name="T108" fmla="*/ 0 w 2478"/>
                  <a:gd name="T109" fmla="*/ 0 h 3146"/>
                  <a:gd name="T110" fmla="*/ 0 w 2478"/>
                  <a:gd name="T111" fmla="*/ 0 h 3146"/>
                  <a:gd name="T112" fmla="*/ 0 w 2478"/>
                  <a:gd name="T113" fmla="*/ 0 h 3146"/>
                  <a:gd name="T114" fmla="*/ 0 w 2478"/>
                  <a:gd name="T115" fmla="*/ 0 h 3146"/>
                  <a:gd name="T116" fmla="*/ 0 w 2478"/>
                  <a:gd name="T117" fmla="*/ 0 h 3146"/>
                  <a:gd name="T118" fmla="*/ 0 w 2478"/>
                  <a:gd name="T119" fmla="*/ 0 h 3146"/>
                  <a:gd name="T120" fmla="*/ 0 w 2478"/>
                  <a:gd name="T121" fmla="*/ 0 h 3146"/>
                  <a:gd name="T122" fmla="*/ 0 w 2478"/>
                  <a:gd name="T123" fmla="*/ 0 h 3146"/>
                  <a:gd name="T124" fmla="*/ 0 w 2478"/>
                  <a:gd name="T125" fmla="*/ 0 h 31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78"/>
                  <a:gd name="T190" fmla="*/ 0 h 3146"/>
                  <a:gd name="T191" fmla="*/ 2478 w 2478"/>
                  <a:gd name="T192" fmla="*/ 3146 h 31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78" h="3146">
                    <a:moveTo>
                      <a:pt x="2427" y="3140"/>
                    </a:moveTo>
                    <a:lnTo>
                      <a:pt x="2431" y="3058"/>
                    </a:lnTo>
                    <a:lnTo>
                      <a:pt x="2435" y="2969"/>
                    </a:lnTo>
                    <a:lnTo>
                      <a:pt x="2431" y="2876"/>
                    </a:lnTo>
                    <a:lnTo>
                      <a:pt x="2421" y="2777"/>
                    </a:lnTo>
                    <a:lnTo>
                      <a:pt x="2404" y="2673"/>
                    </a:lnTo>
                    <a:lnTo>
                      <a:pt x="2385" y="2565"/>
                    </a:lnTo>
                    <a:lnTo>
                      <a:pt x="2325" y="2337"/>
                    </a:lnTo>
                    <a:lnTo>
                      <a:pt x="2289" y="2219"/>
                    </a:lnTo>
                    <a:lnTo>
                      <a:pt x="2248" y="2101"/>
                    </a:lnTo>
                    <a:lnTo>
                      <a:pt x="2146" y="1858"/>
                    </a:lnTo>
                    <a:lnTo>
                      <a:pt x="2085" y="1735"/>
                    </a:lnTo>
                    <a:lnTo>
                      <a:pt x="2019" y="1611"/>
                    </a:lnTo>
                    <a:lnTo>
                      <a:pt x="1950" y="1492"/>
                    </a:lnTo>
                    <a:lnTo>
                      <a:pt x="1876" y="1372"/>
                    </a:lnTo>
                    <a:lnTo>
                      <a:pt x="1794" y="1253"/>
                    </a:lnTo>
                    <a:lnTo>
                      <a:pt x="1711" y="1136"/>
                    </a:lnTo>
                    <a:lnTo>
                      <a:pt x="1620" y="1025"/>
                    </a:lnTo>
                    <a:lnTo>
                      <a:pt x="1524" y="913"/>
                    </a:lnTo>
                    <a:lnTo>
                      <a:pt x="1425" y="805"/>
                    </a:lnTo>
                    <a:lnTo>
                      <a:pt x="1318" y="704"/>
                    </a:lnTo>
                    <a:lnTo>
                      <a:pt x="1207" y="607"/>
                    </a:lnTo>
                    <a:lnTo>
                      <a:pt x="1094" y="514"/>
                    </a:lnTo>
                    <a:lnTo>
                      <a:pt x="974" y="432"/>
                    </a:lnTo>
                    <a:lnTo>
                      <a:pt x="847" y="351"/>
                    </a:lnTo>
                    <a:lnTo>
                      <a:pt x="718" y="277"/>
                    </a:lnTo>
                    <a:lnTo>
                      <a:pt x="583" y="214"/>
                    </a:lnTo>
                    <a:lnTo>
                      <a:pt x="446" y="159"/>
                    </a:lnTo>
                    <a:lnTo>
                      <a:pt x="300" y="110"/>
                    </a:lnTo>
                    <a:lnTo>
                      <a:pt x="155" y="72"/>
                    </a:lnTo>
                    <a:lnTo>
                      <a:pt x="0" y="40"/>
                    </a:lnTo>
                    <a:lnTo>
                      <a:pt x="12" y="0"/>
                    </a:lnTo>
                    <a:lnTo>
                      <a:pt x="166" y="30"/>
                    </a:lnTo>
                    <a:lnTo>
                      <a:pt x="314" y="68"/>
                    </a:lnTo>
                    <a:lnTo>
                      <a:pt x="460" y="117"/>
                    </a:lnTo>
                    <a:lnTo>
                      <a:pt x="602" y="176"/>
                    </a:lnTo>
                    <a:lnTo>
                      <a:pt x="740" y="238"/>
                    </a:lnTo>
                    <a:lnTo>
                      <a:pt x="872" y="316"/>
                    </a:lnTo>
                    <a:lnTo>
                      <a:pt x="998" y="396"/>
                    </a:lnTo>
                    <a:lnTo>
                      <a:pt x="1122" y="481"/>
                    </a:lnTo>
                    <a:lnTo>
                      <a:pt x="1238" y="574"/>
                    </a:lnTo>
                    <a:lnTo>
                      <a:pt x="1348" y="673"/>
                    </a:lnTo>
                    <a:lnTo>
                      <a:pt x="1456" y="772"/>
                    </a:lnTo>
                    <a:lnTo>
                      <a:pt x="1554" y="883"/>
                    </a:lnTo>
                    <a:lnTo>
                      <a:pt x="1654" y="995"/>
                    </a:lnTo>
                    <a:lnTo>
                      <a:pt x="1744" y="1108"/>
                    </a:lnTo>
                    <a:lnTo>
                      <a:pt x="1829" y="1228"/>
                    </a:lnTo>
                    <a:lnTo>
                      <a:pt x="1912" y="1347"/>
                    </a:lnTo>
                    <a:lnTo>
                      <a:pt x="1986" y="1468"/>
                    </a:lnTo>
                    <a:lnTo>
                      <a:pt x="2058" y="1589"/>
                    </a:lnTo>
                    <a:lnTo>
                      <a:pt x="2124" y="1713"/>
                    </a:lnTo>
                    <a:lnTo>
                      <a:pt x="2184" y="1839"/>
                    </a:lnTo>
                    <a:lnTo>
                      <a:pt x="2286" y="2084"/>
                    </a:lnTo>
                    <a:lnTo>
                      <a:pt x="2329" y="2205"/>
                    </a:lnTo>
                    <a:lnTo>
                      <a:pt x="2365" y="2324"/>
                    </a:lnTo>
                    <a:lnTo>
                      <a:pt x="2427" y="2554"/>
                    </a:lnTo>
                    <a:lnTo>
                      <a:pt x="2446" y="2664"/>
                    </a:lnTo>
                    <a:lnTo>
                      <a:pt x="2461" y="2771"/>
                    </a:lnTo>
                    <a:lnTo>
                      <a:pt x="2473" y="2871"/>
                    </a:lnTo>
                    <a:lnTo>
                      <a:pt x="2478" y="2969"/>
                    </a:lnTo>
                    <a:lnTo>
                      <a:pt x="2473" y="3063"/>
                    </a:lnTo>
                    <a:lnTo>
                      <a:pt x="2467" y="3146"/>
                    </a:lnTo>
                    <a:lnTo>
                      <a:pt x="2427" y="31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69" name="Freeform 14"/>
              <p:cNvSpPr>
                <a:spLocks/>
              </p:cNvSpPr>
              <p:nvPr/>
            </p:nvSpPr>
            <p:spPr bwMode="auto">
              <a:xfrm>
                <a:off x="5093" y="3307"/>
                <a:ext cx="14" cy="4"/>
              </a:xfrm>
              <a:custGeom>
                <a:avLst/>
                <a:gdLst>
                  <a:gd name="T0" fmla="*/ 0 w 40"/>
                  <a:gd name="T1" fmla="*/ 0 h 11"/>
                  <a:gd name="T2" fmla="*/ 0 w 40"/>
                  <a:gd name="T3" fmla="*/ 0 h 11"/>
                  <a:gd name="T4" fmla="*/ 0 w 40"/>
                  <a:gd name="T5" fmla="*/ 0 h 11"/>
                  <a:gd name="T6" fmla="*/ 0 w 40"/>
                  <a:gd name="T7" fmla="*/ 0 h 11"/>
                  <a:gd name="T8" fmla="*/ 0 w 40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11"/>
                  <a:gd name="T17" fmla="*/ 40 w 4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11">
                    <a:moveTo>
                      <a:pt x="40" y="11"/>
                    </a:moveTo>
                    <a:lnTo>
                      <a:pt x="4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0" name="Freeform 15"/>
              <p:cNvSpPr>
                <a:spLocks/>
              </p:cNvSpPr>
              <p:nvPr/>
            </p:nvSpPr>
            <p:spPr bwMode="auto">
              <a:xfrm>
                <a:off x="4284" y="2261"/>
                <a:ext cx="4" cy="14"/>
              </a:xfrm>
              <a:custGeom>
                <a:avLst/>
                <a:gdLst>
                  <a:gd name="T0" fmla="*/ 0 w 12"/>
                  <a:gd name="T1" fmla="*/ 0 h 40"/>
                  <a:gd name="T2" fmla="*/ 0 w 12"/>
                  <a:gd name="T3" fmla="*/ 0 h 40"/>
                  <a:gd name="T4" fmla="*/ 0 w 12"/>
                  <a:gd name="T5" fmla="*/ 0 h 40"/>
                  <a:gd name="T6" fmla="*/ 0 w 12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40"/>
                  <a:gd name="T14" fmla="*/ 12 w 12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40">
                    <a:moveTo>
                      <a:pt x="12" y="0"/>
                    </a:moveTo>
                    <a:lnTo>
                      <a:pt x="8" y="0"/>
                    </a:lnTo>
                    <a:lnTo>
                      <a:pt x="0" y="4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1" name="Freeform 16"/>
              <p:cNvSpPr>
                <a:spLocks/>
              </p:cNvSpPr>
              <p:nvPr/>
            </p:nvSpPr>
            <p:spPr bwMode="auto">
              <a:xfrm>
                <a:off x="4017" y="3024"/>
                <a:ext cx="17" cy="13"/>
              </a:xfrm>
              <a:custGeom>
                <a:avLst/>
                <a:gdLst>
                  <a:gd name="T0" fmla="*/ 0 w 53"/>
                  <a:gd name="T1" fmla="*/ 0 h 38"/>
                  <a:gd name="T2" fmla="*/ 0 w 53"/>
                  <a:gd name="T3" fmla="*/ 0 h 38"/>
                  <a:gd name="T4" fmla="*/ 0 w 53"/>
                  <a:gd name="T5" fmla="*/ 0 h 38"/>
                  <a:gd name="T6" fmla="*/ 0 w 53"/>
                  <a:gd name="T7" fmla="*/ 0 h 38"/>
                  <a:gd name="T8" fmla="*/ 0 w 53"/>
                  <a:gd name="T9" fmla="*/ 0 h 38"/>
                  <a:gd name="T10" fmla="*/ 0 w 53"/>
                  <a:gd name="T11" fmla="*/ 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8"/>
                  <a:gd name="T20" fmla="*/ 53 w 53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8">
                    <a:moveTo>
                      <a:pt x="28" y="0"/>
                    </a:moveTo>
                    <a:lnTo>
                      <a:pt x="53" y="16"/>
                    </a:lnTo>
                    <a:lnTo>
                      <a:pt x="30" y="36"/>
                    </a:lnTo>
                    <a:lnTo>
                      <a:pt x="0" y="2"/>
                    </a:lnTo>
                    <a:lnTo>
                      <a:pt x="6" y="3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2" name="Freeform 17"/>
              <p:cNvSpPr>
                <a:spLocks/>
              </p:cNvSpPr>
              <p:nvPr/>
            </p:nvSpPr>
            <p:spPr bwMode="auto">
              <a:xfrm>
                <a:off x="3626" y="3186"/>
                <a:ext cx="205" cy="127"/>
              </a:xfrm>
              <a:custGeom>
                <a:avLst/>
                <a:gdLst>
                  <a:gd name="T0" fmla="*/ 0 w 615"/>
                  <a:gd name="T1" fmla="*/ 0 h 379"/>
                  <a:gd name="T2" fmla="*/ 0 w 615"/>
                  <a:gd name="T3" fmla="*/ 0 h 379"/>
                  <a:gd name="T4" fmla="*/ 0 w 615"/>
                  <a:gd name="T5" fmla="*/ 0 h 379"/>
                  <a:gd name="T6" fmla="*/ 0 w 615"/>
                  <a:gd name="T7" fmla="*/ 0 h 379"/>
                  <a:gd name="T8" fmla="*/ 0 w 615"/>
                  <a:gd name="T9" fmla="*/ 0 h 379"/>
                  <a:gd name="T10" fmla="*/ 0 w 615"/>
                  <a:gd name="T11" fmla="*/ 0 h 379"/>
                  <a:gd name="T12" fmla="*/ 0 w 615"/>
                  <a:gd name="T13" fmla="*/ 0 h 379"/>
                  <a:gd name="T14" fmla="*/ 0 w 615"/>
                  <a:gd name="T15" fmla="*/ 0 h 379"/>
                  <a:gd name="T16" fmla="*/ 0 w 615"/>
                  <a:gd name="T17" fmla="*/ 0 h 379"/>
                  <a:gd name="T18" fmla="*/ 0 w 615"/>
                  <a:gd name="T19" fmla="*/ 0 h 379"/>
                  <a:gd name="T20" fmla="*/ 0 w 615"/>
                  <a:gd name="T21" fmla="*/ 0 h 379"/>
                  <a:gd name="T22" fmla="*/ 0 w 615"/>
                  <a:gd name="T23" fmla="*/ 0 h 379"/>
                  <a:gd name="T24" fmla="*/ 0 w 615"/>
                  <a:gd name="T25" fmla="*/ 0 h 379"/>
                  <a:gd name="T26" fmla="*/ 0 w 615"/>
                  <a:gd name="T27" fmla="*/ 0 h 379"/>
                  <a:gd name="T28" fmla="*/ 0 w 615"/>
                  <a:gd name="T29" fmla="*/ 0 h 379"/>
                  <a:gd name="T30" fmla="*/ 0 w 615"/>
                  <a:gd name="T31" fmla="*/ 0 h 379"/>
                  <a:gd name="T32" fmla="*/ 0 w 615"/>
                  <a:gd name="T33" fmla="*/ 0 h 379"/>
                  <a:gd name="T34" fmla="*/ 0 w 615"/>
                  <a:gd name="T35" fmla="*/ 0 h 379"/>
                  <a:gd name="T36" fmla="*/ 0 w 615"/>
                  <a:gd name="T37" fmla="*/ 0 h 379"/>
                  <a:gd name="T38" fmla="*/ 0 w 615"/>
                  <a:gd name="T39" fmla="*/ 0 h 379"/>
                  <a:gd name="T40" fmla="*/ 0 w 615"/>
                  <a:gd name="T41" fmla="*/ 0 h 379"/>
                  <a:gd name="T42" fmla="*/ 0 w 615"/>
                  <a:gd name="T43" fmla="*/ 0 h 379"/>
                  <a:gd name="T44" fmla="*/ 0 w 615"/>
                  <a:gd name="T45" fmla="*/ 0 h 3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5"/>
                  <a:gd name="T70" fmla="*/ 0 h 379"/>
                  <a:gd name="T71" fmla="*/ 615 w 615"/>
                  <a:gd name="T72" fmla="*/ 379 h 37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5" h="379">
                    <a:moveTo>
                      <a:pt x="0" y="294"/>
                    </a:moveTo>
                    <a:lnTo>
                      <a:pt x="44" y="277"/>
                    </a:lnTo>
                    <a:lnTo>
                      <a:pt x="117" y="249"/>
                    </a:lnTo>
                    <a:lnTo>
                      <a:pt x="200" y="217"/>
                    </a:lnTo>
                    <a:lnTo>
                      <a:pt x="294" y="170"/>
                    </a:lnTo>
                    <a:lnTo>
                      <a:pt x="381" y="123"/>
                    </a:lnTo>
                    <a:lnTo>
                      <a:pt x="459" y="79"/>
                    </a:lnTo>
                    <a:lnTo>
                      <a:pt x="489" y="54"/>
                    </a:lnTo>
                    <a:lnTo>
                      <a:pt x="513" y="35"/>
                    </a:lnTo>
                    <a:lnTo>
                      <a:pt x="533" y="15"/>
                    </a:lnTo>
                    <a:lnTo>
                      <a:pt x="547" y="0"/>
                    </a:lnTo>
                    <a:lnTo>
                      <a:pt x="615" y="54"/>
                    </a:lnTo>
                    <a:lnTo>
                      <a:pt x="596" y="77"/>
                    </a:lnTo>
                    <a:lnTo>
                      <a:pt x="572" y="101"/>
                    </a:lnTo>
                    <a:lnTo>
                      <a:pt x="541" y="126"/>
                    </a:lnTo>
                    <a:lnTo>
                      <a:pt x="506" y="153"/>
                    </a:lnTo>
                    <a:lnTo>
                      <a:pt x="423" y="200"/>
                    </a:lnTo>
                    <a:lnTo>
                      <a:pt x="332" y="249"/>
                    </a:lnTo>
                    <a:lnTo>
                      <a:pt x="236" y="296"/>
                    </a:lnTo>
                    <a:lnTo>
                      <a:pt x="149" y="332"/>
                    </a:lnTo>
                    <a:lnTo>
                      <a:pt x="74" y="360"/>
                    </a:lnTo>
                    <a:lnTo>
                      <a:pt x="21" y="379"/>
                    </a:ln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3" name="Freeform 18"/>
              <p:cNvSpPr>
                <a:spLocks/>
              </p:cNvSpPr>
              <p:nvPr/>
            </p:nvSpPr>
            <p:spPr bwMode="auto">
              <a:xfrm>
                <a:off x="3807" y="3186"/>
                <a:ext cx="27" cy="18"/>
              </a:xfrm>
              <a:custGeom>
                <a:avLst/>
                <a:gdLst>
                  <a:gd name="T0" fmla="*/ 0 w 83"/>
                  <a:gd name="T1" fmla="*/ 0 h 54"/>
                  <a:gd name="T2" fmla="*/ 0 w 83"/>
                  <a:gd name="T3" fmla="*/ 0 h 54"/>
                  <a:gd name="T4" fmla="*/ 0 w 83"/>
                  <a:gd name="T5" fmla="*/ 0 h 54"/>
                  <a:gd name="T6" fmla="*/ 0 w 83"/>
                  <a:gd name="T7" fmla="*/ 0 h 54"/>
                  <a:gd name="T8" fmla="*/ 0 w 83"/>
                  <a:gd name="T9" fmla="*/ 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4"/>
                  <a:gd name="T17" fmla="*/ 83 w 83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4">
                    <a:moveTo>
                      <a:pt x="74" y="54"/>
                    </a:moveTo>
                    <a:lnTo>
                      <a:pt x="83" y="43"/>
                    </a:lnTo>
                    <a:lnTo>
                      <a:pt x="0" y="13"/>
                    </a:lnTo>
                    <a:lnTo>
                      <a:pt x="6" y="0"/>
                    </a:lnTo>
                    <a:lnTo>
                      <a:pt x="74" y="5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4" name="Freeform 19"/>
              <p:cNvSpPr>
                <a:spLocks/>
              </p:cNvSpPr>
              <p:nvPr/>
            </p:nvSpPr>
            <p:spPr bwMode="auto">
              <a:xfrm>
                <a:off x="3613" y="2253"/>
                <a:ext cx="98" cy="1047"/>
              </a:xfrm>
              <a:custGeom>
                <a:avLst/>
                <a:gdLst>
                  <a:gd name="T0" fmla="*/ 0 w 292"/>
                  <a:gd name="T1" fmla="*/ 0 h 3142"/>
                  <a:gd name="T2" fmla="*/ 0 w 292"/>
                  <a:gd name="T3" fmla="*/ 0 h 3142"/>
                  <a:gd name="T4" fmla="*/ 0 w 292"/>
                  <a:gd name="T5" fmla="*/ 0 h 3142"/>
                  <a:gd name="T6" fmla="*/ 0 w 292"/>
                  <a:gd name="T7" fmla="*/ 0 h 3142"/>
                  <a:gd name="T8" fmla="*/ 0 w 292"/>
                  <a:gd name="T9" fmla="*/ 0 h 3142"/>
                  <a:gd name="T10" fmla="*/ 0 w 292"/>
                  <a:gd name="T11" fmla="*/ 0 h 3142"/>
                  <a:gd name="T12" fmla="*/ 0 w 292"/>
                  <a:gd name="T13" fmla="*/ 0 h 3142"/>
                  <a:gd name="T14" fmla="*/ 0 w 292"/>
                  <a:gd name="T15" fmla="*/ 0 h 3142"/>
                  <a:gd name="T16" fmla="*/ 0 w 292"/>
                  <a:gd name="T17" fmla="*/ 0 h 3142"/>
                  <a:gd name="T18" fmla="*/ 0 w 292"/>
                  <a:gd name="T19" fmla="*/ 0 h 3142"/>
                  <a:gd name="T20" fmla="*/ 0 w 292"/>
                  <a:gd name="T21" fmla="*/ 0 h 3142"/>
                  <a:gd name="T22" fmla="*/ 0 w 292"/>
                  <a:gd name="T23" fmla="*/ 0 h 3142"/>
                  <a:gd name="T24" fmla="*/ 0 w 292"/>
                  <a:gd name="T25" fmla="*/ 0 h 3142"/>
                  <a:gd name="T26" fmla="*/ 0 w 292"/>
                  <a:gd name="T27" fmla="*/ 0 h 3142"/>
                  <a:gd name="T28" fmla="*/ 0 w 292"/>
                  <a:gd name="T29" fmla="*/ 0 h 3142"/>
                  <a:gd name="T30" fmla="*/ 0 w 292"/>
                  <a:gd name="T31" fmla="*/ 0 h 3142"/>
                  <a:gd name="T32" fmla="*/ 0 w 292"/>
                  <a:gd name="T33" fmla="*/ 0 h 3142"/>
                  <a:gd name="T34" fmla="*/ 0 w 292"/>
                  <a:gd name="T35" fmla="*/ 0 h 3142"/>
                  <a:gd name="T36" fmla="*/ 0 w 292"/>
                  <a:gd name="T37" fmla="*/ 0 h 31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2"/>
                  <a:gd name="T58" fmla="*/ 0 h 3142"/>
                  <a:gd name="T59" fmla="*/ 292 w 292"/>
                  <a:gd name="T60" fmla="*/ 3142 h 314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2" h="3142">
                    <a:moveTo>
                      <a:pt x="292" y="0"/>
                    </a:moveTo>
                    <a:lnTo>
                      <a:pt x="292" y="47"/>
                    </a:lnTo>
                    <a:lnTo>
                      <a:pt x="286" y="158"/>
                    </a:lnTo>
                    <a:lnTo>
                      <a:pt x="261" y="524"/>
                    </a:lnTo>
                    <a:lnTo>
                      <a:pt x="184" y="1593"/>
                    </a:lnTo>
                    <a:lnTo>
                      <a:pt x="110" y="2652"/>
                    </a:lnTo>
                    <a:lnTo>
                      <a:pt x="90" y="2999"/>
                    </a:lnTo>
                    <a:lnTo>
                      <a:pt x="88" y="3095"/>
                    </a:lnTo>
                    <a:lnTo>
                      <a:pt x="94" y="3133"/>
                    </a:lnTo>
                    <a:lnTo>
                      <a:pt x="5" y="3142"/>
                    </a:lnTo>
                    <a:lnTo>
                      <a:pt x="0" y="3100"/>
                    </a:lnTo>
                    <a:lnTo>
                      <a:pt x="3" y="2995"/>
                    </a:lnTo>
                    <a:lnTo>
                      <a:pt x="22" y="2646"/>
                    </a:lnTo>
                    <a:lnTo>
                      <a:pt x="96" y="1588"/>
                    </a:lnTo>
                    <a:lnTo>
                      <a:pt x="173" y="518"/>
                    </a:lnTo>
                    <a:lnTo>
                      <a:pt x="198" y="155"/>
                    </a:lnTo>
                    <a:lnTo>
                      <a:pt x="203" y="45"/>
                    </a:lnTo>
                    <a:lnTo>
                      <a:pt x="203" y="0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5" name="Freeform 20"/>
              <p:cNvSpPr>
                <a:spLocks/>
              </p:cNvSpPr>
              <p:nvPr/>
            </p:nvSpPr>
            <p:spPr bwMode="auto">
              <a:xfrm>
                <a:off x="3681" y="2248"/>
                <a:ext cx="30" cy="11"/>
              </a:xfrm>
              <a:custGeom>
                <a:avLst/>
                <a:gdLst>
                  <a:gd name="T0" fmla="*/ 0 w 89"/>
                  <a:gd name="T1" fmla="*/ 0 h 35"/>
                  <a:gd name="T2" fmla="*/ 0 w 89"/>
                  <a:gd name="T3" fmla="*/ 0 h 35"/>
                  <a:gd name="T4" fmla="*/ 0 w 89"/>
                  <a:gd name="T5" fmla="*/ 0 h 35"/>
                  <a:gd name="T6" fmla="*/ 0 w 89"/>
                  <a:gd name="T7" fmla="*/ 0 h 35"/>
                  <a:gd name="T8" fmla="*/ 0 w 89"/>
                  <a:gd name="T9" fmla="*/ 0 h 35"/>
                  <a:gd name="T10" fmla="*/ 0 w 89"/>
                  <a:gd name="T11" fmla="*/ 0 h 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35"/>
                  <a:gd name="T20" fmla="*/ 89 w 89"/>
                  <a:gd name="T21" fmla="*/ 35 h 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35">
                    <a:moveTo>
                      <a:pt x="4" y="0"/>
                    </a:moveTo>
                    <a:lnTo>
                      <a:pt x="0" y="5"/>
                    </a:lnTo>
                    <a:lnTo>
                      <a:pt x="0" y="15"/>
                    </a:lnTo>
                    <a:lnTo>
                      <a:pt x="89" y="15"/>
                    </a:lnTo>
                    <a:lnTo>
                      <a:pt x="83" y="3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6" name="Freeform 21"/>
              <p:cNvSpPr>
                <a:spLocks/>
              </p:cNvSpPr>
              <p:nvPr/>
            </p:nvSpPr>
            <p:spPr bwMode="auto">
              <a:xfrm>
                <a:off x="3615" y="3284"/>
                <a:ext cx="30" cy="33"/>
              </a:xfrm>
              <a:custGeom>
                <a:avLst/>
                <a:gdLst>
                  <a:gd name="T0" fmla="*/ 0 w 89"/>
                  <a:gd name="T1" fmla="*/ 0 h 98"/>
                  <a:gd name="T2" fmla="*/ 0 w 89"/>
                  <a:gd name="T3" fmla="*/ 0 h 98"/>
                  <a:gd name="T4" fmla="*/ 0 w 89"/>
                  <a:gd name="T5" fmla="*/ 0 h 98"/>
                  <a:gd name="T6" fmla="*/ 0 w 89"/>
                  <a:gd name="T7" fmla="*/ 0 h 98"/>
                  <a:gd name="T8" fmla="*/ 0 w 89"/>
                  <a:gd name="T9" fmla="*/ 0 h 98"/>
                  <a:gd name="T10" fmla="*/ 0 w 89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98"/>
                  <a:gd name="T20" fmla="*/ 89 w 89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98">
                    <a:moveTo>
                      <a:pt x="0" y="47"/>
                    </a:moveTo>
                    <a:lnTo>
                      <a:pt x="6" y="98"/>
                    </a:lnTo>
                    <a:lnTo>
                      <a:pt x="55" y="85"/>
                    </a:lnTo>
                    <a:lnTo>
                      <a:pt x="34" y="0"/>
                    </a:lnTo>
                    <a:lnTo>
                      <a:pt x="89" y="38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7" name="Freeform 22"/>
              <p:cNvSpPr>
                <a:spLocks/>
              </p:cNvSpPr>
              <p:nvPr/>
            </p:nvSpPr>
            <p:spPr bwMode="auto">
              <a:xfrm>
                <a:off x="4382" y="2597"/>
                <a:ext cx="715" cy="1024"/>
              </a:xfrm>
              <a:custGeom>
                <a:avLst/>
                <a:gdLst>
                  <a:gd name="T0" fmla="*/ 0 w 2145"/>
                  <a:gd name="T1" fmla="*/ 0 h 3074"/>
                  <a:gd name="T2" fmla="*/ 0 w 2145"/>
                  <a:gd name="T3" fmla="*/ 0 h 3074"/>
                  <a:gd name="T4" fmla="*/ 0 w 2145"/>
                  <a:gd name="T5" fmla="*/ 0 h 3074"/>
                  <a:gd name="T6" fmla="*/ 0 w 2145"/>
                  <a:gd name="T7" fmla="*/ 0 h 3074"/>
                  <a:gd name="T8" fmla="*/ 0 w 2145"/>
                  <a:gd name="T9" fmla="*/ 0 h 3074"/>
                  <a:gd name="T10" fmla="*/ 0 w 2145"/>
                  <a:gd name="T11" fmla="*/ 0 h 3074"/>
                  <a:gd name="T12" fmla="*/ 0 w 2145"/>
                  <a:gd name="T13" fmla="*/ 0 h 3074"/>
                  <a:gd name="T14" fmla="*/ 0 w 2145"/>
                  <a:gd name="T15" fmla="*/ 0 h 3074"/>
                  <a:gd name="T16" fmla="*/ 0 w 2145"/>
                  <a:gd name="T17" fmla="*/ 0 h 3074"/>
                  <a:gd name="T18" fmla="*/ 0 w 2145"/>
                  <a:gd name="T19" fmla="*/ 0 h 3074"/>
                  <a:gd name="T20" fmla="*/ 0 w 2145"/>
                  <a:gd name="T21" fmla="*/ 0 h 3074"/>
                  <a:gd name="T22" fmla="*/ 0 w 2145"/>
                  <a:gd name="T23" fmla="*/ 0 h 3074"/>
                  <a:gd name="T24" fmla="*/ 0 w 2145"/>
                  <a:gd name="T25" fmla="*/ 0 h 3074"/>
                  <a:gd name="T26" fmla="*/ 0 w 2145"/>
                  <a:gd name="T27" fmla="*/ 0 h 3074"/>
                  <a:gd name="T28" fmla="*/ 0 w 2145"/>
                  <a:gd name="T29" fmla="*/ 0 h 3074"/>
                  <a:gd name="T30" fmla="*/ 0 w 2145"/>
                  <a:gd name="T31" fmla="*/ 0 h 3074"/>
                  <a:gd name="T32" fmla="*/ 0 w 2145"/>
                  <a:gd name="T33" fmla="*/ 0 h 3074"/>
                  <a:gd name="T34" fmla="*/ 0 w 2145"/>
                  <a:gd name="T35" fmla="*/ 0 h 3074"/>
                  <a:gd name="T36" fmla="*/ 0 w 2145"/>
                  <a:gd name="T37" fmla="*/ 0 h 3074"/>
                  <a:gd name="T38" fmla="*/ 0 w 2145"/>
                  <a:gd name="T39" fmla="*/ 0 h 3074"/>
                  <a:gd name="T40" fmla="*/ 0 w 2145"/>
                  <a:gd name="T41" fmla="*/ 0 h 3074"/>
                  <a:gd name="T42" fmla="*/ 0 w 2145"/>
                  <a:gd name="T43" fmla="*/ 0 h 3074"/>
                  <a:gd name="T44" fmla="*/ 0 w 2145"/>
                  <a:gd name="T45" fmla="*/ 0 h 3074"/>
                  <a:gd name="T46" fmla="*/ 0 w 2145"/>
                  <a:gd name="T47" fmla="*/ 0 h 3074"/>
                  <a:gd name="T48" fmla="*/ 0 w 2145"/>
                  <a:gd name="T49" fmla="*/ 0 h 3074"/>
                  <a:gd name="T50" fmla="*/ 0 w 2145"/>
                  <a:gd name="T51" fmla="*/ 0 h 3074"/>
                  <a:gd name="T52" fmla="*/ 0 w 2145"/>
                  <a:gd name="T53" fmla="*/ 0 h 3074"/>
                  <a:gd name="T54" fmla="*/ 0 w 2145"/>
                  <a:gd name="T55" fmla="*/ 0 h 3074"/>
                  <a:gd name="T56" fmla="*/ 0 w 2145"/>
                  <a:gd name="T57" fmla="*/ 0 h 3074"/>
                  <a:gd name="T58" fmla="*/ 0 w 2145"/>
                  <a:gd name="T59" fmla="*/ 0 h 3074"/>
                  <a:gd name="T60" fmla="*/ 0 w 2145"/>
                  <a:gd name="T61" fmla="*/ 0 h 3074"/>
                  <a:gd name="T62" fmla="*/ 0 w 2145"/>
                  <a:gd name="T63" fmla="*/ 0 h 3074"/>
                  <a:gd name="T64" fmla="*/ 0 w 2145"/>
                  <a:gd name="T65" fmla="*/ 0 h 3074"/>
                  <a:gd name="T66" fmla="*/ 0 w 2145"/>
                  <a:gd name="T67" fmla="*/ 0 h 3074"/>
                  <a:gd name="T68" fmla="*/ 0 w 2145"/>
                  <a:gd name="T69" fmla="*/ 0 h 3074"/>
                  <a:gd name="T70" fmla="*/ 0 w 2145"/>
                  <a:gd name="T71" fmla="*/ 0 h 3074"/>
                  <a:gd name="T72" fmla="*/ 0 w 2145"/>
                  <a:gd name="T73" fmla="*/ 0 h 3074"/>
                  <a:gd name="T74" fmla="*/ 0 w 2145"/>
                  <a:gd name="T75" fmla="*/ 0 h 3074"/>
                  <a:gd name="T76" fmla="*/ 0 w 2145"/>
                  <a:gd name="T77" fmla="*/ 0 h 3074"/>
                  <a:gd name="T78" fmla="*/ 0 w 2145"/>
                  <a:gd name="T79" fmla="*/ 0 h 3074"/>
                  <a:gd name="T80" fmla="*/ 0 w 2145"/>
                  <a:gd name="T81" fmla="*/ 0 h 3074"/>
                  <a:gd name="T82" fmla="*/ 0 w 2145"/>
                  <a:gd name="T83" fmla="*/ 0 h 3074"/>
                  <a:gd name="T84" fmla="*/ 0 w 2145"/>
                  <a:gd name="T85" fmla="*/ 0 h 3074"/>
                  <a:gd name="T86" fmla="*/ 0 w 2145"/>
                  <a:gd name="T87" fmla="*/ 0 h 3074"/>
                  <a:gd name="T88" fmla="*/ 0 w 2145"/>
                  <a:gd name="T89" fmla="*/ 0 h 3074"/>
                  <a:gd name="T90" fmla="*/ 0 w 2145"/>
                  <a:gd name="T91" fmla="*/ 0 h 3074"/>
                  <a:gd name="T92" fmla="*/ 0 w 2145"/>
                  <a:gd name="T93" fmla="*/ 0 h 3074"/>
                  <a:gd name="T94" fmla="*/ 0 w 2145"/>
                  <a:gd name="T95" fmla="*/ 0 h 3074"/>
                  <a:gd name="T96" fmla="*/ 0 w 2145"/>
                  <a:gd name="T97" fmla="*/ 0 h 3074"/>
                  <a:gd name="T98" fmla="*/ 0 w 2145"/>
                  <a:gd name="T99" fmla="*/ 0 h 3074"/>
                  <a:gd name="T100" fmla="*/ 0 w 2145"/>
                  <a:gd name="T101" fmla="*/ 0 h 3074"/>
                  <a:gd name="T102" fmla="*/ 0 w 2145"/>
                  <a:gd name="T103" fmla="*/ 0 h 3074"/>
                  <a:gd name="T104" fmla="*/ 0 w 2145"/>
                  <a:gd name="T105" fmla="*/ 0 h 3074"/>
                  <a:gd name="T106" fmla="*/ 0 w 2145"/>
                  <a:gd name="T107" fmla="*/ 0 h 3074"/>
                  <a:gd name="T108" fmla="*/ 0 w 2145"/>
                  <a:gd name="T109" fmla="*/ 0 h 3074"/>
                  <a:gd name="T110" fmla="*/ 0 w 2145"/>
                  <a:gd name="T111" fmla="*/ 0 h 3074"/>
                  <a:gd name="T112" fmla="*/ 0 w 2145"/>
                  <a:gd name="T113" fmla="*/ 0 h 3074"/>
                  <a:gd name="T114" fmla="*/ 0 w 2145"/>
                  <a:gd name="T115" fmla="*/ 0 h 307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45"/>
                  <a:gd name="T175" fmla="*/ 0 h 3074"/>
                  <a:gd name="T176" fmla="*/ 2145 w 2145"/>
                  <a:gd name="T177" fmla="*/ 3074 h 307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45" h="3074">
                    <a:moveTo>
                      <a:pt x="1331" y="3"/>
                    </a:moveTo>
                    <a:lnTo>
                      <a:pt x="1307" y="58"/>
                    </a:lnTo>
                    <a:lnTo>
                      <a:pt x="1260" y="149"/>
                    </a:lnTo>
                    <a:lnTo>
                      <a:pt x="1117" y="420"/>
                    </a:lnTo>
                    <a:lnTo>
                      <a:pt x="715" y="1180"/>
                    </a:lnTo>
                    <a:lnTo>
                      <a:pt x="504" y="1582"/>
                    </a:lnTo>
                    <a:lnTo>
                      <a:pt x="402" y="1771"/>
                    </a:lnTo>
                    <a:lnTo>
                      <a:pt x="310" y="1944"/>
                    </a:lnTo>
                    <a:lnTo>
                      <a:pt x="231" y="2099"/>
                    </a:lnTo>
                    <a:lnTo>
                      <a:pt x="165" y="2227"/>
                    </a:lnTo>
                    <a:lnTo>
                      <a:pt x="116" y="2327"/>
                    </a:lnTo>
                    <a:lnTo>
                      <a:pt x="88" y="2390"/>
                    </a:lnTo>
                    <a:lnTo>
                      <a:pt x="69" y="2437"/>
                    </a:lnTo>
                    <a:lnTo>
                      <a:pt x="61" y="2461"/>
                    </a:lnTo>
                    <a:lnTo>
                      <a:pt x="52" y="2489"/>
                    </a:lnTo>
                    <a:lnTo>
                      <a:pt x="38" y="2542"/>
                    </a:lnTo>
                    <a:lnTo>
                      <a:pt x="25" y="2596"/>
                    </a:lnTo>
                    <a:lnTo>
                      <a:pt x="14" y="2651"/>
                    </a:lnTo>
                    <a:lnTo>
                      <a:pt x="6" y="2706"/>
                    </a:lnTo>
                    <a:lnTo>
                      <a:pt x="3" y="2733"/>
                    </a:lnTo>
                    <a:lnTo>
                      <a:pt x="0" y="2761"/>
                    </a:lnTo>
                    <a:lnTo>
                      <a:pt x="0" y="2814"/>
                    </a:lnTo>
                    <a:lnTo>
                      <a:pt x="0" y="2838"/>
                    </a:lnTo>
                    <a:lnTo>
                      <a:pt x="0" y="2863"/>
                    </a:lnTo>
                    <a:lnTo>
                      <a:pt x="8" y="2910"/>
                    </a:lnTo>
                    <a:lnTo>
                      <a:pt x="10" y="2931"/>
                    </a:lnTo>
                    <a:lnTo>
                      <a:pt x="16" y="2953"/>
                    </a:lnTo>
                    <a:lnTo>
                      <a:pt x="25" y="2972"/>
                    </a:lnTo>
                    <a:lnTo>
                      <a:pt x="33" y="2989"/>
                    </a:lnTo>
                    <a:lnTo>
                      <a:pt x="42" y="3006"/>
                    </a:lnTo>
                    <a:lnTo>
                      <a:pt x="52" y="3023"/>
                    </a:lnTo>
                    <a:lnTo>
                      <a:pt x="63" y="3036"/>
                    </a:lnTo>
                    <a:lnTo>
                      <a:pt x="76" y="3047"/>
                    </a:lnTo>
                    <a:lnTo>
                      <a:pt x="91" y="3055"/>
                    </a:lnTo>
                    <a:lnTo>
                      <a:pt x="108" y="3063"/>
                    </a:lnTo>
                    <a:lnTo>
                      <a:pt x="123" y="3069"/>
                    </a:lnTo>
                    <a:lnTo>
                      <a:pt x="142" y="3072"/>
                    </a:lnTo>
                    <a:lnTo>
                      <a:pt x="165" y="3074"/>
                    </a:lnTo>
                    <a:lnTo>
                      <a:pt x="195" y="3072"/>
                    </a:lnTo>
                    <a:lnTo>
                      <a:pt x="231" y="3072"/>
                    </a:lnTo>
                    <a:lnTo>
                      <a:pt x="274" y="3066"/>
                    </a:lnTo>
                    <a:lnTo>
                      <a:pt x="321" y="3061"/>
                    </a:lnTo>
                    <a:lnTo>
                      <a:pt x="374" y="3055"/>
                    </a:lnTo>
                    <a:lnTo>
                      <a:pt x="492" y="3038"/>
                    </a:lnTo>
                    <a:lnTo>
                      <a:pt x="627" y="3014"/>
                    </a:lnTo>
                    <a:lnTo>
                      <a:pt x="698" y="3000"/>
                    </a:lnTo>
                    <a:lnTo>
                      <a:pt x="770" y="2987"/>
                    </a:lnTo>
                    <a:lnTo>
                      <a:pt x="847" y="2970"/>
                    </a:lnTo>
                    <a:lnTo>
                      <a:pt x="921" y="2953"/>
                    </a:lnTo>
                    <a:lnTo>
                      <a:pt x="998" y="2934"/>
                    </a:lnTo>
                    <a:lnTo>
                      <a:pt x="1078" y="2915"/>
                    </a:lnTo>
                    <a:lnTo>
                      <a:pt x="1155" y="2893"/>
                    </a:lnTo>
                    <a:lnTo>
                      <a:pt x="1232" y="2871"/>
                    </a:lnTo>
                    <a:lnTo>
                      <a:pt x="1309" y="2849"/>
                    </a:lnTo>
                    <a:lnTo>
                      <a:pt x="1383" y="2825"/>
                    </a:lnTo>
                    <a:lnTo>
                      <a:pt x="1458" y="2799"/>
                    </a:lnTo>
                    <a:lnTo>
                      <a:pt x="1529" y="2774"/>
                    </a:lnTo>
                    <a:lnTo>
                      <a:pt x="1595" y="2748"/>
                    </a:lnTo>
                    <a:lnTo>
                      <a:pt x="1661" y="2720"/>
                    </a:lnTo>
                    <a:lnTo>
                      <a:pt x="1692" y="2706"/>
                    </a:lnTo>
                    <a:lnTo>
                      <a:pt x="1722" y="2693"/>
                    </a:lnTo>
                    <a:lnTo>
                      <a:pt x="1779" y="2665"/>
                    </a:lnTo>
                    <a:lnTo>
                      <a:pt x="1832" y="2635"/>
                    </a:lnTo>
                    <a:lnTo>
                      <a:pt x="1881" y="2604"/>
                    </a:lnTo>
                    <a:lnTo>
                      <a:pt x="1922" y="2574"/>
                    </a:lnTo>
                    <a:lnTo>
                      <a:pt x="1941" y="2557"/>
                    </a:lnTo>
                    <a:lnTo>
                      <a:pt x="1958" y="2544"/>
                    </a:lnTo>
                    <a:lnTo>
                      <a:pt x="1975" y="2527"/>
                    </a:lnTo>
                    <a:lnTo>
                      <a:pt x="1988" y="2510"/>
                    </a:lnTo>
                    <a:lnTo>
                      <a:pt x="2003" y="2495"/>
                    </a:lnTo>
                    <a:lnTo>
                      <a:pt x="2013" y="2478"/>
                    </a:lnTo>
                    <a:lnTo>
                      <a:pt x="2035" y="2437"/>
                    </a:lnTo>
                    <a:lnTo>
                      <a:pt x="2057" y="2395"/>
                    </a:lnTo>
                    <a:lnTo>
                      <a:pt x="2073" y="2351"/>
                    </a:lnTo>
                    <a:lnTo>
                      <a:pt x="2090" y="2308"/>
                    </a:lnTo>
                    <a:lnTo>
                      <a:pt x="2103" y="2263"/>
                    </a:lnTo>
                    <a:lnTo>
                      <a:pt x="2115" y="2216"/>
                    </a:lnTo>
                    <a:lnTo>
                      <a:pt x="2126" y="2170"/>
                    </a:lnTo>
                    <a:lnTo>
                      <a:pt x="2135" y="2123"/>
                    </a:lnTo>
                    <a:lnTo>
                      <a:pt x="2139" y="2074"/>
                    </a:lnTo>
                    <a:lnTo>
                      <a:pt x="2143" y="2024"/>
                    </a:lnTo>
                    <a:lnTo>
                      <a:pt x="2145" y="1974"/>
                    </a:lnTo>
                    <a:lnTo>
                      <a:pt x="2145" y="1925"/>
                    </a:lnTo>
                    <a:lnTo>
                      <a:pt x="2139" y="1823"/>
                    </a:lnTo>
                    <a:lnTo>
                      <a:pt x="2131" y="1718"/>
                    </a:lnTo>
                    <a:lnTo>
                      <a:pt x="2115" y="1614"/>
                    </a:lnTo>
                    <a:lnTo>
                      <a:pt x="2103" y="1562"/>
                    </a:lnTo>
                    <a:lnTo>
                      <a:pt x="2093" y="1507"/>
                    </a:lnTo>
                    <a:lnTo>
                      <a:pt x="2079" y="1454"/>
                    </a:lnTo>
                    <a:lnTo>
                      <a:pt x="2065" y="1403"/>
                    </a:lnTo>
                    <a:lnTo>
                      <a:pt x="2035" y="1298"/>
                    </a:lnTo>
                    <a:lnTo>
                      <a:pt x="2018" y="1246"/>
                    </a:lnTo>
                    <a:lnTo>
                      <a:pt x="2003" y="1194"/>
                    </a:lnTo>
                    <a:lnTo>
                      <a:pt x="1964" y="1089"/>
                    </a:lnTo>
                    <a:lnTo>
                      <a:pt x="1925" y="990"/>
                    </a:lnTo>
                    <a:lnTo>
                      <a:pt x="1881" y="891"/>
                    </a:lnTo>
                    <a:lnTo>
                      <a:pt x="1837" y="795"/>
                    </a:lnTo>
                    <a:lnTo>
                      <a:pt x="1793" y="701"/>
                    </a:lnTo>
                    <a:lnTo>
                      <a:pt x="1747" y="611"/>
                    </a:lnTo>
                    <a:lnTo>
                      <a:pt x="1703" y="526"/>
                    </a:lnTo>
                    <a:lnTo>
                      <a:pt x="1656" y="445"/>
                    </a:lnTo>
                    <a:lnTo>
                      <a:pt x="1611" y="371"/>
                    </a:lnTo>
                    <a:lnTo>
                      <a:pt x="1571" y="300"/>
                    </a:lnTo>
                    <a:lnTo>
                      <a:pt x="1529" y="237"/>
                    </a:lnTo>
                    <a:lnTo>
                      <a:pt x="1490" y="179"/>
                    </a:lnTo>
                    <a:lnTo>
                      <a:pt x="1455" y="130"/>
                    </a:lnTo>
                    <a:lnTo>
                      <a:pt x="1439" y="107"/>
                    </a:lnTo>
                    <a:lnTo>
                      <a:pt x="1422" y="88"/>
                    </a:lnTo>
                    <a:lnTo>
                      <a:pt x="1409" y="69"/>
                    </a:lnTo>
                    <a:lnTo>
                      <a:pt x="1394" y="52"/>
                    </a:lnTo>
                    <a:lnTo>
                      <a:pt x="1370" y="24"/>
                    </a:lnTo>
                    <a:lnTo>
                      <a:pt x="1358" y="17"/>
                    </a:lnTo>
                    <a:lnTo>
                      <a:pt x="1351" y="9"/>
                    </a:lnTo>
                    <a:lnTo>
                      <a:pt x="1345" y="3"/>
                    </a:lnTo>
                    <a:lnTo>
                      <a:pt x="1337" y="0"/>
                    </a:lnTo>
                    <a:lnTo>
                      <a:pt x="1334" y="0"/>
                    </a:lnTo>
                    <a:lnTo>
                      <a:pt x="1331" y="3"/>
                    </a:lnTo>
                    <a:close/>
                  </a:path>
                </a:pathLst>
              </a:custGeom>
              <a:solidFill>
                <a:srgbClr val="7E6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8" name="Freeform 23"/>
              <p:cNvSpPr>
                <a:spLocks/>
              </p:cNvSpPr>
              <p:nvPr/>
            </p:nvSpPr>
            <p:spPr bwMode="auto">
              <a:xfrm>
                <a:off x="4397" y="2591"/>
                <a:ext cx="441" cy="809"/>
              </a:xfrm>
              <a:custGeom>
                <a:avLst/>
                <a:gdLst>
                  <a:gd name="T0" fmla="*/ 0 w 1324"/>
                  <a:gd name="T1" fmla="*/ 0 h 2427"/>
                  <a:gd name="T2" fmla="*/ 0 w 1324"/>
                  <a:gd name="T3" fmla="*/ 0 h 2427"/>
                  <a:gd name="T4" fmla="*/ 0 w 1324"/>
                  <a:gd name="T5" fmla="*/ 0 h 2427"/>
                  <a:gd name="T6" fmla="*/ 0 w 1324"/>
                  <a:gd name="T7" fmla="*/ 0 h 2427"/>
                  <a:gd name="T8" fmla="*/ 0 w 1324"/>
                  <a:gd name="T9" fmla="*/ 0 h 2427"/>
                  <a:gd name="T10" fmla="*/ 0 w 1324"/>
                  <a:gd name="T11" fmla="*/ 0 h 2427"/>
                  <a:gd name="T12" fmla="*/ 0 w 1324"/>
                  <a:gd name="T13" fmla="*/ 0 h 2427"/>
                  <a:gd name="T14" fmla="*/ 0 w 1324"/>
                  <a:gd name="T15" fmla="*/ 0 h 2427"/>
                  <a:gd name="T16" fmla="*/ 0 w 1324"/>
                  <a:gd name="T17" fmla="*/ 0 h 2427"/>
                  <a:gd name="T18" fmla="*/ 0 w 1324"/>
                  <a:gd name="T19" fmla="*/ 0 h 2427"/>
                  <a:gd name="T20" fmla="*/ 0 w 1324"/>
                  <a:gd name="T21" fmla="*/ 0 h 2427"/>
                  <a:gd name="T22" fmla="*/ 0 w 1324"/>
                  <a:gd name="T23" fmla="*/ 0 h 2427"/>
                  <a:gd name="T24" fmla="*/ 0 w 1324"/>
                  <a:gd name="T25" fmla="*/ 0 h 2427"/>
                  <a:gd name="T26" fmla="*/ 0 w 1324"/>
                  <a:gd name="T27" fmla="*/ 0 h 2427"/>
                  <a:gd name="T28" fmla="*/ 0 w 1324"/>
                  <a:gd name="T29" fmla="*/ 0 h 24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24"/>
                  <a:gd name="T46" fmla="*/ 0 h 2427"/>
                  <a:gd name="T47" fmla="*/ 1324 w 1324"/>
                  <a:gd name="T48" fmla="*/ 2427 h 24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24" h="2427">
                    <a:moveTo>
                      <a:pt x="1324" y="39"/>
                    </a:moveTo>
                    <a:lnTo>
                      <a:pt x="1252" y="185"/>
                    </a:lnTo>
                    <a:lnTo>
                      <a:pt x="1109" y="460"/>
                    </a:lnTo>
                    <a:lnTo>
                      <a:pt x="707" y="1216"/>
                    </a:lnTo>
                    <a:lnTo>
                      <a:pt x="303" y="1984"/>
                    </a:lnTo>
                    <a:lnTo>
                      <a:pt x="158" y="2263"/>
                    </a:lnTo>
                    <a:lnTo>
                      <a:pt x="81" y="2427"/>
                    </a:lnTo>
                    <a:lnTo>
                      <a:pt x="0" y="2391"/>
                    </a:lnTo>
                    <a:lnTo>
                      <a:pt x="77" y="2225"/>
                    </a:lnTo>
                    <a:lnTo>
                      <a:pt x="226" y="1942"/>
                    </a:lnTo>
                    <a:lnTo>
                      <a:pt x="630" y="1175"/>
                    </a:lnTo>
                    <a:lnTo>
                      <a:pt x="1032" y="418"/>
                    </a:lnTo>
                    <a:lnTo>
                      <a:pt x="1173" y="147"/>
                    </a:lnTo>
                    <a:lnTo>
                      <a:pt x="1244" y="0"/>
                    </a:lnTo>
                    <a:lnTo>
                      <a:pt x="1324" y="3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79" name="Freeform 24"/>
              <p:cNvSpPr>
                <a:spLocks/>
              </p:cNvSpPr>
              <p:nvPr/>
            </p:nvSpPr>
            <p:spPr bwMode="auto">
              <a:xfrm>
                <a:off x="4367" y="3389"/>
                <a:ext cx="65" cy="246"/>
              </a:xfrm>
              <a:custGeom>
                <a:avLst/>
                <a:gdLst>
                  <a:gd name="T0" fmla="*/ 0 w 195"/>
                  <a:gd name="T1" fmla="*/ 0 h 740"/>
                  <a:gd name="T2" fmla="*/ 0 w 195"/>
                  <a:gd name="T3" fmla="*/ 0 h 740"/>
                  <a:gd name="T4" fmla="*/ 0 w 195"/>
                  <a:gd name="T5" fmla="*/ 0 h 740"/>
                  <a:gd name="T6" fmla="*/ 0 w 195"/>
                  <a:gd name="T7" fmla="*/ 0 h 740"/>
                  <a:gd name="T8" fmla="*/ 0 w 195"/>
                  <a:gd name="T9" fmla="*/ 0 h 740"/>
                  <a:gd name="T10" fmla="*/ 0 w 195"/>
                  <a:gd name="T11" fmla="*/ 0 h 740"/>
                  <a:gd name="T12" fmla="*/ 0 w 195"/>
                  <a:gd name="T13" fmla="*/ 0 h 740"/>
                  <a:gd name="T14" fmla="*/ 0 w 195"/>
                  <a:gd name="T15" fmla="*/ 0 h 740"/>
                  <a:gd name="T16" fmla="*/ 0 w 195"/>
                  <a:gd name="T17" fmla="*/ 0 h 740"/>
                  <a:gd name="T18" fmla="*/ 0 w 195"/>
                  <a:gd name="T19" fmla="*/ 0 h 740"/>
                  <a:gd name="T20" fmla="*/ 0 w 195"/>
                  <a:gd name="T21" fmla="*/ 0 h 740"/>
                  <a:gd name="T22" fmla="*/ 0 w 195"/>
                  <a:gd name="T23" fmla="*/ 0 h 740"/>
                  <a:gd name="T24" fmla="*/ 0 w 195"/>
                  <a:gd name="T25" fmla="*/ 0 h 740"/>
                  <a:gd name="T26" fmla="*/ 0 w 195"/>
                  <a:gd name="T27" fmla="*/ 0 h 740"/>
                  <a:gd name="T28" fmla="*/ 0 w 195"/>
                  <a:gd name="T29" fmla="*/ 0 h 740"/>
                  <a:gd name="T30" fmla="*/ 0 w 195"/>
                  <a:gd name="T31" fmla="*/ 0 h 740"/>
                  <a:gd name="T32" fmla="*/ 0 w 195"/>
                  <a:gd name="T33" fmla="*/ 0 h 740"/>
                  <a:gd name="T34" fmla="*/ 0 w 195"/>
                  <a:gd name="T35" fmla="*/ 0 h 740"/>
                  <a:gd name="T36" fmla="*/ 0 w 195"/>
                  <a:gd name="T37" fmla="*/ 0 h 740"/>
                  <a:gd name="T38" fmla="*/ 0 w 195"/>
                  <a:gd name="T39" fmla="*/ 0 h 740"/>
                  <a:gd name="T40" fmla="*/ 0 w 195"/>
                  <a:gd name="T41" fmla="*/ 0 h 740"/>
                  <a:gd name="T42" fmla="*/ 0 w 195"/>
                  <a:gd name="T43" fmla="*/ 0 h 740"/>
                  <a:gd name="T44" fmla="*/ 0 w 195"/>
                  <a:gd name="T45" fmla="*/ 0 h 740"/>
                  <a:gd name="T46" fmla="*/ 0 w 195"/>
                  <a:gd name="T47" fmla="*/ 0 h 740"/>
                  <a:gd name="T48" fmla="*/ 0 w 195"/>
                  <a:gd name="T49" fmla="*/ 0 h 740"/>
                  <a:gd name="T50" fmla="*/ 0 w 195"/>
                  <a:gd name="T51" fmla="*/ 0 h 740"/>
                  <a:gd name="T52" fmla="*/ 0 w 195"/>
                  <a:gd name="T53" fmla="*/ 0 h 740"/>
                  <a:gd name="T54" fmla="*/ 0 w 195"/>
                  <a:gd name="T55" fmla="*/ 0 h 740"/>
                  <a:gd name="T56" fmla="*/ 0 w 195"/>
                  <a:gd name="T57" fmla="*/ 0 h 740"/>
                  <a:gd name="T58" fmla="*/ 0 w 195"/>
                  <a:gd name="T59" fmla="*/ 0 h 740"/>
                  <a:gd name="T60" fmla="*/ 0 w 195"/>
                  <a:gd name="T61" fmla="*/ 0 h 7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5"/>
                  <a:gd name="T94" fmla="*/ 0 h 740"/>
                  <a:gd name="T95" fmla="*/ 195 w 195"/>
                  <a:gd name="T96" fmla="*/ 740 h 7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5" h="740">
                    <a:moveTo>
                      <a:pt x="173" y="30"/>
                    </a:moveTo>
                    <a:lnTo>
                      <a:pt x="137" y="124"/>
                    </a:lnTo>
                    <a:lnTo>
                      <a:pt x="110" y="232"/>
                    </a:lnTo>
                    <a:lnTo>
                      <a:pt x="94" y="336"/>
                    </a:lnTo>
                    <a:lnTo>
                      <a:pt x="88" y="385"/>
                    </a:lnTo>
                    <a:lnTo>
                      <a:pt x="88" y="438"/>
                    </a:lnTo>
                    <a:lnTo>
                      <a:pt x="88" y="483"/>
                    </a:lnTo>
                    <a:lnTo>
                      <a:pt x="94" y="528"/>
                    </a:lnTo>
                    <a:lnTo>
                      <a:pt x="101" y="564"/>
                    </a:lnTo>
                    <a:lnTo>
                      <a:pt x="113" y="594"/>
                    </a:lnTo>
                    <a:lnTo>
                      <a:pt x="129" y="619"/>
                    </a:lnTo>
                    <a:lnTo>
                      <a:pt x="148" y="638"/>
                    </a:lnTo>
                    <a:lnTo>
                      <a:pt x="154" y="641"/>
                    </a:lnTo>
                    <a:lnTo>
                      <a:pt x="162" y="647"/>
                    </a:lnTo>
                    <a:lnTo>
                      <a:pt x="195" y="655"/>
                    </a:lnTo>
                    <a:lnTo>
                      <a:pt x="176" y="740"/>
                    </a:lnTo>
                    <a:lnTo>
                      <a:pt x="140" y="732"/>
                    </a:lnTo>
                    <a:lnTo>
                      <a:pt x="113" y="717"/>
                    </a:lnTo>
                    <a:lnTo>
                      <a:pt x="90" y="704"/>
                    </a:lnTo>
                    <a:lnTo>
                      <a:pt x="60" y="674"/>
                    </a:lnTo>
                    <a:lnTo>
                      <a:pt x="33" y="632"/>
                    </a:lnTo>
                    <a:lnTo>
                      <a:pt x="20" y="594"/>
                    </a:lnTo>
                    <a:lnTo>
                      <a:pt x="5" y="542"/>
                    </a:lnTo>
                    <a:lnTo>
                      <a:pt x="0" y="492"/>
                    </a:lnTo>
                    <a:lnTo>
                      <a:pt x="0" y="438"/>
                    </a:lnTo>
                    <a:lnTo>
                      <a:pt x="0" y="383"/>
                    </a:lnTo>
                    <a:lnTo>
                      <a:pt x="5" y="325"/>
                    </a:lnTo>
                    <a:lnTo>
                      <a:pt x="24" y="212"/>
                    </a:lnTo>
                    <a:lnTo>
                      <a:pt x="52" y="102"/>
                    </a:lnTo>
                    <a:lnTo>
                      <a:pt x="90" y="0"/>
                    </a:lnTo>
                    <a:lnTo>
                      <a:pt x="173" y="3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0" name="Freeform 25"/>
              <p:cNvSpPr>
                <a:spLocks/>
              </p:cNvSpPr>
              <p:nvPr/>
            </p:nvSpPr>
            <p:spPr bwMode="auto">
              <a:xfrm>
                <a:off x="4397" y="3388"/>
                <a:ext cx="28" cy="12"/>
              </a:xfrm>
              <a:custGeom>
                <a:avLst/>
                <a:gdLst>
                  <a:gd name="T0" fmla="*/ 0 w 83"/>
                  <a:gd name="T1" fmla="*/ 0 h 36"/>
                  <a:gd name="T2" fmla="*/ 0 w 83"/>
                  <a:gd name="T3" fmla="*/ 0 h 36"/>
                  <a:gd name="T4" fmla="*/ 0 w 83"/>
                  <a:gd name="T5" fmla="*/ 0 h 36"/>
                  <a:gd name="T6" fmla="*/ 0 w 83"/>
                  <a:gd name="T7" fmla="*/ 0 h 36"/>
                  <a:gd name="T8" fmla="*/ 0 w 8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36"/>
                  <a:gd name="T17" fmla="*/ 83 w 8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36">
                    <a:moveTo>
                      <a:pt x="0" y="0"/>
                    </a:moveTo>
                    <a:lnTo>
                      <a:pt x="0" y="2"/>
                    </a:lnTo>
                    <a:lnTo>
                      <a:pt x="83" y="32"/>
                    </a:lnTo>
                    <a:lnTo>
                      <a:pt x="81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1" name="Freeform 26"/>
              <p:cNvSpPr>
                <a:spLocks/>
              </p:cNvSpPr>
              <p:nvPr/>
            </p:nvSpPr>
            <p:spPr bwMode="auto">
              <a:xfrm>
                <a:off x="4429" y="3414"/>
                <a:ext cx="636" cy="221"/>
              </a:xfrm>
              <a:custGeom>
                <a:avLst/>
                <a:gdLst>
                  <a:gd name="T0" fmla="*/ 0 w 1907"/>
                  <a:gd name="T1" fmla="*/ 0 h 663"/>
                  <a:gd name="T2" fmla="*/ 0 w 1907"/>
                  <a:gd name="T3" fmla="*/ 0 h 663"/>
                  <a:gd name="T4" fmla="*/ 0 w 1907"/>
                  <a:gd name="T5" fmla="*/ 0 h 663"/>
                  <a:gd name="T6" fmla="*/ 0 w 1907"/>
                  <a:gd name="T7" fmla="*/ 0 h 663"/>
                  <a:gd name="T8" fmla="*/ 0 w 1907"/>
                  <a:gd name="T9" fmla="*/ 0 h 663"/>
                  <a:gd name="T10" fmla="*/ 0 w 1907"/>
                  <a:gd name="T11" fmla="*/ 0 h 663"/>
                  <a:gd name="T12" fmla="*/ 0 w 1907"/>
                  <a:gd name="T13" fmla="*/ 0 h 663"/>
                  <a:gd name="T14" fmla="*/ 0 w 1907"/>
                  <a:gd name="T15" fmla="*/ 0 h 663"/>
                  <a:gd name="T16" fmla="*/ 0 w 1907"/>
                  <a:gd name="T17" fmla="*/ 0 h 663"/>
                  <a:gd name="T18" fmla="*/ 0 w 1907"/>
                  <a:gd name="T19" fmla="*/ 0 h 663"/>
                  <a:gd name="T20" fmla="*/ 0 w 1907"/>
                  <a:gd name="T21" fmla="*/ 0 h 663"/>
                  <a:gd name="T22" fmla="*/ 0 w 1907"/>
                  <a:gd name="T23" fmla="*/ 0 h 663"/>
                  <a:gd name="T24" fmla="*/ 0 w 1907"/>
                  <a:gd name="T25" fmla="*/ 0 h 663"/>
                  <a:gd name="T26" fmla="*/ 0 w 1907"/>
                  <a:gd name="T27" fmla="*/ 0 h 663"/>
                  <a:gd name="T28" fmla="*/ 0 w 1907"/>
                  <a:gd name="T29" fmla="*/ 0 h 663"/>
                  <a:gd name="T30" fmla="*/ 0 w 1907"/>
                  <a:gd name="T31" fmla="*/ 0 h 663"/>
                  <a:gd name="T32" fmla="*/ 0 w 1907"/>
                  <a:gd name="T33" fmla="*/ 0 h 663"/>
                  <a:gd name="T34" fmla="*/ 0 w 1907"/>
                  <a:gd name="T35" fmla="*/ 0 h 663"/>
                  <a:gd name="T36" fmla="*/ 0 w 1907"/>
                  <a:gd name="T37" fmla="*/ 0 h 663"/>
                  <a:gd name="T38" fmla="*/ 0 w 1907"/>
                  <a:gd name="T39" fmla="*/ 0 h 663"/>
                  <a:gd name="T40" fmla="*/ 0 w 1907"/>
                  <a:gd name="T41" fmla="*/ 0 h 663"/>
                  <a:gd name="T42" fmla="*/ 0 w 1907"/>
                  <a:gd name="T43" fmla="*/ 0 h 663"/>
                  <a:gd name="T44" fmla="*/ 0 w 1907"/>
                  <a:gd name="T45" fmla="*/ 0 h 663"/>
                  <a:gd name="T46" fmla="*/ 0 w 1907"/>
                  <a:gd name="T47" fmla="*/ 0 h 663"/>
                  <a:gd name="T48" fmla="*/ 0 w 1907"/>
                  <a:gd name="T49" fmla="*/ 0 h 663"/>
                  <a:gd name="T50" fmla="*/ 0 w 1907"/>
                  <a:gd name="T51" fmla="*/ 0 h 663"/>
                  <a:gd name="T52" fmla="*/ 0 w 1907"/>
                  <a:gd name="T53" fmla="*/ 0 h 663"/>
                  <a:gd name="T54" fmla="*/ 0 w 1907"/>
                  <a:gd name="T55" fmla="*/ 0 h 663"/>
                  <a:gd name="T56" fmla="*/ 0 w 1907"/>
                  <a:gd name="T57" fmla="*/ 0 h 663"/>
                  <a:gd name="T58" fmla="*/ 0 w 1907"/>
                  <a:gd name="T59" fmla="*/ 0 h 663"/>
                  <a:gd name="T60" fmla="*/ 0 w 1907"/>
                  <a:gd name="T61" fmla="*/ 0 h 663"/>
                  <a:gd name="T62" fmla="*/ 0 w 1907"/>
                  <a:gd name="T63" fmla="*/ 0 h 663"/>
                  <a:gd name="T64" fmla="*/ 0 w 1907"/>
                  <a:gd name="T65" fmla="*/ 0 h 663"/>
                  <a:gd name="T66" fmla="*/ 0 w 1907"/>
                  <a:gd name="T67" fmla="*/ 0 h 663"/>
                  <a:gd name="T68" fmla="*/ 0 w 1907"/>
                  <a:gd name="T69" fmla="*/ 0 h 663"/>
                  <a:gd name="T70" fmla="*/ 0 w 1907"/>
                  <a:gd name="T71" fmla="*/ 0 h 663"/>
                  <a:gd name="T72" fmla="*/ 0 w 1907"/>
                  <a:gd name="T73" fmla="*/ 0 h 6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7"/>
                  <a:gd name="T112" fmla="*/ 0 h 663"/>
                  <a:gd name="T113" fmla="*/ 1907 w 1907"/>
                  <a:gd name="T114" fmla="*/ 663 h 66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7" h="663">
                    <a:moveTo>
                      <a:pt x="0" y="574"/>
                    </a:moveTo>
                    <a:lnTo>
                      <a:pt x="53" y="574"/>
                    </a:lnTo>
                    <a:lnTo>
                      <a:pt x="128" y="570"/>
                    </a:lnTo>
                    <a:lnTo>
                      <a:pt x="345" y="538"/>
                    </a:lnTo>
                    <a:lnTo>
                      <a:pt x="474" y="519"/>
                    </a:lnTo>
                    <a:lnTo>
                      <a:pt x="617" y="493"/>
                    </a:lnTo>
                    <a:lnTo>
                      <a:pt x="768" y="457"/>
                    </a:lnTo>
                    <a:lnTo>
                      <a:pt x="924" y="421"/>
                    </a:lnTo>
                    <a:lnTo>
                      <a:pt x="1231" y="330"/>
                    </a:lnTo>
                    <a:lnTo>
                      <a:pt x="1367" y="280"/>
                    </a:lnTo>
                    <a:lnTo>
                      <a:pt x="1499" y="228"/>
                    </a:lnTo>
                    <a:lnTo>
                      <a:pt x="1618" y="174"/>
                    </a:lnTo>
                    <a:lnTo>
                      <a:pt x="1665" y="146"/>
                    </a:lnTo>
                    <a:lnTo>
                      <a:pt x="1714" y="116"/>
                    </a:lnTo>
                    <a:lnTo>
                      <a:pt x="1753" y="89"/>
                    </a:lnTo>
                    <a:lnTo>
                      <a:pt x="1786" y="57"/>
                    </a:lnTo>
                    <a:lnTo>
                      <a:pt x="1814" y="30"/>
                    </a:lnTo>
                    <a:lnTo>
                      <a:pt x="1835" y="0"/>
                    </a:lnTo>
                    <a:lnTo>
                      <a:pt x="1907" y="53"/>
                    </a:lnTo>
                    <a:lnTo>
                      <a:pt x="1880" y="89"/>
                    </a:lnTo>
                    <a:lnTo>
                      <a:pt x="1846" y="121"/>
                    </a:lnTo>
                    <a:lnTo>
                      <a:pt x="1808" y="157"/>
                    </a:lnTo>
                    <a:lnTo>
                      <a:pt x="1761" y="189"/>
                    </a:lnTo>
                    <a:lnTo>
                      <a:pt x="1712" y="220"/>
                    </a:lnTo>
                    <a:lnTo>
                      <a:pt x="1657" y="253"/>
                    </a:lnTo>
                    <a:lnTo>
                      <a:pt x="1535" y="308"/>
                    </a:lnTo>
                    <a:lnTo>
                      <a:pt x="1399" y="363"/>
                    </a:lnTo>
                    <a:lnTo>
                      <a:pt x="1252" y="415"/>
                    </a:lnTo>
                    <a:lnTo>
                      <a:pt x="947" y="506"/>
                    </a:lnTo>
                    <a:lnTo>
                      <a:pt x="788" y="542"/>
                    </a:lnTo>
                    <a:lnTo>
                      <a:pt x="636" y="578"/>
                    </a:lnTo>
                    <a:lnTo>
                      <a:pt x="494" y="604"/>
                    </a:lnTo>
                    <a:lnTo>
                      <a:pt x="356" y="627"/>
                    </a:lnTo>
                    <a:lnTo>
                      <a:pt x="136" y="657"/>
                    </a:lnTo>
                    <a:lnTo>
                      <a:pt x="56" y="663"/>
                    </a:lnTo>
                    <a:lnTo>
                      <a:pt x="0" y="663"/>
                    </a:ln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2" name="Freeform 27"/>
              <p:cNvSpPr>
                <a:spLocks/>
              </p:cNvSpPr>
              <p:nvPr/>
            </p:nvSpPr>
            <p:spPr bwMode="auto">
              <a:xfrm>
                <a:off x="4426" y="3606"/>
                <a:ext cx="6" cy="29"/>
              </a:xfrm>
              <a:custGeom>
                <a:avLst/>
                <a:gdLst>
                  <a:gd name="T0" fmla="*/ 0 w 19"/>
                  <a:gd name="T1" fmla="*/ 0 h 89"/>
                  <a:gd name="T2" fmla="*/ 0 w 19"/>
                  <a:gd name="T3" fmla="*/ 0 h 89"/>
                  <a:gd name="T4" fmla="*/ 0 w 19"/>
                  <a:gd name="T5" fmla="*/ 0 h 89"/>
                  <a:gd name="T6" fmla="*/ 0 w 19"/>
                  <a:gd name="T7" fmla="*/ 0 h 89"/>
                  <a:gd name="T8" fmla="*/ 0 w 19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89"/>
                  <a:gd name="T17" fmla="*/ 19 w 19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89">
                    <a:moveTo>
                      <a:pt x="0" y="89"/>
                    </a:moveTo>
                    <a:lnTo>
                      <a:pt x="10" y="89"/>
                    </a:lnTo>
                    <a:lnTo>
                      <a:pt x="10" y="0"/>
                    </a:lnTo>
                    <a:lnTo>
                      <a:pt x="19" y="4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3" name="Freeform 28"/>
              <p:cNvSpPr>
                <a:spLocks/>
              </p:cNvSpPr>
              <p:nvPr/>
            </p:nvSpPr>
            <p:spPr bwMode="auto">
              <a:xfrm>
                <a:off x="4821" y="2582"/>
                <a:ext cx="290" cy="848"/>
              </a:xfrm>
              <a:custGeom>
                <a:avLst/>
                <a:gdLst>
                  <a:gd name="T0" fmla="*/ 0 w 872"/>
                  <a:gd name="T1" fmla="*/ 0 h 2544"/>
                  <a:gd name="T2" fmla="*/ 0 w 872"/>
                  <a:gd name="T3" fmla="*/ 0 h 2544"/>
                  <a:gd name="T4" fmla="*/ 0 w 872"/>
                  <a:gd name="T5" fmla="*/ 0 h 2544"/>
                  <a:gd name="T6" fmla="*/ 0 w 872"/>
                  <a:gd name="T7" fmla="*/ 0 h 2544"/>
                  <a:gd name="T8" fmla="*/ 0 w 872"/>
                  <a:gd name="T9" fmla="*/ 0 h 2544"/>
                  <a:gd name="T10" fmla="*/ 0 w 872"/>
                  <a:gd name="T11" fmla="*/ 0 h 2544"/>
                  <a:gd name="T12" fmla="*/ 0 w 872"/>
                  <a:gd name="T13" fmla="*/ 0 h 2544"/>
                  <a:gd name="T14" fmla="*/ 0 w 872"/>
                  <a:gd name="T15" fmla="*/ 0 h 2544"/>
                  <a:gd name="T16" fmla="*/ 0 w 872"/>
                  <a:gd name="T17" fmla="*/ 0 h 2544"/>
                  <a:gd name="T18" fmla="*/ 0 w 872"/>
                  <a:gd name="T19" fmla="*/ 0 h 2544"/>
                  <a:gd name="T20" fmla="*/ 0 w 872"/>
                  <a:gd name="T21" fmla="*/ 0 h 2544"/>
                  <a:gd name="T22" fmla="*/ 0 w 872"/>
                  <a:gd name="T23" fmla="*/ 0 h 2544"/>
                  <a:gd name="T24" fmla="*/ 0 w 872"/>
                  <a:gd name="T25" fmla="*/ 0 h 2544"/>
                  <a:gd name="T26" fmla="*/ 0 w 872"/>
                  <a:gd name="T27" fmla="*/ 0 h 2544"/>
                  <a:gd name="T28" fmla="*/ 0 w 872"/>
                  <a:gd name="T29" fmla="*/ 0 h 2544"/>
                  <a:gd name="T30" fmla="*/ 0 w 872"/>
                  <a:gd name="T31" fmla="*/ 0 h 2544"/>
                  <a:gd name="T32" fmla="*/ 0 w 872"/>
                  <a:gd name="T33" fmla="*/ 0 h 2544"/>
                  <a:gd name="T34" fmla="*/ 0 w 872"/>
                  <a:gd name="T35" fmla="*/ 0 h 2544"/>
                  <a:gd name="T36" fmla="*/ 0 w 872"/>
                  <a:gd name="T37" fmla="*/ 0 h 2544"/>
                  <a:gd name="T38" fmla="*/ 0 w 872"/>
                  <a:gd name="T39" fmla="*/ 0 h 2544"/>
                  <a:gd name="T40" fmla="*/ 0 w 872"/>
                  <a:gd name="T41" fmla="*/ 0 h 2544"/>
                  <a:gd name="T42" fmla="*/ 0 w 872"/>
                  <a:gd name="T43" fmla="*/ 0 h 2544"/>
                  <a:gd name="T44" fmla="*/ 0 w 872"/>
                  <a:gd name="T45" fmla="*/ 0 h 2544"/>
                  <a:gd name="T46" fmla="*/ 0 w 872"/>
                  <a:gd name="T47" fmla="*/ 0 h 2544"/>
                  <a:gd name="T48" fmla="*/ 0 w 872"/>
                  <a:gd name="T49" fmla="*/ 0 h 2544"/>
                  <a:gd name="T50" fmla="*/ 0 w 872"/>
                  <a:gd name="T51" fmla="*/ 0 h 2544"/>
                  <a:gd name="T52" fmla="*/ 0 w 872"/>
                  <a:gd name="T53" fmla="*/ 0 h 2544"/>
                  <a:gd name="T54" fmla="*/ 0 w 872"/>
                  <a:gd name="T55" fmla="*/ 0 h 2544"/>
                  <a:gd name="T56" fmla="*/ 0 w 872"/>
                  <a:gd name="T57" fmla="*/ 0 h 2544"/>
                  <a:gd name="T58" fmla="*/ 0 w 872"/>
                  <a:gd name="T59" fmla="*/ 0 h 2544"/>
                  <a:gd name="T60" fmla="*/ 0 w 872"/>
                  <a:gd name="T61" fmla="*/ 0 h 2544"/>
                  <a:gd name="T62" fmla="*/ 0 w 872"/>
                  <a:gd name="T63" fmla="*/ 0 h 2544"/>
                  <a:gd name="T64" fmla="*/ 0 w 872"/>
                  <a:gd name="T65" fmla="*/ 0 h 2544"/>
                  <a:gd name="T66" fmla="*/ 0 w 872"/>
                  <a:gd name="T67" fmla="*/ 0 h 2544"/>
                  <a:gd name="T68" fmla="*/ 0 w 872"/>
                  <a:gd name="T69" fmla="*/ 0 h 2544"/>
                  <a:gd name="T70" fmla="*/ 0 w 872"/>
                  <a:gd name="T71" fmla="*/ 0 h 2544"/>
                  <a:gd name="T72" fmla="*/ 0 w 872"/>
                  <a:gd name="T73" fmla="*/ 0 h 2544"/>
                  <a:gd name="T74" fmla="*/ 0 w 872"/>
                  <a:gd name="T75" fmla="*/ 0 h 2544"/>
                  <a:gd name="T76" fmla="*/ 0 w 872"/>
                  <a:gd name="T77" fmla="*/ 0 h 2544"/>
                  <a:gd name="T78" fmla="*/ 0 w 872"/>
                  <a:gd name="T79" fmla="*/ 0 h 2544"/>
                  <a:gd name="T80" fmla="*/ 0 w 872"/>
                  <a:gd name="T81" fmla="*/ 0 h 2544"/>
                  <a:gd name="T82" fmla="*/ 0 w 872"/>
                  <a:gd name="T83" fmla="*/ 0 h 2544"/>
                  <a:gd name="T84" fmla="*/ 0 w 872"/>
                  <a:gd name="T85" fmla="*/ 0 h 2544"/>
                  <a:gd name="T86" fmla="*/ 0 w 872"/>
                  <a:gd name="T87" fmla="*/ 0 h 2544"/>
                  <a:gd name="T88" fmla="*/ 0 w 872"/>
                  <a:gd name="T89" fmla="*/ 0 h 2544"/>
                  <a:gd name="T90" fmla="*/ 0 w 872"/>
                  <a:gd name="T91" fmla="*/ 0 h 2544"/>
                  <a:gd name="T92" fmla="*/ 0 w 872"/>
                  <a:gd name="T93" fmla="*/ 0 h 2544"/>
                  <a:gd name="T94" fmla="*/ 0 w 872"/>
                  <a:gd name="T95" fmla="*/ 0 h 2544"/>
                  <a:gd name="T96" fmla="*/ 0 w 872"/>
                  <a:gd name="T97" fmla="*/ 0 h 2544"/>
                  <a:gd name="T98" fmla="*/ 0 w 872"/>
                  <a:gd name="T99" fmla="*/ 0 h 2544"/>
                  <a:gd name="T100" fmla="*/ 0 w 872"/>
                  <a:gd name="T101" fmla="*/ 0 h 25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72"/>
                  <a:gd name="T154" fmla="*/ 0 h 2544"/>
                  <a:gd name="T155" fmla="*/ 872 w 872"/>
                  <a:gd name="T156" fmla="*/ 2544 h 25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72" h="2544">
                    <a:moveTo>
                      <a:pt x="658" y="2503"/>
                    </a:moveTo>
                    <a:lnTo>
                      <a:pt x="701" y="2420"/>
                    </a:lnTo>
                    <a:lnTo>
                      <a:pt x="716" y="2379"/>
                    </a:lnTo>
                    <a:lnTo>
                      <a:pt x="732" y="2337"/>
                    </a:lnTo>
                    <a:lnTo>
                      <a:pt x="754" y="2252"/>
                    </a:lnTo>
                    <a:lnTo>
                      <a:pt x="773" y="2162"/>
                    </a:lnTo>
                    <a:lnTo>
                      <a:pt x="782" y="2065"/>
                    </a:lnTo>
                    <a:lnTo>
                      <a:pt x="784" y="1969"/>
                    </a:lnTo>
                    <a:lnTo>
                      <a:pt x="779" y="1873"/>
                    </a:lnTo>
                    <a:lnTo>
                      <a:pt x="767" y="1771"/>
                    </a:lnTo>
                    <a:lnTo>
                      <a:pt x="754" y="1666"/>
                    </a:lnTo>
                    <a:lnTo>
                      <a:pt x="732" y="1562"/>
                    </a:lnTo>
                    <a:lnTo>
                      <a:pt x="677" y="1356"/>
                    </a:lnTo>
                    <a:lnTo>
                      <a:pt x="605" y="1149"/>
                    </a:lnTo>
                    <a:lnTo>
                      <a:pt x="567" y="1051"/>
                    </a:lnTo>
                    <a:lnTo>
                      <a:pt x="522" y="951"/>
                    </a:lnTo>
                    <a:lnTo>
                      <a:pt x="437" y="768"/>
                    </a:lnTo>
                    <a:lnTo>
                      <a:pt x="347" y="591"/>
                    </a:lnTo>
                    <a:lnTo>
                      <a:pt x="256" y="438"/>
                    </a:lnTo>
                    <a:lnTo>
                      <a:pt x="177" y="306"/>
                    </a:lnTo>
                    <a:lnTo>
                      <a:pt x="102" y="200"/>
                    </a:lnTo>
                    <a:lnTo>
                      <a:pt x="45" y="127"/>
                    </a:lnTo>
                    <a:lnTo>
                      <a:pt x="3" y="85"/>
                    </a:lnTo>
                    <a:lnTo>
                      <a:pt x="20" y="87"/>
                    </a:lnTo>
                    <a:lnTo>
                      <a:pt x="28" y="87"/>
                    </a:lnTo>
                    <a:lnTo>
                      <a:pt x="0" y="6"/>
                    </a:lnTo>
                    <a:lnTo>
                      <a:pt x="20" y="0"/>
                    </a:lnTo>
                    <a:lnTo>
                      <a:pt x="64" y="21"/>
                    </a:lnTo>
                    <a:lnTo>
                      <a:pt x="107" y="66"/>
                    </a:lnTo>
                    <a:lnTo>
                      <a:pt x="171" y="149"/>
                    </a:lnTo>
                    <a:lnTo>
                      <a:pt x="248" y="255"/>
                    </a:lnTo>
                    <a:lnTo>
                      <a:pt x="330" y="391"/>
                    </a:lnTo>
                    <a:lnTo>
                      <a:pt x="424" y="551"/>
                    </a:lnTo>
                    <a:lnTo>
                      <a:pt x="515" y="726"/>
                    </a:lnTo>
                    <a:lnTo>
                      <a:pt x="603" y="915"/>
                    </a:lnTo>
                    <a:lnTo>
                      <a:pt x="647" y="1015"/>
                    </a:lnTo>
                    <a:lnTo>
                      <a:pt x="688" y="1119"/>
                    </a:lnTo>
                    <a:lnTo>
                      <a:pt x="760" y="1328"/>
                    </a:lnTo>
                    <a:lnTo>
                      <a:pt x="818" y="1543"/>
                    </a:lnTo>
                    <a:lnTo>
                      <a:pt x="839" y="1650"/>
                    </a:lnTo>
                    <a:lnTo>
                      <a:pt x="852" y="1758"/>
                    </a:lnTo>
                    <a:lnTo>
                      <a:pt x="864" y="1864"/>
                    </a:lnTo>
                    <a:lnTo>
                      <a:pt x="872" y="1969"/>
                    </a:lnTo>
                    <a:lnTo>
                      <a:pt x="867" y="2073"/>
                    </a:lnTo>
                    <a:lnTo>
                      <a:pt x="858" y="2175"/>
                    </a:lnTo>
                    <a:lnTo>
                      <a:pt x="839" y="2271"/>
                    </a:lnTo>
                    <a:lnTo>
                      <a:pt x="814" y="2365"/>
                    </a:lnTo>
                    <a:lnTo>
                      <a:pt x="795" y="2415"/>
                    </a:lnTo>
                    <a:lnTo>
                      <a:pt x="779" y="2461"/>
                    </a:lnTo>
                    <a:lnTo>
                      <a:pt x="735" y="2544"/>
                    </a:lnTo>
                    <a:lnTo>
                      <a:pt x="658" y="250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4" name="Freeform 29"/>
              <p:cNvSpPr>
                <a:spLocks/>
              </p:cNvSpPr>
              <p:nvPr/>
            </p:nvSpPr>
            <p:spPr bwMode="auto">
              <a:xfrm>
                <a:off x="5040" y="3414"/>
                <a:ext cx="26" cy="18"/>
              </a:xfrm>
              <a:custGeom>
                <a:avLst/>
                <a:gdLst>
                  <a:gd name="T0" fmla="*/ 0 w 77"/>
                  <a:gd name="T1" fmla="*/ 0 h 53"/>
                  <a:gd name="T2" fmla="*/ 0 w 77"/>
                  <a:gd name="T3" fmla="*/ 0 h 53"/>
                  <a:gd name="T4" fmla="*/ 0 w 77"/>
                  <a:gd name="T5" fmla="*/ 0 h 53"/>
                  <a:gd name="T6" fmla="*/ 0 w 77"/>
                  <a:gd name="T7" fmla="*/ 0 h 53"/>
                  <a:gd name="T8" fmla="*/ 0 w 7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53"/>
                  <a:gd name="T17" fmla="*/ 77 w 7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53">
                    <a:moveTo>
                      <a:pt x="74" y="53"/>
                    </a:moveTo>
                    <a:lnTo>
                      <a:pt x="77" y="47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74" y="5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5" name="Freeform 30"/>
              <p:cNvSpPr>
                <a:spLocks/>
              </p:cNvSpPr>
              <p:nvPr/>
            </p:nvSpPr>
            <p:spPr bwMode="auto">
              <a:xfrm>
                <a:off x="4812" y="2584"/>
                <a:ext cx="26" cy="27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"/>
                  <a:gd name="T19" fmla="*/ 0 h 81"/>
                  <a:gd name="T20" fmla="*/ 80 w 80"/>
                  <a:gd name="T21" fmla="*/ 81 h 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" h="81">
                    <a:moveTo>
                      <a:pt x="27" y="0"/>
                    </a:moveTo>
                    <a:lnTo>
                      <a:pt x="8" y="5"/>
                    </a:lnTo>
                    <a:lnTo>
                      <a:pt x="0" y="21"/>
                    </a:lnTo>
                    <a:lnTo>
                      <a:pt x="80" y="60"/>
                    </a:lnTo>
                    <a:lnTo>
                      <a:pt x="55" y="8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6" name="Freeform 31"/>
              <p:cNvSpPr>
                <a:spLocks/>
              </p:cNvSpPr>
              <p:nvPr/>
            </p:nvSpPr>
            <p:spPr bwMode="auto">
              <a:xfrm>
                <a:off x="3584" y="3017"/>
                <a:ext cx="484" cy="694"/>
              </a:xfrm>
              <a:custGeom>
                <a:avLst/>
                <a:gdLst>
                  <a:gd name="T0" fmla="*/ 0 w 1452"/>
                  <a:gd name="T1" fmla="*/ 0 h 2084"/>
                  <a:gd name="T2" fmla="*/ 0 w 1452"/>
                  <a:gd name="T3" fmla="*/ 0 h 2084"/>
                  <a:gd name="T4" fmla="*/ 0 w 1452"/>
                  <a:gd name="T5" fmla="*/ 0 h 2084"/>
                  <a:gd name="T6" fmla="*/ 0 w 1452"/>
                  <a:gd name="T7" fmla="*/ 0 h 2084"/>
                  <a:gd name="T8" fmla="*/ 0 w 1452"/>
                  <a:gd name="T9" fmla="*/ 0 h 2084"/>
                  <a:gd name="T10" fmla="*/ 0 w 1452"/>
                  <a:gd name="T11" fmla="*/ 0 h 2084"/>
                  <a:gd name="T12" fmla="*/ 0 w 1452"/>
                  <a:gd name="T13" fmla="*/ 0 h 2084"/>
                  <a:gd name="T14" fmla="*/ 0 w 1452"/>
                  <a:gd name="T15" fmla="*/ 0 h 2084"/>
                  <a:gd name="T16" fmla="*/ 0 w 1452"/>
                  <a:gd name="T17" fmla="*/ 0 h 2084"/>
                  <a:gd name="T18" fmla="*/ 0 w 1452"/>
                  <a:gd name="T19" fmla="*/ 0 h 2084"/>
                  <a:gd name="T20" fmla="*/ 0 w 1452"/>
                  <a:gd name="T21" fmla="*/ 0 h 2084"/>
                  <a:gd name="T22" fmla="*/ 0 w 1452"/>
                  <a:gd name="T23" fmla="*/ 0 h 2084"/>
                  <a:gd name="T24" fmla="*/ 0 w 1452"/>
                  <a:gd name="T25" fmla="*/ 0 h 2084"/>
                  <a:gd name="T26" fmla="*/ 0 w 1452"/>
                  <a:gd name="T27" fmla="*/ 0 h 2084"/>
                  <a:gd name="T28" fmla="*/ 0 w 1452"/>
                  <a:gd name="T29" fmla="*/ 0 h 2084"/>
                  <a:gd name="T30" fmla="*/ 0 w 1452"/>
                  <a:gd name="T31" fmla="*/ 0 h 2084"/>
                  <a:gd name="T32" fmla="*/ 0 w 1452"/>
                  <a:gd name="T33" fmla="*/ 0 h 2084"/>
                  <a:gd name="T34" fmla="*/ 0 w 1452"/>
                  <a:gd name="T35" fmla="*/ 0 h 2084"/>
                  <a:gd name="T36" fmla="*/ 0 w 1452"/>
                  <a:gd name="T37" fmla="*/ 0 h 2084"/>
                  <a:gd name="T38" fmla="*/ 0 w 1452"/>
                  <a:gd name="T39" fmla="*/ 0 h 2084"/>
                  <a:gd name="T40" fmla="*/ 0 w 1452"/>
                  <a:gd name="T41" fmla="*/ 0 h 2084"/>
                  <a:gd name="T42" fmla="*/ 0 w 1452"/>
                  <a:gd name="T43" fmla="*/ 0 h 2084"/>
                  <a:gd name="T44" fmla="*/ 0 w 1452"/>
                  <a:gd name="T45" fmla="*/ 0 h 2084"/>
                  <a:gd name="T46" fmla="*/ 0 w 1452"/>
                  <a:gd name="T47" fmla="*/ 0 h 2084"/>
                  <a:gd name="T48" fmla="*/ 0 w 1452"/>
                  <a:gd name="T49" fmla="*/ 0 h 2084"/>
                  <a:gd name="T50" fmla="*/ 0 w 1452"/>
                  <a:gd name="T51" fmla="*/ 0 h 2084"/>
                  <a:gd name="T52" fmla="*/ 0 w 1452"/>
                  <a:gd name="T53" fmla="*/ 0 h 2084"/>
                  <a:gd name="T54" fmla="*/ 0 w 1452"/>
                  <a:gd name="T55" fmla="*/ 0 h 2084"/>
                  <a:gd name="T56" fmla="*/ 0 w 1452"/>
                  <a:gd name="T57" fmla="*/ 0 h 2084"/>
                  <a:gd name="T58" fmla="*/ 0 w 1452"/>
                  <a:gd name="T59" fmla="*/ 0 h 2084"/>
                  <a:gd name="T60" fmla="*/ 0 w 1452"/>
                  <a:gd name="T61" fmla="*/ 0 h 2084"/>
                  <a:gd name="T62" fmla="*/ 0 w 1452"/>
                  <a:gd name="T63" fmla="*/ 0 h 20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52"/>
                  <a:gd name="T97" fmla="*/ 0 h 2084"/>
                  <a:gd name="T98" fmla="*/ 1452 w 1452"/>
                  <a:gd name="T99" fmla="*/ 2084 h 20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52" h="2084">
                    <a:moveTo>
                      <a:pt x="1345" y="62"/>
                    </a:moveTo>
                    <a:lnTo>
                      <a:pt x="1191" y="198"/>
                    </a:lnTo>
                    <a:lnTo>
                      <a:pt x="1045" y="330"/>
                    </a:lnTo>
                    <a:lnTo>
                      <a:pt x="910" y="458"/>
                    </a:lnTo>
                    <a:lnTo>
                      <a:pt x="787" y="577"/>
                    </a:lnTo>
                    <a:lnTo>
                      <a:pt x="672" y="695"/>
                    </a:lnTo>
                    <a:lnTo>
                      <a:pt x="570" y="811"/>
                    </a:lnTo>
                    <a:lnTo>
                      <a:pt x="476" y="918"/>
                    </a:lnTo>
                    <a:lnTo>
                      <a:pt x="393" y="1022"/>
                    </a:lnTo>
                    <a:lnTo>
                      <a:pt x="253" y="1216"/>
                    </a:lnTo>
                    <a:lnTo>
                      <a:pt x="157" y="1388"/>
                    </a:lnTo>
                    <a:lnTo>
                      <a:pt x="124" y="1465"/>
                    </a:lnTo>
                    <a:lnTo>
                      <a:pt x="102" y="1533"/>
                    </a:lnTo>
                    <a:lnTo>
                      <a:pt x="91" y="1599"/>
                    </a:lnTo>
                    <a:lnTo>
                      <a:pt x="88" y="1661"/>
                    </a:lnTo>
                    <a:lnTo>
                      <a:pt x="91" y="1686"/>
                    </a:lnTo>
                    <a:lnTo>
                      <a:pt x="91" y="1710"/>
                    </a:lnTo>
                    <a:lnTo>
                      <a:pt x="108" y="1759"/>
                    </a:lnTo>
                    <a:lnTo>
                      <a:pt x="132" y="1803"/>
                    </a:lnTo>
                    <a:lnTo>
                      <a:pt x="165" y="1842"/>
                    </a:lnTo>
                    <a:lnTo>
                      <a:pt x="210" y="1878"/>
                    </a:lnTo>
                    <a:lnTo>
                      <a:pt x="264" y="1908"/>
                    </a:lnTo>
                    <a:lnTo>
                      <a:pt x="330" y="1935"/>
                    </a:lnTo>
                    <a:lnTo>
                      <a:pt x="408" y="1961"/>
                    </a:lnTo>
                    <a:lnTo>
                      <a:pt x="495" y="1974"/>
                    </a:lnTo>
                    <a:lnTo>
                      <a:pt x="597" y="1988"/>
                    </a:lnTo>
                    <a:lnTo>
                      <a:pt x="710" y="1993"/>
                    </a:lnTo>
                    <a:lnTo>
                      <a:pt x="834" y="1997"/>
                    </a:lnTo>
                    <a:lnTo>
                      <a:pt x="970" y="1991"/>
                    </a:lnTo>
                    <a:lnTo>
                      <a:pt x="1114" y="1982"/>
                    </a:lnTo>
                    <a:lnTo>
                      <a:pt x="1271" y="1965"/>
                    </a:lnTo>
                    <a:lnTo>
                      <a:pt x="1441" y="1944"/>
                    </a:lnTo>
                    <a:lnTo>
                      <a:pt x="1452" y="2031"/>
                    </a:lnTo>
                    <a:lnTo>
                      <a:pt x="1279" y="2054"/>
                    </a:lnTo>
                    <a:lnTo>
                      <a:pt x="1119" y="2070"/>
                    </a:lnTo>
                    <a:lnTo>
                      <a:pt x="974" y="2078"/>
                    </a:lnTo>
                    <a:lnTo>
                      <a:pt x="834" y="2084"/>
                    </a:lnTo>
                    <a:lnTo>
                      <a:pt x="706" y="2082"/>
                    </a:lnTo>
                    <a:lnTo>
                      <a:pt x="589" y="2076"/>
                    </a:lnTo>
                    <a:lnTo>
                      <a:pt x="484" y="2063"/>
                    </a:lnTo>
                    <a:lnTo>
                      <a:pt x="388" y="2046"/>
                    </a:lnTo>
                    <a:lnTo>
                      <a:pt x="300" y="2018"/>
                    </a:lnTo>
                    <a:lnTo>
                      <a:pt x="225" y="1988"/>
                    </a:lnTo>
                    <a:lnTo>
                      <a:pt x="157" y="1950"/>
                    </a:lnTo>
                    <a:lnTo>
                      <a:pt x="105" y="1905"/>
                    </a:lnTo>
                    <a:lnTo>
                      <a:pt x="61" y="1856"/>
                    </a:lnTo>
                    <a:lnTo>
                      <a:pt x="27" y="1795"/>
                    </a:lnTo>
                    <a:lnTo>
                      <a:pt x="6" y="1731"/>
                    </a:lnTo>
                    <a:lnTo>
                      <a:pt x="3" y="1697"/>
                    </a:lnTo>
                    <a:lnTo>
                      <a:pt x="0" y="1661"/>
                    </a:lnTo>
                    <a:lnTo>
                      <a:pt x="3" y="1592"/>
                    </a:lnTo>
                    <a:lnTo>
                      <a:pt x="16" y="1514"/>
                    </a:lnTo>
                    <a:lnTo>
                      <a:pt x="42" y="1435"/>
                    </a:lnTo>
                    <a:lnTo>
                      <a:pt x="80" y="1348"/>
                    </a:lnTo>
                    <a:lnTo>
                      <a:pt x="178" y="1169"/>
                    </a:lnTo>
                    <a:lnTo>
                      <a:pt x="322" y="971"/>
                    </a:lnTo>
                    <a:lnTo>
                      <a:pt x="408" y="863"/>
                    </a:lnTo>
                    <a:lnTo>
                      <a:pt x="504" y="754"/>
                    </a:lnTo>
                    <a:lnTo>
                      <a:pt x="608" y="635"/>
                    </a:lnTo>
                    <a:lnTo>
                      <a:pt x="723" y="516"/>
                    </a:lnTo>
                    <a:lnTo>
                      <a:pt x="850" y="396"/>
                    </a:lnTo>
                    <a:lnTo>
                      <a:pt x="985" y="266"/>
                    </a:lnTo>
                    <a:lnTo>
                      <a:pt x="1130" y="134"/>
                    </a:lnTo>
                    <a:lnTo>
                      <a:pt x="1285" y="0"/>
                    </a:lnTo>
                    <a:lnTo>
                      <a:pt x="1345" y="62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7" name="Freeform 32"/>
              <p:cNvSpPr>
                <a:spLocks/>
              </p:cNvSpPr>
              <p:nvPr/>
            </p:nvSpPr>
            <p:spPr bwMode="auto">
              <a:xfrm>
                <a:off x="4064" y="3303"/>
                <a:ext cx="1050" cy="391"/>
              </a:xfrm>
              <a:custGeom>
                <a:avLst/>
                <a:gdLst>
                  <a:gd name="T0" fmla="*/ 0 w 3149"/>
                  <a:gd name="T1" fmla="*/ 0 h 1173"/>
                  <a:gd name="T2" fmla="*/ 0 w 3149"/>
                  <a:gd name="T3" fmla="*/ 0 h 1173"/>
                  <a:gd name="T4" fmla="*/ 0 w 3149"/>
                  <a:gd name="T5" fmla="*/ 0 h 1173"/>
                  <a:gd name="T6" fmla="*/ 0 w 3149"/>
                  <a:gd name="T7" fmla="*/ 0 h 1173"/>
                  <a:gd name="T8" fmla="*/ 0 w 3149"/>
                  <a:gd name="T9" fmla="*/ 0 h 1173"/>
                  <a:gd name="T10" fmla="*/ 0 w 3149"/>
                  <a:gd name="T11" fmla="*/ 0 h 1173"/>
                  <a:gd name="T12" fmla="*/ 0 w 3149"/>
                  <a:gd name="T13" fmla="*/ 0 h 1173"/>
                  <a:gd name="T14" fmla="*/ 0 w 3149"/>
                  <a:gd name="T15" fmla="*/ 0 h 1173"/>
                  <a:gd name="T16" fmla="*/ 0 w 3149"/>
                  <a:gd name="T17" fmla="*/ 0 h 1173"/>
                  <a:gd name="T18" fmla="*/ 0 w 3149"/>
                  <a:gd name="T19" fmla="*/ 0 h 1173"/>
                  <a:gd name="T20" fmla="*/ 0 w 3149"/>
                  <a:gd name="T21" fmla="*/ 0 h 1173"/>
                  <a:gd name="T22" fmla="*/ 0 w 3149"/>
                  <a:gd name="T23" fmla="*/ 0 h 1173"/>
                  <a:gd name="T24" fmla="*/ 0 w 3149"/>
                  <a:gd name="T25" fmla="*/ 0 h 1173"/>
                  <a:gd name="T26" fmla="*/ 0 w 3149"/>
                  <a:gd name="T27" fmla="*/ 0 h 1173"/>
                  <a:gd name="T28" fmla="*/ 0 w 3149"/>
                  <a:gd name="T29" fmla="*/ 0 h 1173"/>
                  <a:gd name="T30" fmla="*/ 0 w 3149"/>
                  <a:gd name="T31" fmla="*/ 0 h 1173"/>
                  <a:gd name="T32" fmla="*/ 0 w 3149"/>
                  <a:gd name="T33" fmla="*/ 0 h 1173"/>
                  <a:gd name="T34" fmla="*/ 0 w 3149"/>
                  <a:gd name="T35" fmla="*/ 0 h 1173"/>
                  <a:gd name="T36" fmla="*/ 0 w 3149"/>
                  <a:gd name="T37" fmla="*/ 0 h 1173"/>
                  <a:gd name="T38" fmla="*/ 0 w 3149"/>
                  <a:gd name="T39" fmla="*/ 0 h 1173"/>
                  <a:gd name="T40" fmla="*/ 0 w 3149"/>
                  <a:gd name="T41" fmla="*/ 0 h 1173"/>
                  <a:gd name="T42" fmla="*/ 0 w 3149"/>
                  <a:gd name="T43" fmla="*/ 0 h 1173"/>
                  <a:gd name="T44" fmla="*/ 0 w 3149"/>
                  <a:gd name="T45" fmla="*/ 0 h 1173"/>
                  <a:gd name="T46" fmla="*/ 0 w 3149"/>
                  <a:gd name="T47" fmla="*/ 0 h 1173"/>
                  <a:gd name="T48" fmla="*/ 0 w 3149"/>
                  <a:gd name="T49" fmla="*/ 0 h 1173"/>
                  <a:gd name="T50" fmla="*/ 0 w 3149"/>
                  <a:gd name="T51" fmla="*/ 0 h 1173"/>
                  <a:gd name="T52" fmla="*/ 0 w 3149"/>
                  <a:gd name="T53" fmla="*/ 0 h 1173"/>
                  <a:gd name="T54" fmla="*/ 0 w 3149"/>
                  <a:gd name="T55" fmla="*/ 0 h 1173"/>
                  <a:gd name="T56" fmla="*/ 0 w 3149"/>
                  <a:gd name="T57" fmla="*/ 0 h 1173"/>
                  <a:gd name="T58" fmla="*/ 0 w 3149"/>
                  <a:gd name="T59" fmla="*/ 0 h 1173"/>
                  <a:gd name="T60" fmla="*/ 0 w 3149"/>
                  <a:gd name="T61" fmla="*/ 0 h 1173"/>
                  <a:gd name="T62" fmla="*/ 0 w 3149"/>
                  <a:gd name="T63" fmla="*/ 0 h 1173"/>
                  <a:gd name="T64" fmla="*/ 0 w 3149"/>
                  <a:gd name="T65" fmla="*/ 0 h 1173"/>
                  <a:gd name="T66" fmla="*/ 0 w 3149"/>
                  <a:gd name="T67" fmla="*/ 0 h 1173"/>
                  <a:gd name="T68" fmla="*/ 0 w 3149"/>
                  <a:gd name="T69" fmla="*/ 0 h 1173"/>
                  <a:gd name="T70" fmla="*/ 0 w 3149"/>
                  <a:gd name="T71" fmla="*/ 0 h 1173"/>
                  <a:gd name="T72" fmla="*/ 0 w 3149"/>
                  <a:gd name="T73" fmla="*/ 0 h 1173"/>
                  <a:gd name="T74" fmla="*/ 0 w 3149"/>
                  <a:gd name="T75" fmla="*/ 0 h 1173"/>
                  <a:gd name="T76" fmla="*/ 0 w 3149"/>
                  <a:gd name="T77" fmla="*/ 0 h 117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49"/>
                  <a:gd name="T118" fmla="*/ 0 h 1173"/>
                  <a:gd name="T119" fmla="*/ 3149 w 3149"/>
                  <a:gd name="T120" fmla="*/ 1173 h 117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49" h="1173">
                    <a:moveTo>
                      <a:pt x="0" y="1086"/>
                    </a:moveTo>
                    <a:lnTo>
                      <a:pt x="534" y="1014"/>
                    </a:lnTo>
                    <a:lnTo>
                      <a:pt x="1064" y="945"/>
                    </a:lnTo>
                    <a:lnTo>
                      <a:pt x="1573" y="869"/>
                    </a:lnTo>
                    <a:lnTo>
                      <a:pt x="1807" y="828"/>
                    </a:lnTo>
                    <a:lnTo>
                      <a:pt x="2035" y="775"/>
                    </a:lnTo>
                    <a:lnTo>
                      <a:pt x="2244" y="715"/>
                    </a:lnTo>
                    <a:lnTo>
                      <a:pt x="2435" y="645"/>
                    </a:lnTo>
                    <a:lnTo>
                      <a:pt x="2605" y="569"/>
                    </a:lnTo>
                    <a:lnTo>
                      <a:pt x="2679" y="528"/>
                    </a:lnTo>
                    <a:lnTo>
                      <a:pt x="2748" y="481"/>
                    </a:lnTo>
                    <a:lnTo>
                      <a:pt x="2814" y="434"/>
                    </a:lnTo>
                    <a:lnTo>
                      <a:pt x="2872" y="382"/>
                    </a:lnTo>
                    <a:lnTo>
                      <a:pt x="2921" y="326"/>
                    </a:lnTo>
                    <a:lnTo>
                      <a:pt x="2965" y="269"/>
                    </a:lnTo>
                    <a:lnTo>
                      <a:pt x="3001" y="209"/>
                    </a:lnTo>
                    <a:lnTo>
                      <a:pt x="3029" y="143"/>
                    </a:lnTo>
                    <a:lnTo>
                      <a:pt x="3048" y="74"/>
                    </a:lnTo>
                    <a:lnTo>
                      <a:pt x="3064" y="0"/>
                    </a:lnTo>
                    <a:lnTo>
                      <a:pt x="3149" y="19"/>
                    </a:lnTo>
                    <a:lnTo>
                      <a:pt x="3133" y="96"/>
                    </a:lnTo>
                    <a:lnTo>
                      <a:pt x="3108" y="175"/>
                    </a:lnTo>
                    <a:lnTo>
                      <a:pt x="3078" y="250"/>
                    </a:lnTo>
                    <a:lnTo>
                      <a:pt x="3036" y="322"/>
                    </a:lnTo>
                    <a:lnTo>
                      <a:pt x="2987" y="385"/>
                    </a:lnTo>
                    <a:lnTo>
                      <a:pt x="2932" y="445"/>
                    </a:lnTo>
                    <a:lnTo>
                      <a:pt x="2869" y="503"/>
                    </a:lnTo>
                    <a:lnTo>
                      <a:pt x="2800" y="552"/>
                    </a:lnTo>
                    <a:lnTo>
                      <a:pt x="2725" y="602"/>
                    </a:lnTo>
                    <a:lnTo>
                      <a:pt x="2644" y="649"/>
                    </a:lnTo>
                    <a:lnTo>
                      <a:pt x="2465" y="728"/>
                    </a:lnTo>
                    <a:lnTo>
                      <a:pt x="2267" y="800"/>
                    </a:lnTo>
                    <a:lnTo>
                      <a:pt x="2055" y="860"/>
                    </a:lnTo>
                    <a:lnTo>
                      <a:pt x="1826" y="913"/>
                    </a:lnTo>
                    <a:lnTo>
                      <a:pt x="1584" y="956"/>
                    </a:lnTo>
                    <a:lnTo>
                      <a:pt x="1075" y="1033"/>
                    </a:lnTo>
                    <a:lnTo>
                      <a:pt x="545" y="1103"/>
                    </a:lnTo>
                    <a:lnTo>
                      <a:pt x="11" y="1173"/>
                    </a:lnTo>
                    <a:lnTo>
                      <a:pt x="0" y="108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8" name="Freeform 33"/>
              <p:cNvSpPr>
                <a:spLocks/>
              </p:cNvSpPr>
              <p:nvPr/>
            </p:nvSpPr>
            <p:spPr bwMode="auto">
              <a:xfrm>
                <a:off x="4064" y="3665"/>
                <a:ext cx="4" cy="29"/>
              </a:xfrm>
              <a:custGeom>
                <a:avLst/>
                <a:gdLst>
                  <a:gd name="T0" fmla="*/ 0 w 11"/>
                  <a:gd name="T1" fmla="*/ 0 h 87"/>
                  <a:gd name="T2" fmla="*/ 0 w 11"/>
                  <a:gd name="T3" fmla="*/ 0 h 87"/>
                  <a:gd name="T4" fmla="*/ 0 w 11"/>
                  <a:gd name="T5" fmla="*/ 0 h 87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87"/>
                  <a:gd name="T11" fmla="*/ 11 w 11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87">
                    <a:moveTo>
                      <a:pt x="11" y="87"/>
                    </a:moveTo>
                    <a:lnTo>
                      <a:pt x="0" y="0"/>
                    </a:lnTo>
                    <a:lnTo>
                      <a:pt x="11" y="8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89" name="Freeform 34"/>
              <p:cNvSpPr>
                <a:spLocks/>
              </p:cNvSpPr>
              <p:nvPr/>
            </p:nvSpPr>
            <p:spPr bwMode="auto">
              <a:xfrm>
                <a:off x="4283" y="2250"/>
                <a:ext cx="835" cy="1057"/>
              </a:xfrm>
              <a:custGeom>
                <a:avLst/>
                <a:gdLst>
                  <a:gd name="T0" fmla="*/ 0 w 2506"/>
                  <a:gd name="T1" fmla="*/ 0 h 3171"/>
                  <a:gd name="T2" fmla="*/ 0 w 2506"/>
                  <a:gd name="T3" fmla="*/ 0 h 3171"/>
                  <a:gd name="T4" fmla="*/ 0 w 2506"/>
                  <a:gd name="T5" fmla="*/ 0 h 3171"/>
                  <a:gd name="T6" fmla="*/ 0 w 2506"/>
                  <a:gd name="T7" fmla="*/ 0 h 3171"/>
                  <a:gd name="T8" fmla="*/ 0 w 2506"/>
                  <a:gd name="T9" fmla="*/ 0 h 3171"/>
                  <a:gd name="T10" fmla="*/ 0 w 2506"/>
                  <a:gd name="T11" fmla="*/ 0 h 3171"/>
                  <a:gd name="T12" fmla="*/ 0 w 2506"/>
                  <a:gd name="T13" fmla="*/ 0 h 3171"/>
                  <a:gd name="T14" fmla="*/ 0 w 2506"/>
                  <a:gd name="T15" fmla="*/ 0 h 3171"/>
                  <a:gd name="T16" fmla="*/ 0 w 2506"/>
                  <a:gd name="T17" fmla="*/ 0 h 3171"/>
                  <a:gd name="T18" fmla="*/ 0 w 2506"/>
                  <a:gd name="T19" fmla="*/ 0 h 3171"/>
                  <a:gd name="T20" fmla="*/ 0 w 2506"/>
                  <a:gd name="T21" fmla="*/ 0 h 3171"/>
                  <a:gd name="T22" fmla="*/ 0 w 2506"/>
                  <a:gd name="T23" fmla="*/ 0 h 3171"/>
                  <a:gd name="T24" fmla="*/ 0 w 2506"/>
                  <a:gd name="T25" fmla="*/ 0 h 3171"/>
                  <a:gd name="T26" fmla="*/ 0 w 2506"/>
                  <a:gd name="T27" fmla="*/ 0 h 3171"/>
                  <a:gd name="T28" fmla="*/ 0 w 2506"/>
                  <a:gd name="T29" fmla="*/ 0 h 3171"/>
                  <a:gd name="T30" fmla="*/ 0 w 2506"/>
                  <a:gd name="T31" fmla="*/ 0 h 3171"/>
                  <a:gd name="T32" fmla="*/ 0 w 2506"/>
                  <a:gd name="T33" fmla="*/ 0 h 3171"/>
                  <a:gd name="T34" fmla="*/ 0 w 2506"/>
                  <a:gd name="T35" fmla="*/ 0 h 3171"/>
                  <a:gd name="T36" fmla="*/ 0 w 2506"/>
                  <a:gd name="T37" fmla="*/ 0 h 3171"/>
                  <a:gd name="T38" fmla="*/ 0 w 2506"/>
                  <a:gd name="T39" fmla="*/ 0 h 3171"/>
                  <a:gd name="T40" fmla="*/ 0 w 2506"/>
                  <a:gd name="T41" fmla="*/ 0 h 3171"/>
                  <a:gd name="T42" fmla="*/ 0 w 2506"/>
                  <a:gd name="T43" fmla="*/ 0 h 3171"/>
                  <a:gd name="T44" fmla="*/ 0 w 2506"/>
                  <a:gd name="T45" fmla="*/ 0 h 3171"/>
                  <a:gd name="T46" fmla="*/ 0 w 2506"/>
                  <a:gd name="T47" fmla="*/ 0 h 3171"/>
                  <a:gd name="T48" fmla="*/ 0 w 2506"/>
                  <a:gd name="T49" fmla="*/ 0 h 3171"/>
                  <a:gd name="T50" fmla="*/ 0 w 2506"/>
                  <a:gd name="T51" fmla="*/ 0 h 3171"/>
                  <a:gd name="T52" fmla="*/ 0 w 2506"/>
                  <a:gd name="T53" fmla="*/ 0 h 3171"/>
                  <a:gd name="T54" fmla="*/ 0 w 2506"/>
                  <a:gd name="T55" fmla="*/ 0 h 3171"/>
                  <a:gd name="T56" fmla="*/ 0 w 2506"/>
                  <a:gd name="T57" fmla="*/ 0 h 3171"/>
                  <a:gd name="T58" fmla="*/ 0 w 2506"/>
                  <a:gd name="T59" fmla="*/ 0 h 3171"/>
                  <a:gd name="T60" fmla="*/ 0 w 2506"/>
                  <a:gd name="T61" fmla="*/ 0 h 3171"/>
                  <a:gd name="T62" fmla="*/ 0 w 2506"/>
                  <a:gd name="T63" fmla="*/ 0 h 3171"/>
                  <a:gd name="T64" fmla="*/ 0 w 2506"/>
                  <a:gd name="T65" fmla="*/ 0 h 3171"/>
                  <a:gd name="T66" fmla="*/ 0 w 2506"/>
                  <a:gd name="T67" fmla="*/ 0 h 3171"/>
                  <a:gd name="T68" fmla="*/ 0 w 2506"/>
                  <a:gd name="T69" fmla="*/ 0 h 3171"/>
                  <a:gd name="T70" fmla="*/ 0 w 2506"/>
                  <a:gd name="T71" fmla="*/ 0 h 3171"/>
                  <a:gd name="T72" fmla="*/ 0 w 2506"/>
                  <a:gd name="T73" fmla="*/ 0 h 3171"/>
                  <a:gd name="T74" fmla="*/ 0 w 2506"/>
                  <a:gd name="T75" fmla="*/ 0 h 3171"/>
                  <a:gd name="T76" fmla="*/ 0 w 2506"/>
                  <a:gd name="T77" fmla="*/ 0 h 3171"/>
                  <a:gd name="T78" fmla="*/ 0 w 2506"/>
                  <a:gd name="T79" fmla="*/ 0 h 3171"/>
                  <a:gd name="T80" fmla="*/ 0 w 2506"/>
                  <a:gd name="T81" fmla="*/ 0 h 3171"/>
                  <a:gd name="T82" fmla="*/ 0 w 2506"/>
                  <a:gd name="T83" fmla="*/ 0 h 3171"/>
                  <a:gd name="T84" fmla="*/ 0 w 2506"/>
                  <a:gd name="T85" fmla="*/ 0 h 3171"/>
                  <a:gd name="T86" fmla="*/ 0 w 2506"/>
                  <a:gd name="T87" fmla="*/ 0 h 3171"/>
                  <a:gd name="T88" fmla="*/ 0 w 2506"/>
                  <a:gd name="T89" fmla="*/ 0 h 3171"/>
                  <a:gd name="T90" fmla="*/ 0 w 2506"/>
                  <a:gd name="T91" fmla="*/ 0 h 3171"/>
                  <a:gd name="T92" fmla="*/ 0 w 2506"/>
                  <a:gd name="T93" fmla="*/ 0 h 3171"/>
                  <a:gd name="T94" fmla="*/ 0 w 2506"/>
                  <a:gd name="T95" fmla="*/ 0 h 3171"/>
                  <a:gd name="T96" fmla="*/ 0 w 2506"/>
                  <a:gd name="T97" fmla="*/ 0 h 3171"/>
                  <a:gd name="T98" fmla="*/ 0 w 2506"/>
                  <a:gd name="T99" fmla="*/ 0 h 3171"/>
                  <a:gd name="T100" fmla="*/ 0 w 2506"/>
                  <a:gd name="T101" fmla="*/ 0 h 3171"/>
                  <a:gd name="T102" fmla="*/ 0 w 2506"/>
                  <a:gd name="T103" fmla="*/ 0 h 3171"/>
                  <a:gd name="T104" fmla="*/ 0 w 2506"/>
                  <a:gd name="T105" fmla="*/ 0 h 3171"/>
                  <a:gd name="T106" fmla="*/ 0 w 2506"/>
                  <a:gd name="T107" fmla="*/ 0 h 3171"/>
                  <a:gd name="T108" fmla="*/ 0 w 2506"/>
                  <a:gd name="T109" fmla="*/ 0 h 3171"/>
                  <a:gd name="T110" fmla="*/ 0 w 2506"/>
                  <a:gd name="T111" fmla="*/ 0 h 3171"/>
                  <a:gd name="T112" fmla="*/ 0 w 2506"/>
                  <a:gd name="T113" fmla="*/ 0 h 3171"/>
                  <a:gd name="T114" fmla="*/ 0 w 2506"/>
                  <a:gd name="T115" fmla="*/ 0 h 3171"/>
                  <a:gd name="T116" fmla="*/ 0 w 2506"/>
                  <a:gd name="T117" fmla="*/ 0 h 3171"/>
                  <a:gd name="T118" fmla="*/ 0 w 2506"/>
                  <a:gd name="T119" fmla="*/ 0 h 3171"/>
                  <a:gd name="T120" fmla="*/ 0 w 2506"/>
                  <a:gd name="T121" fmla="*/ 0 h 3171"/>
                  <a:gd name="T122" fmla="*/ 0 w 2506"/>
                  <a:gd name="T123" fmla="*/ 0 h 3171"/>
                  <a:gd name="T124" fmla="*/ 0 w 2506"/>
                  <a:gd name="T125" fmla="*/ 0 h 317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06"/>
                  <a:gd name="T190" fmla="*/ 0 h 3171"/>
                  <a:gd name="T191" fmla="*/ 2506 w 2506"/>
                  <a:gd name="T192" fmla="*/ 3171 h 317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06" h="3171">
                    <a:moveTo>
                      <a:pt x="2409" y="3160"/>
                    </a:moveTo>
                    <a:lnTo>
                      <a:pt x="2415" y="3080"/>
                    </a:lnTo>
                    <a:lnTo>
                      <a:pt x="2417" y="2992"/>
                    </a:lnTo>
                    <a:lnTo>
                      <a:pt x="2415" y="2901"/>
                    </a:lnTo>
                    <a:lnTo>
                      <a:pt x="2404" y="2803"/>
                    </a:lnTo>
                    <a:lnTo>
                      <a:pt x="2387" y="2698"/>
                    </a:lnTo>
                    <a:lnTo>
                      <a:pt x="2368" y="2594"/>
                    </a:lnTo>
                    <a:lnTo>
                      <a:pt x="2310" y="2366"/>
                    </a:lnTo>
                    <a:lnTo>
                      <a:pt x="2274" y="2250"/>
                    </a:lnTo>
                    <a:lnTo>
                      <a:pt x="2230" y="2132"/>
                    </a:lnTo>
                    <a:lnTo>
                      <a:pt x="2129" y="1890"/>
                    </a:lnTo>
                    <a:lnTo>
                      <a:pt x="2070" y="1769"/>
                    </a:lnTo>
                    <a:lnTo>
                      <a:pt x="2004" y="1645"/>
                    </a:lnTo>
                    <a:lnTo>
                      <a:pt x="1936" y="1526"/>
                    </a:lnTo>
                    <a:lnTo>
                      <a:pt x="1865" y="1406"/>
                    </a:lnTo>
                    <a:lnTo>
                      <a:pt x="1782" y="1290"/>
                    </a:lnTo>
                    <a:lnTo>
                      <a:pt x="1697" y="1172"/>
                    </a:lnTo>
                    <a:lnTo>
                      <a:pt x="1608" y="1062"/>
                    </a:lnTo>
                    <a:lnTo>
                      <a:pt x="1512" y="949"/>
                    </a:lnTo>
                    <a:lnTo>
                      <a:pt x="1416" y="845"/>
                    </a:lnTo>
                    <a:lnTo>
                      <a:pt x="1309" y="743"/>
                    </a:lnTo>
                    <a:lnTo>
                      <a:pt x="1199" y="647"/>
                    </a:lnTo>
                    <a:lnTo>
                      <a:pt x="1086" y="556"/>
                    </a:lnTo>
                    <a:lnTo>
                      <a:pt x="967" y="470"/>
                    </a:lnTo>
                    <a:lnTo>
                      <a:pt x="841" y="394"/>
                    </a:lnTo>
                    <a:lnTo>
                      <a:pt x="712" y="319"/>
                    </a:lnTo>
                    <a:lnTo>
                      <a:pt x="580" y="259"/>
                    </a:lnTo>
                    <a:lnTo>
                      <a:pt x="443" y="202"/>
                    </a:lnTo>
                    <a:lnTo>
                      <a:pt x="300" y="151"/>
                    </a:lnTo>
                    <a:lnTo>
                      <a:pt x="154" y="116"/>
                    </a:lnTo>
                    <a:lnTo>
                      <a:pt x="0" y="85"/>
                    </a:lnTo>
                    <a:lnTo>
                      <a:pt x="19" y="0"/>
                    </a:lnTo>
                    <a:lnTo>
                      <a:pt x="173" y="31"/>
                    </a:lnTo>
                    <a:lnTo>
                      <a:pt x="327" y="70"/>
                    </a:lnTo>
                    <a:lnTo>
                      <a:pt x="473" y="119"/>
                    </a:lnTo>
                    <a:lnTo>
                      <a:pt x="616" y="179"/>
                    </a:lnTo>
                    <a:lnTo>
                      <a:pt x="754" y="242"/>
                    </a:lnTo>
                    <a:lnTo>
                      <a:pt x="888" y="319"/>
                    </a:lnTo>
                    <a:lnTo>
                      <a:pt x="1018" y="400"/>
                    </a:lnTo>
                    <a:lnTo>
                      <a:pt x="1141" y="487"/>
                    </a:lnTo>
                    <a:lnTo>
                      <a:pt x="1257" y="581"/>
                    </a:lnTo>
                    <a:lnTo>
                      <a:pt x="1369" y="680"/>
                    </a:lnTo>
                    <a:lnTo>
                      <a:pt x="1476" y="781"/>
                    </a:lnTo>
                    <a:lnTo>
                      <a:pt x="1576" y="889"/>
                    </a:lnTo>
                    <a:lnTo>
                      <a:pt x="1674" y="1004"/>
                    </a:lnTo>
                    <a:lnTo>
                      <a:pt x="1766" y="1117"/>
                    </a:lnTo>
                    <a:lnTo>
                      <a:pt x="1853" y="1238"/>
                    </a:lnTo>
                    <a:lnTo>
                      <a:pt x="1936" y="1356"/>
                    </a:lnTo>
                    <a:lnTo>
                      <a:pt x="2010" y="1481"/>
                    </a:lnTo>
                    <a:lnTo>
                      <a:pt x="2082" y="1604"/>
                    </a:lnTo>
                    <a:lnTo>
                      <a:pt x="2148" y="1728"/>
                    </a:lnTo>
                    <a:lnTo>
                      <a:pt x="2208" y="1854"/>
                    </a:lnTo>
                    <a:lnTo>
                      <a:pt x="2310" y="2099"/>
                    </a:lnTo>
                    <a:lnTo>
                      <a:pt x="2357" y="2220"/>
                    </a:lnTo>
                    <a:lnTo>
                      <a:pt x="2393" y="2341"/>
                    </a:lnTo>
                    <a:lnTo>
                      <a:pt x="2453" y="2575"/>
                    </a:lnTo>
                    <a:lnTo>
                      <a:pt x="2472" y="2682"/>
                    </a:lnTo>
                    <a:lnTo>
                      <a:pt x="2489" y="2792"/>
                    </a:lnTo>
                    <a:lnTo>
                      <a:pt x="2500" y="2894"/>
                    </a:lnTo>
                    <a:lnTo>
                      <a:pt x="2506" y="2992"/>
                    </a:lnTo>
                    <a:lnTo>
                      <a:pt x="2500" y="3088"/>
                    </a:lnTo>
                    <a:lnTo>
                      <a:pt x="2494" y="3171"/>
                    </a:lnTo>
                    <a:lnTo>
                      <a:pt x="2409" y="316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0" name="Freeform 35"/>
              <p:cNvSpPr>
                <a:spLocks/>
              </p:cNvSpPr>
              <p:nvPr/>
            </p:nvSpPr>
            <p:spPr bwMode="auto">
              <a:xfrm>
                <a:off x="5086" y="3303"/>
                <a:ext cx="28" cy="8"/>
              </a:xfrm>
              <a:custGeom>
                <a:avLst/>
                <a:gdLst>
                  <a:gd name="T0" fmla="*/ 0 w 85"/>
                  <a:gd name="T1" fmla="*/ 0 h 24"/>
                  <a:gd name="T2" fmla="*/ 0 w 85"/>
                  <a:gd name="T3" fmla="*/ 0 h 24"/>
                  <a:gd name="T4" fmla="*/ 0 w 85"/>
                  <a:gd name="T5" fmla="*/ 0 h 24"/>
                  <a:gd name="T6" fmla="*/ 0 w 85"/>
                  <a:gd name="T7" fmla="*/ 0 h 24"/>
                  <a:gd name="T8" fmla="*/ 0 w 85"/>
                  <a:gd name="T9" fmla="*/ 0 h 24"/>
                  <a:gd name="T10" fmla="*/ 0 w 85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24"/>
                  <a:gd name="T20" fmla="*/ 85 w 85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24">
                    <a:moveTo>
                      <a:pt x="85" y="19"/>
                    </a:moveTo>
                    <a:lnTo>
                      <a:pt x="85" y="24"/>
                    </a:lnTo>
                    <a:lnTo>
                      <a:pt x="85" y="1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1" name="Freeform 36"/>
              <p:cNvSpPr>
                <a:spLocks/>
              </p:cNvSpPr>
              <p:nvPr/>
            </p:nvSpPr>
            <p:spPr bwMode="auto">
              <a:xfrm>
                <a:off x="3044" y="2207"/>
                <a:ext cx="1245" cy="376"/>
              </a:xfrm>
              <a:custGeom>
                <a:avLst/>
                <a:gdLst>
                  <a:gd name="T0" fmla="*/ 0 w 3734"/>
                  <a:gd name="T1" fmla="*/ 0 h 1126"/>
                  <a:gd name="T2" fmla="*/ 0 w 3734"/>
                  <a:gd name="T3" fmla="*/ 0 h 1126"/>
                  <a:gd name="T4" fmla="*/ 0 w 3734"/>
                  <a:gd name="T5" fmla="*/ 0 h 1126"/>
                  <a:gd name="T6" fmla="*/ 0 w 3734"/>
                  <a:gd name="T7" fmla="*/ 0 h 1126"/>
                  <a:gd name="T8" fmla="*/ 0 w 3734"/>
                  <a:gd name="T9" fmla="*/ 0 h 1126"/>
                  <a:gd name="T10" fmla="*/ 0 w 3734"/>
                  <a:gd name="T11" fmla="*/ 0 h 1126"/>
                  <a:gd name="T12" fmla="*/ 0 w 3734"/>
                  <a:gd name="T13" fmla="*/ 0 h 1126"/>
                  <a:gd name="T14" fmla="*/ 0 w 3734"/>
                  <a:gd name="T15" fmla="*/ 0 h 1126"/>
                  <a:gd name="T16" fmla="*/ 0 w 3734"/>
                  <a:gd name="T17" fmla="*/ 0 h 1126"/>
                  <a:gd name="T18" fmla="*/ 0 w 3734"/>
                  <a:gd name="T19" fmla="*/ 0 h 1126"/>
                  <a:gd name="T20" fmla="*/ 0 w 3734"/>
                  <a:gd name="T21" fmla="*/ 0 h 1126"/>
                  <a:gd name="T22" fmla="*/ 0 w 3734"/>
                  <a:gd name="T23" fmla="*/ 0 h 1126"/>
                  <a:gd name="T24" fmla="*/ 0 w 3734"/>
                  <a:gd name="T25" fmla="*/ 0 h 1126"/>
                  <a:gd name="T26" fmla="*/ 0 w 3734"/>
                  <a:gd name="T27" fmla="*/ 0 h 1126"/>
                  <a:gd name="T28" fmla="*/ 0 w 3734"/>
                  <a:gd name="T29" fmla="*/ 0 h 1126"/>
                  <a:gd name="T30" fmla="*/ 0 w 3734"/>
                  <a:gd name="T31" fmla="*/ 0 h 1126"/>
                  <a:gd name="T32" fmla="*/ 0 w 3734"/>
                  <a:gd name="T33" fmla="*/ 0 h 1126"/>
                  <a:gd name="T34" fmla="*/ 0 w 3734"/>
                  <a:gd name="T35" fmla="*/ 0 h 1126"/>
                  <a:gd name="T36" fmla="*/ 0 w 3734"/>
                  <a:gd name="T37" fmla="*/ 0 h 1126"/>
                  <a:gd name="T38" fmla="*/ 0 w 3734"/>
                  <a:gd name="T39" fmla="*/ 0 h 1126"/>
                  <a:gd name="T40" fmla="*/ 0 w 3734"/>
                  <a:gd name="T41" fmla="*/ 0 h 1126"/>
                  <a:gd name="T42" fmla="*/ 0 w 3734"/>
                  <a:gd name="T43" fmla="*/ 0 h 1126"/>
                  <a:gd name="T44" fmla="*/ 0 w 3734"/>
                  <a:gd name="T45" fmla="*/ 0 h 1126"/>
                  <a:gd name="T46" fmla="*/ 0 w 3734"/>
                  <a:gd name="T47" fmla="*/ 0 h 1126"/>
                  <a:gd name="T48" fmla="*/ 0 w 3734"/>
                  <a:gd name="T49" fmla="*/ 0 h 1126"/>
                  <a:gd name="T50" fmla="*/ 0 w 3734"/>
                  <a:gd name="T51" fmla="*/ 0 h 1126"/>
                  <a:gd name="T52" fmla="*/ 0 w 3734"/>
                  <a:gd name="T53" fmla="*/ 0 h 1126"/>
                  <a:gd name="T54" fmla="*/ 0 w 3734"/>
                  <a:gd name="T55" fmla="*/ 0 h 1126"/>
                  <a:gd name="T56" fmla="*/ 0 w 3734"/>
                  <a:gd name="T57" fmla="*/ 0 h 1126"/>
                  <a:gd name="T58" fmla="*/ 0 w 3734"/>
                  <a:gd name="T59" fmla="*/ 0 h 1126"/>
                  <a:gd name="T60" fmla="*/ 0 w 3734"/>
                  <a:gd name="T61" fmla="*/ 0 h 1126"/>
                  <a:gd name="T62" fmla="*/ 0 w 3734"/>
                  <a:gd name="T63" fmla="*/ 0 h 1126"/>
                  <a:gd name="T64" fmla="*/ 0 w 3734"/>
                  <a:gd name="T65" fmla="*/ 0 h 1126"/>
                  <a:gd name="T66" fmla="*/ 0 w 3734"/>
                  <a:gd name="T67" fmla="*/ 0 h 1126"/>
                  <a:gd name="T68" fmla="*/ 0 w 3734"/>
                  <a:gd name="T69" fmla="*/ 0 h 1126"/>
                  <a:gd name="T70" fmla="*/ 0 w 3734"/>
                  <a:gd name="T71" fmla="*/ 0 h 1126"/>
                  <a:gd name="T72" fmla="*/ 0 w 3734"/>
                  <a:gd name="T73" fmla="*/ 0 h 1126"/>
                  <a:gd name="T74" fmla="*/ 0 w 3734"/>
                  <a:gd name="T75" fmla="*/ 0 h 1126"/>
                  <a:gd name="T76" fmla="*/ 0 w 3734"/>
                  <a:gd name="T77" fmla="*/ 0 h 1126"/>
                  <a:gd name="T78" fmla="*/ 0 w 3734"/>
                  <a:gd name="T79" fmla="*/ 0 h 1126"/>
                  <a:gd name="T80" fmla="*/ 0 w 3734"/>
                  <a:gd name="T81" fmla="*/ 0 h 1126"/>
                  <a:gd name="T82" fmla="*/ 0 w 3734"/>
                  <a:gd name="T83" fmla="*/ 0 h 1126"/>
                  <a:gd name="T84" fmla="*/ 0 w 3734"/>
                  <a:gd name="T85" fmla="*/ 0 h 1126"/>
                  <a:gd name="T86" fmla="*/ 0 w 3734"/>
                  <a:gd name="T87" fmla="*/ 0 h 1126"/>
                  <a:gd name="T88" fmla="*/ 0 w 3734"/>
                  <a:gd name="T89" fmla="*/ 0 h 1126"/>
                  <a:gd name="T90" fmla="*/ 0 w 3734"/>
                  <a:gd name="T91" fmla="*/ 0 h 1126"/>
                  <a:gd name="T92" fmla="*/ 0 w 3734"/>
                  <a:gd name="T93" fmla="*/ 0 h 1126"/>
                  <a:gd name="T94" fmla="*/ 0 w 3734"/>
                  <a:gd name="T95" fmla="*/ 0 h 1126"/>
                  <a:gd name="T96" fmla="*/ 0 w 3734"/>
                  <a:gd name="T97" fmla="*/ 0 h 1126"/>
                  <a:gd name="T98" fmla="*/ 0 w 3734"/>
                  <a:gd name="T99" fmla="*/ 0 h 1126"/>
                  <a:gd name="T100" fmla="*/ 0 w 3734"/>
                  <a:gd name="T101" fmla="*/ 0 h 1126"/>
                  <a:gd name="T102" fmla="*/ 0 w 3734"/>
                  <a:gd name="T103" fmla="*/ 0 h 1126"/>
                  <a:gd name="T104" fmla="*/ 0 w 3734"/>
                  <a:gd name="T105" fmla="*/ 0 h 11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734"/>
                  <a:gd name="T160" fmla="*/ 0 h 1126"/>
                  <a:gd name="T161" fmla="*/ 3734 w 3734"/>
                  <a:gd name="T162" fmla="*/ 1126 h 11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734" h="1126">
                    <a:moveTo>
                      <a:pt x="3718" y="213"/>
                    </a:moveTo>
                    <a:lnTo>
                      <a:pt x="3404" y="162"/>
                    </a:lnTo>
                    <a:lnTo>
                      <a:pt x="3230" y="134"/>
                    </a:lnTo>
                    <a:lnTo>
                      <a:pt x="3049" y="112"/>
                    </a:lnTo>
                    <a:lnTo>
                      <a:pt x="2853" y="96"/>
                    </a:lnTo>
                    <a:lnTo>
                      <a:pt x="2755" y="90"/>
                    </a:lnTo>
                    <a:lnTo>
                      <a:pt x="2655" y="87"/>
                    </a:lnTo>
                    <a:lnTo>
                      <a:pt x="2551" y="87"/>
                    </a:lnTo>
                    <a:lnTo>
                      <a:pt x="2442" y="90"/>
                    </a:lnTo>
                    <a:lnTo>
                      <a:pt x="2331" y="98"/>
                    </a:lnTo>
                    <a:lnTo>
                      <a:pt x="2219" y="109"/>
                    </a:lnTo>
                    <a:lnTo>
                      <a:pt x="2103" y="126"/>
                    </a:lnTo>
                    <a:lnTo>
                      <a:pt x="1985" y="147"/>
                    </a:lnTo>
                    <a:lnTo>
                      <a:pt x="1740" y="202"/>
                    </a:lnTo>
                    <a:lnTo>
                      <a:pt x="1614" y="238"/>
                    </a:lnTo>
                    <a:lnTo>
                      <a:pt x="1484" y="283"/>
                    </a:lnTo>
                    <a:lnTo>
                      <a:pt x="1355" y="332"/>
                    </a:lnTo>
                    <a:lnTo>
                      <a:pt x="1218" y="390"/>
                    </a:lnTo>
                    <a:lnTo>
                      <a:pt x="1083" y="451"/>
                    </a:lnTo>
                    <a:lnTo>
                      <a:pt x="943" y="522"/>
                    </a:lnTo>
                    <a:lnTo>
                      <a:pt x="803" y="602"/>
                    </a:lnTo>
                    <a:lnTo>
                      <a:pt x="656" y="690"/>
                    </a:lnTo>
                    <a:lnTo>
                      <a:pt x="513" y="783"/>
                    </a:lnTo>
                    <a:lnTo>
                      <a:pt x="364" y="890"/>
                    </a:lnTo>
                    <a:lnTo>
                      <a:pt x="211" y="1006"/>
                    </a:lnTo>
                    <a:lnTo>
                      <a:pt x="57" y="1126"/>
                    </a:lnTo>
                    <a:lnTo>
                      <a:pt x="0" y="1060"/>
                    </a:lnTo>
                    <a:lnTo>
                      <a:pt x="156" y="937"/>
                    </a:lnTo>
                    <a:lnTo>
                      <a:pt x="310" y="821"/>
                    </a:lnTo>
                    <a:lnTo>
                      <a:pt x="462" y="711"/>
                    </a:lnTo>
                    <a:lnTo>
                      <a:pt x="609" y="615"/>
                    </a:lnTo>
                    <a:lnTo>
                      <a:pt x="756" y="528"/>
                    </a:lnTo>
                    <a:lnTo>
                      <a:pt x="901" y="445"/>
                    </a:lnTo>
                    <a:lnTo>
                      <a:pt x="1041" y="373"/>
                    </a:lnTo>
                    <a:lnTo>
                      <a:pt x="1182" y="310"/>
                    </a:lnTo>
                    <a:lnTo>
                      <a:pt x="1320" y="253"/>
                    </a:lnTo>
                    <a:lnTo>
                      <a:pt x="1454" y="200"/>
                    </a:lnTo>
                    <a:lnTo>
                      <a:pt x="1584" y="156"/>
                    </a:lnTo>
                    <a:lnTo>
                      <a:pt x="1718" y="117"/>
                    </a:lnTo>
                    <a:lnTo>
                      <a:pt x="1965" y="62"/>
                    </a:lnTo>
                    <a:lnTo>
                      <a:pt x="2087" y="40"/>
                    </a:lnTo>
                    <a:lnTo>
                      <a:pt x="2205" y="24"/>
                    </a:lnTo>
                    <a:lnTo>
                      <a:pt x="2321" y="13"/>
                    </a:lnTo>
                    <a:lnTo>
                      <a:pt x="2433" y="4"/>
                    </a:lnTo>
                    <a:lnTo>
                      <a:pt x="2546" y="2"/>
                    </a:lnTo>
                    <a:lnTo>
                      <a:pt x="2655" y="0"/>
                    </a:lnTo>
                    <a:lnTo>
                      <a:pt x="2761" y="4"/>
                    </a:lnTo>
                    <a:lnTo>
                      <a:pt x="2862" y="10"/>
                    </a:lnTo>
                    <a:lnTo>
                      <a:pt x="3060" y="27"/>
                    </a:lnTo>
                    <a:lnTo>
                      <a:pt x="3245" y="49"/>
                    </a:lnTo>
                    <a:lnTo>
                      <a:pt x="3421" y="76"/>
                    </a:lnTo>
                    <a:lnTo>
                      <a:pt x="3734" y="128"/>
                    </a:lnTo>
                    <a:lnTo>
                      <a:pt x="3718" y="21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2" name="Freeform 37"/>
              <p:cNvSpPr>
                <a:spLocks/>
              </p:cNvSpPr>
              <p:nvPr/>
            </p:nvSpPr>
            <p:spPr bwMode="auto">
              <a:xfrm>
                <a:off x="4283" y="2250"/>
                <a:ext cx="6" cy="28"/>
              </a:xfrm>
              <a:custGeom>
                <a:avLst/>
                <a:gdLst>
                  <a:gd name="T0" fmla="*/ 0 w 19"/>
                  <a:gd name="T1" fmla="*/ 0 h 85"/>
                  <a:gd name="T2" fmla="*/ 0 w 19"/>
                  <a:gd name="T3" fmla="*/ 0 h 85"/>
                  <a:gd name="T4" fmla="*/ 0 w 19"/>
                  <a:gd name="T5" fmla="*/ 0 h 85"/>
                  <a:gd name="T6" fmla="*/ 0 w 19"/>
                  <a:gd name="T7" fmla="*/ 0 h 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85"/>
                  <a:gd name="T14" fmla="*/ 19 w 19"/>
                  <a:gd name="T15" fmla="*/ 85 h 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85">
                    <a:moveTo>
                      <a:pt x="19" y="0"/>
                    </a:moveTo>
                    <a:lnTo>
                      <a:pt x="3" y="85"/>
                    </a:lnTo>
                    <a:lnTo>
                      <a:pt x="0" y="8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3" name="Freeform 38"/>
              <p:cNvSpPr>
                <a:spLocks/>
              </p:cNvSpPr>
              <p:nvPr/>
            </p:nvSpPr>
            <p:spPr bwMode="auto">
              <a:xfrm>
                <a:off x="4012" y="3015"/>
                <a:ext cx="34" cy="24"/>
              </a:xfrm>
              <a:custGeom>
                <a:avLst/>
                <a:gdLst>
                  <a:gd name="T0" fmla="*/ 0 w 101"/>
                  <a:gd name="T1" fmla="*/ 0 h 74"/>
                  <a:gd name="T2" fmla="*/ 0 w 101"/>
                  <a:gd name="T3" fmla="*/ 0 h 74"/>
                  <a:gd name="T4" fmla="*/ 0 w 101"/>
                  <a:gd name="T5" fmla="*/ 0 h 74"/>
                  <a:gd name="T6" fmla="*/ 0 w 101"/>
                  <a:gd name="T7" fmla="*/ 0 h 74"/>
                  <a:gd name="T8" fmla="*/ 0 w 101"/>
                  <a:gd name="T9" fmla="*/ 0 h 74"/>
                  <a:gd name="T10" fmla="*/ 0 w 101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1"/>
                  <a:gd name="T19" fmla="*/ 0 h 74"/>
                  <a:gd name="T20" fmla="*/ 101 w 101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1" h="74">
                    <a:moveTo>
                      <a:pt x="52" y="0"/>
                    </a:moveTo>
                    <a:lnTo>
                      <a:pt x="101" y="30"/>
                    </a:lnTo>
                    <a:lnTo>
                      <a:pt x="60" y="68"/>
                    </a:lnTo>
                    <a:lnTo>
                      <a:pt x="0" y="6"/>
                    </a:lnTo>
                    <a:lnTo>
                      <a:pt x="5" y="7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4" name="Freeform 39"/>
              <p:cNvSpPr>
                <a:spLocks/>
              </p:cNvSpPr>
              <p:nvPr/>
            </p:nvSpPr>
            <p:spPr bwMode="auto">
              <a:xfrm>
                <a:off x="3413" y="2242"/>
                <a:ext cx="283" cy="1098"/>
              </a:xfrm>
              <a:custGeom>
                <a:avLst/>
                <a:gdLst>
                  <a:gd name="T0" fmla="*/ 0 w 848"/>
                  <a:gd name="T1" fmla="*/ 0 h 3295"/>
                  <a:gd name="T2" fmla="*/ 0 w 848"/>
                  <a:gd name="T3" fmla="*/ 0 h 3295"/>
                  <a:gd name="T4" fmla="*/ 0 w 848"/>
                  <a:gd name="T5" fmla="*/ 0 h 3295"/>
                  <a:gd name="T6" fmla="*/ 0 w 848"/>
                  <a:gd name="T7" fmla="*/ 0 h 3295"/>
                  <a:gd name="T8" fmla="*/ 0 w 848"/>
                  <a:gd name="T9" fmla="*/ 0 h 3295"/>
                  <a:gd name="T10" fmla="*/ 0 w 848"/>
                  <a:gd name="T11" fmla="*/ 0 h 3295"/>
                  <a:gd name="T12" fmla="*/ 0 w 848"/>
                  <a:gd name="T13" fmla="*/ 0 h 3295"/>
                  <a:gd name="T14" fmla="*/ 0 w 848"/>
                  <a:gd name="T15" fmla="*/ 0 h 3295"/>
                  <a:gd name="T16" fmla="*/ 0 w 848"/>
                  <a:gd name="T17" fmla="*/ 0 h 3295"/>
                  <a:gd name="T18" fmla="*/ 0 w 848"/>
                  <a:gd name="T19" fmla="*/ 0 h 3295"/>
                  <a:gd name="T20" fmla="*/ 0 w 848"/>
                  <a:gd name="T21" fmla="*/ 0 h 3295"/>
                  <a:gd name="T22" fmla="*/ 0 w 848"/>
                  <a:gd name="T23" fmla="*/ 0 h 3295"/>
                  <a:gd name="T24" fmla="*/ 0 w 848"/>
                  <a:gd name="T25" fmla="*/ 0 h 3295"/>
                  <a:gd name="T26" fmla="*/ 0 w 848"/>
                  <a:gd name="T27" fmla="*/ 0 h 3295"/>
                  <a:gd name="T28" fmla="*/ 0 w 848"/>
                  <a:gd name="T29" fmla="*/ 0 h 3295"/>
                  <a:gd name="T30" fmla="*/ 0 w 848"/>
                  <a:gd name="T31" fmla="*/ 0 h 3295"/>
                  <a:gd name="T32" fmla="*/ 0 w 848"/>
                  <a:gd name="T33" fmla="*/ 0 h 3295"/>
                  <a:gd name="T34" fmla="*/ 0 w 848"/>
                  <a:gd name="T35" fmla="*/ 0 h 3295"/>
                  <a:gd name="T36" fmla="*/ 0 w 848"/>
                  <a:gd name="T37" fmla="*/ 0 h 3295"/>
                  <a:gd name="T38" fmla="*/ 0 w 848"/>
                  <a:gd name="T39" fmla="*/ 0 h 3295"/>
                  <a:gd name="T40" fmla="*/ 0 w 848"/>
                  <a:gd name="T41" fmla="*/ 0 h 3295"/>
                  <a:gd name="T42" fmla="*/ 0 w 848"/>
                  <a:gd name="T43" fmla="*/ 0 h 3295"/>
                  <a:gd name="T44" fmla="*/ 0 w 848"/>
                  <a:gd name="T45" fmla="*/ 0 h 3295"/>
                  <a:gd name="T46" fmla="*/ 0 w 848"/>
                  <a:gd name="T47" fmla="*/ 0 h 3295"/>
                  <a:gd name="T48" fmla="*/ 0 w 848"/>
                  <a:gd name="T49" fmla="*/ 0 h 3295"/>
                  <a:gd name="T50" fmla="*/ 0 w 848"/>
                  <a:gd name="T51" fmla="*/ 0 h 3295"/>
                  <a:gd name="T52" fmla="*/ 0 w 848"/>
                  <a:gd name="T53" fmla="*/ 0 h 3295"/>
                  <a:gd name="T54" fmla="*/ 0 w 848"/>
                  <a:gd name="T55" fmla="*/ 0 h 3295"/>
                  <a:gd name="T56" fmla="*/ 0 w 848"/>
                  <a:gd name="T57" fmla="*/ 0 h 3295"/>
                  <a:gd name="T58" fmla="*/ 0 w 848"/>
                  <a:gd name="T59" fmla="*/ 0 h 3295"/>
                  <a:gd name="T60" fmla="*/ 0 w 848"/>
                  <a:gd name="T61" fmla="*/ 0 h 3295"/>
                  <a:gd name="T62" fmla="*/ 0 w 848"/>
                  <a:gd name="T63" fmla="*/ 0 h 3295"/>
                  <a:gd name="T64" fmla="*/ 0 w 848"/>
                  <a:gd name="T65" fmla="*/ 0 h 3295"/>
                  <a:gd name="T66" fmla="*/ 0 w 848"/>
                  <a:gd name="T67" fmla="*/ 0 h 3295"/>
                  <a:gd name="T68" fmla="*/ 0 w 848"/>
                  <a:gd name="T69" fmla="*/ 0 h 3295"/>
                  <a:gd name="T70" fmla="*/ 0 w 848"/>
                  <a:gd name="T71" fmla="*/ 0 h 3295"/>
                  <a:gd name="T72" fmla="*/ 0 w 848"/>
                  <a:gd name="T73" fmla="*/ 0 h 3295"/>
                  <a:gd name="T74" fmla="*/ 0 w 848"/>
                  <a:gd name="T75" fmla="*/ 0 h 3295"/>
                  <a:gd name="T76" fmla="*/ 0 w 848"/>
                  <a:gd name="T77" fmla="*/ 0 h 3295"/>
                  <a:gd name="T78" fmla="*/ 0 w 848"/>
                  <a:gd name="T79" fmla="*/ 0 h 3295"/>
                  <a:gd name="T80" fmla="*/ 0 w 848"/>
                  <a:gd name="T81" fmla="*/ 0 h 3295"/>
                  <a:gd name="T82" fmla="*/ 0 w 848"/>
                  <a:gd name="T83" fmla="*/ 0 h 3295"/>
                  <a:gd name="T84" fmla="*/ 0 w 848"/>
                  <a:gd name="T85" fmla="*/ 0 h 3295"/>
                  <a:gd name="T86" fmla="*/ 0 w 848"/>
                  <a:gd name="T87" fmla="*/ 0 h 3295"/>
                  <a:gd name="T88" fmla="*/ 0 w 848"/>
                  <a:gd name="T89" fmla="*/ 0 h 3295"/>
                  <a:gd name="T90" fmla="*/ 0 w 848"/>
                  <a:gd name="T91" fmla="*/ 0 h 3295"/>
                  <a:gd name="T92" fmla="*/ 0 w 848"/>
                  <a:gd name="T93" fmla="*/ 0 h 3295"/>
                  <a:gd name="T94" fmla="*/ 0 w 848"/>
                  <a:gd name="T95" fmla="*/ 0 h 3295"/>
                  <a:gd name="T96" fmla="*/ 0 w 848"/>
                  <a:gd name="T97" fmla="*/ 0 h 3295"/>
                  <a:gd name="T98" fmla="*/ 0 w 848"/>
                  <a:gd name="T99" fmla="*/ 0 h 3295"/>
                  <a:gd name="T100" fmla="*/ 0 w 848"/>
                  <a:gd name="T101" fmla="*/ 0 h 3295"/>
                  <a:gd name="T102" fmla="*/ 0 w 848"/>
                  <a:gd name="T103" fmla="*/ 0 h 3295"/>
                  <a:gd name="T104" fmla="*/ 0 w 848"/>
                  <a:gd name="T105" fmla="*/ 0 h 329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48"/>
                  <a:gd name="T160" fmla="*/ 0 h 3295"/>
                  <a:gd name="T161" fmla="*/ 848 w 848"/>
                  <a:gd name="T162" fmla="*/ 3295 h 329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48" h="3295">
                    <a:moveTo>
                      <a:pt x="275" y="175"/>
                    </a:moveTo>
                    <a:lnTo>
                      <a:pt x="237" y="638"/>
                    </a:lnTo>
                    <a:lnTo>
                      <a:pt x="149" y="1667"/>
                    </a:lnTo>
                    <a:lnTo>
                      <a:pt x="102" y="2227"/>
                    </a:lnTo>
                    <a:lnTo>
                      <a:pt x="56" y="2727"/>
                    </a:lnTo>
                    <a:lnTo>
                      <a:pt x="23" y="3104"/>
                    </a:lnTo>
                    <a:lnTo>
                      <a:pt x="15" y="3170"/>
                    </a:lnTo>
                    <a:lnTo>
                      <a:pt x="9" y="3225"/>
                    </a:lnTo>
                    <a:lnTo>
                      <a:pt x="0" y="3289"/>
                    </a:lnTo>
                    <a:lnTo>
                      <a:pt x="0" y="3291"/>
                    </a:lnTo>
                    <a:lnTo>
                      <a:pt x="6" y="3291"/>
                    </a:lnTo>
                    <a:lnTo>
                      <a:pt x="26" y="3295"/>
                    </a:lnTo>
                    <a:lnTo>
                      <a:pt x="56" y="3291"/>
                    </a:lnTo>
                    <a:lnTo>
                      <a:pt x="94" y="3289"/>
                    </a:lnTo>
                    <a:lnTo>
                      <a:pt x="196" y="3278"/>
                    </a:lnTo>
                    <a:lnTo>
                      <a:pt x="251" y="3270"/>
                    </a:lnTo>
                    <a:lnTo>
                      <a:pt x="311" y="3259"/>
                    </a:lnTo>
                    <a:lnTo>
                      <a:pt x="426" y="3240"/>
                    </a:lnTo>
                    <a:lnTo>
                      <a:pt x="482" y="3229"/>
                    </a:lnTo>
                    <a:lnTo>
                      <a:pt x="534" y="3217"/>
                    </a:lnTo>
                    <a:lnTo>
                      <a:pt x="575" y="3206"/>
                    </a:lnTo>
                    <a:lnTo>
                      <a:pt x="611" y="3198"/>
                    </a:lnTo>
                    <a:lnTo>
                      <a:pt x="624" y="3193"/>
                    </a:lnTo>
                    <a:lnTo>
                      <a:pt x="636" y="3187"/>
                    </a:lnTo>
                    <a:lnTo>
                      <a:pt x="644" y="3184"/>
                    </a:lnTo>
                    <a:lnTo>
                      <a:pt x="650" y="3178"/>
                    </a:lnTo>
                    <a:lnTo>
                      <a:pt x="652" y="3165"/>
                    </a:lnTo>
                    <a:lnTo>
                      <a:pt x="658" y="3135"/>
                    </a:lnTo>
                    <a:lnTo>
                      <a:pt x="663" y="3091"/>
                    </a:lnTo>
                    <a:lnTo>
                      <a:pt x="669" y="3031"/>
                    </a:lnTo>
                    <a:lnTo>
                      <a:pt x="683" y="2868"/>
                    </a:lnTo>
                    <a:lnTo>
                      <a:pt x="696" y="2665"/>
                    </a:lnTo>
                    <a:lnTo>
                      <a:pt x="732" y="2153"/>
                    </a:lnTo>
                    <a:lnTo>
                      <a:pt x="752" y="1867"/>
                    </a:lnTo>
                    <a:lnTo>
                      <a:pt x="768" y="1573"/>
                    </a:lnTo>
                    <a:lnTo>
                      <a:pt x="803" y="992"/>
                    </a:lnTo>
                    <a:lnTo>
                      <a:pt x="831" y="490"/>
                    </a:lnTo>
                    <a:lnTo>
                      <a:pt x="839" y="288"/>
                    </a:lnTo>
                    <a:lnTo>
                      <a:pt x="845" y="134"/>
                    </a:lnTo>
                    <a:lnTo>
                      <a:pt x="848" y="36"/>
                    </a:lnTo>
                    <a:lnTo>
                      <a:pt x="848" y="8"/>
                    </a:lnTo>
                    <a:lnTo>
                      <a:pt x="848" y="2"/>
                    </a:lnTo>
                    <a:lnTo>
                      <a:pt x="848" y="0"/>
                    </a:lnTo>
                    <a:lnTo>
                      <a:pt x="801" y="8"/>
                    </a:lnTo>
                    <a:lnTo>
                      <a:pt x="754" y="17"/>
                    </a:lnTo>
                    <a:lnTo>
                      <a:pt x="705" y="28"/>
                    </a:lnTo>
                    <a:lnTo>
                      <a:pt x="656" y="41"/>
                    </a:lnTo>
                    <a:lnTo>
                      <a:pt x="609" y="55"/>
                    </a:lnTo>
                    <a:lnTo>
                      <a:pt x="558" y="71"/>
                    </a:lnTo>
                    <a:lnTo>
                      <a:pt x="471" y="102"/>
                    </a:lnTo>
                    <a:lnTo>
                      <a:pt x="392" y="130"/>
                    </a:lnTo>
                    <a:lnTo>
                      <a:pt x="330" y="154"/>
                    </a:lnTo>
                    <a:lnTo>
                      <a:pt x="275" y="175"/>
                    </a:lnTo>
                    <a:close/>
                  </a:path>
                </a:pathLst>
              </a:custGeom>
              <a:solidFill>
                <a:srgbClr val="54E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5" name="Freeform 40"/>
              <p:cNvSpPr>
                <a:spLocks/>
              </p:cNvSpPr>
              <p:nvPr/>
            </p:nvSpPr>
            <p:spPr bwMode="auto">
              <a:xfrm>
                <a:off x="3399" y="2300"/>
                <a:ext cx="121" cy="1040"/>
              </a:xfrm>
              <a:custGeom>
                <a:avLst/>
                <a:gdLst>
                  <a:gd name="T0" fmla="*/ 0 w 363"/>
                  <a:gd name="T1" fmla="*/ 0 h 3122"/>
                  <a:gd name="T2" fmla="*/ 0 w 363"/>
                  <a:gd name="T3" fmla="*/ 0 h 3122"/>
                  <a:gd name="T4" fmla="*/ 0 w 363"/>
                  <a:gd name="T5" fmla="*/ 0 h 3122"/>
                  <a:gd name="T6" fmla="*/ 0 w 363"/>
                  <a:gd name="T7" fmla="*/ 0 h 3122"/>
                  <a:gd name="T8" fmla="*/ 0 w 363"/>
                  <a:gd name="T9" fmla="*/ 0 h 3122"/>
                  <a:gd name="T10" fmla="*/ 0 w 363"/>
                  <a:gd name="T11" fmla="*/ 0 h 3122"/>
                  <a:gd name="T12" fmla="*/ 0 w 363"/>
                  <a:gd name="T13" fmla="*/ 0 h 3122"/>
                  <a:gd name="T14" fmla="*/ 0 w 363"/>
                  <a:gd name="T15" fmla="*/ 0 h 3122"/>
                  <a:gd name="T16" fmla="*/ 0 w 363"/>
                  <a:gd name="T17" fmla="*/ 0 h 3122"/>
                  <a:gd name="T18" fmla="*/ 0 w 363"/>
                  <a:gd name="T19" fmla="*/ 0 h 3122"/>
                  <a:gd name="T20" fmla="*/ 0 w 363"/>
                  <a:gd name="T21" fmla="*/ 0 h 31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3"/>
                  <a:gd name="T34" fmla="*/ 0 h 3122"/>
                  <a:gd name="T35" fmla="*/ 363 w 363"/>
                  <a:gd name="T36" fmla="*/ 3122 h 31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3" h="3122">
                    <a:moveTo>
                      <a:pt x="363" y="6"/>
                    </a:moveTo>
                    <a:lnTo>
                      <a:pt x="237" y="1496"/>
                    </a:lnTo>
                    <a:lnTo>
                      <a:pt x="143" y="2558"/>
                    </a:lnTo>
                    <a:lnTo>
                      <a:pt x="107" y="2937"/>
                    </a:lnTo>
                    <a:lnTo>
                      <a:pt x="88" y="3122"/>
                    </a:lnTo>
                    <a:lnTo>
                      <a:pt x="0" y="3113"/>
                    </a:lnTo>
                    <a:lnTo>
                      <a:pt x="19" y="2929"/>
                    </a:lnTo>
                    <a:lnTo>
                      <a:pt x="54" y="2552"/>
                    </a:lnTo>
                    <a:lnTo>
                      <a:pt x="148" y="1490"/>
                    </a:lnTo>
                    <a:lnTo>
                      <a:pt x="275" y="0"/>
                    </a:lnTo>
                    <a:lnTo>
                      <a:pt x="363" y="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6" name="Freeform 41"/>
              <p:cNvSpPr>
                <a:spLocks/>
              </p:cNvSpPr>
              <p:nvPr/>
            </p:nvSpPr>
            <p:spPr bwMode="auto">
              <a:xfrm>
                <a:off x="3615" y="2242"/>
                <a:ext cx="96" cy="1063"/>
              </a:xfrm>
              <a:custGeom>
                <a:avLst/>
                <a:gdLst>
                  <a:gd name="T0" fmla="*/ 0 w 287"/>
                  <a:gd name="T1" fmla="*/ 0 h 3190"/>
                  <a:gd name="T2" fmla="*/ 0 w 287"/>
                  <a:gd name="T3" fmla="*/ 0 h 3190"/>
                  <a:gd name="T4" fmla="*/ 0 w 287"/>
                  <a:gd name="T5" fmla="*/ 0 h 3190"/>
                  <a:gd name="T6" fmla="*/ 0 w 287"/>
                  <a:gd name="T7" fmla="*/ 0 h 3190"/>
                  <a:gd name="T8" fmla="*/ 0 w 287"/>
                  <a:gd name="T9" fmla="*/ 0 h 3190"/>
                  <a:gd name="T10" fmla="*/ 0 w 287"/>
                  <a:gd name="T11" fmla="*/ 0 h 3190"/>
                  <a:gd name="T12" fmla="*/ 0 w 287"/>
                  <a:gd name="T13" fmla="*/ 0 h 3190"/>
                  <a:gd name="T14" fmla="*/ 0 w 287"/>
                  <a:gd name="T15" fmla="*/ 0 h 3190"/>
                  <a:gd name="T16" fmla="*/ 0 w 287"/>
                  <a:gd name="T17" fmla="*/ 0 h 3190"/>
                  <a:gd name="T18" fmla="*/ 0 w 287"/>
                  <a:gd name="T19" fmla="*/ 0 h 3190"/>
                  <a:gd name="T20" fmla="*/ 0 w 287"/>
                  <a:gd name="T21" fmla="*/ 0 h 3190"/>
                  <a:gd name="T22" fmla="*/ 0 w 287"/>
                  <a:gd name="T23" fmla="*/ 0 h 3190"/>
                  <a:gd name="T24" fmla="*/ 0 w 287"/>
                  <a:gd name="T25" fmla="*/ 0 h 3190"/>
                  <a:gd name="T26" fmla="*/ 0 w 287"/>
                  <a:gd name="T27" fmla="*/ 0 h 3190"/>
                  <a:gd name="T28" fmla="*/ 0 w 287"/>
                  <a:gd name="T29" fmla="*/ 0 h 3190"/>
                  <a:gd name="T30" fmla="*/ 0 w 287"/>
                  <a:gd name="T31" fmla="*/ 0 h 3190"/>
                  <a:gd name="T32" fmla="*/ 0 w 287"/>
                  <a:gd name="T33" fmla="*/ 0 h 31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7"/>
                  <a:gd name="T52" fmla="*/ 0 h 3190"/>
                  <a:gd name="T53" fmla="*/ 287 w 287"/>
                  <a:gd name="T54" fmla="*/ 3190 h 31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7" h="3190">
                    <a:moveTo>
                      <a:pt x="0" y="3170"/>
                    </a:moveTo>
                    <a:lnTo>
                      <a:pt x="9" y="3129"/>
                    </a:lnTo>
                    <a:lnTo>
                      <a:pt x="19" y="3025"/>
                    </a:lnTo>
                    <a:lnTo>
                      <a:pt x="47" y="2659"/>
                    </a:lnTo>
                    <a:lnTo>
                      <a:pt x="119" y="1571"/>
                    </a:lnTo>
                    <a:lnTo>
                      <a:pt x="179" y="486"/>
                    </a:lnTo>
                    <a:lnTo>
                      <a:pt x="196" y="132"/>
                    </a:lnTo>
                    <a:lnTo>
                      <a:pt x="198" y="0"/>
                    </a:lnTo>
                    <a:lnTo>
                      <a:pt x="287" y="0"/>
                    </a:lnTo>
                    <a:lnTo>
                      <a:pt x="281" y="137"/>
                    </a:lnTo>
                    <a:lnTo>
                      <a:pt x="264" y="494"/>
                    </a:lnTo>
                    <a:lnTo>
                      <a:pt x="204" y="1578"/>
                    </a:lnTo>
                    <a:lnTo>
                      <a:pt x="132" y="2667"/>
                    </a:lnTo>
                    <a:lnTo>
                      <a:pt x="105" y="3036"/>
                    </a:lnTo>
                    <a:lnTo>
                      <a:pt x="94" y="3144"/>
                    </a:lnTo>
                    <a:lnTo>
                      <a:pt x="85" y="3190"/>
                    </a:lnTo>
                    <a:lnTo>
                      <a:pt x="0" y="317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7" name="Freeform 42"/>
              <p:cNvSpPr>
                <a:spLocks/>
              </p:cNvSpPr>
              <p:nvPr/>
            </p:nvSpPr>
            <p:spPr bwMode="auto">
              <a:xfrm>
                <a:off x="3615" y="3290"/>
                <a:ext cx="28" cy="23"/>
              </a:xfrm>
              <a:custGeom>
                <a:avLst/>
                <a:gdLst>
                  <a:gd name="T0" fmla="*/ 0 w 85"/>
                  <a:gd name="T1" fmla="*/ 0 h 70"/>
                  <a:gd name="T2" fmla="*/ 0 w 85"/>
                  <a:gd name="T3" fmla="*/ 0 h 70"/>
                  <a:gd name="T4" fmla="*/ 0 w 85"/>
                  <a:gd name="T5" fmla="*/ 0 h 70"/>
                  <a:gd name="T6" fmla="*/ 0 w 85"/>
                  <a:gd name="T7" fmla="*/ 0 h 70"/>
                  <a:gd name="T8" fmla="*/ 0 w 85"/>
                  <a:gd name="T9" fmla="*/ 0 h 70"/>
                  <a:gd name="T10" fmla="*/ 0 w 85"/>
                  <a:gd name="T11" fmla="*/ 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70"/>
                  <a:gd name="T20" fmla="*/ 85 w 85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70">
                    <a:moveTo>
                      <a:pt x="70" y="70"/>
                    </a:moveTo>
                    <a:lnTo>
                      <a:pt x="83" y="62"/>
                    </a:lnTo>
                    <a:lnTo>
                      <a:pt x="85" y="46"/>
                    </a:lnTo>
                    <a:lnTo>
                      <a:pt x="0" y="26"/>
                    </a:lnTo>
                    <a:lnTo>
                      <a:pt x="17" y="0"/>
                    </a:lnTo>
                    <a:lnTo>
                      <a:pt x="70" y="7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8" name="Freeform 43"/>
              <p:cNvSpPr>
                <a:spLocks/>
              </p:cNvSpPr>
              <p:nvPr/>
            </p:nvSpPr>
            <p:spPr bwMode="auto">
              <a:xfrm>
                <a:off x="3592" y="2829"/>
                <a:ext cx="757" cy="785"/>
              </a:xfrm>
              <a:custGeom>
                <a:avLst/>
                <a:gdLst>
                  <a:gd name="T0" fmla="*/ 0 w 2269"/>
                  <a:gd name="T1" fmla="*/ 0 h 2357"/>
                  <a:gd name="T2" fmla="*/ 0 w 2269"/>
                  <a:gd name="T3" fmla="*/ 0 h 2357"/>
                  <a:gd name="T4" fmla="*/ 0 w 2269"/>
                  <a:gd name="T5" fmla="*/ 0 h 2357"/>
                  <a:gd name="T6" fmla="*/ 0 w 2269"/>
                  <a:gd name="T7" fmla="*/ 0 h 2357"/>
                  <a:gd name="T8" fmla="*/ 0 w 2269"/>
                  <a:gd name="T9" fmla="*/ 0 h 2357"/>
                  <a:gd name="T10" fmla="*/ 0 w 2269"/>
                  <a:gd name="T11" fmla="*/ 0 h 2357"/>
                  <a:gd name="T12" fmla="*/ 0 w 2269"/>
                  <a:gd name="T13" fmla="*/ 0 h 2357"/>
                  <a:gd name="T14" fmla="*/ 0 w 2269"/>
                  <a:gd name="T15" fmla="*/ 0 h 2357"/>
                  <a:gd name="T16" fmla="*/ 0 w 2269"/>
                  <a:gd name="T17" fmla="*/ 0 h 2357"/>
                  <a:gd name="T18" fmla="*/ 0 w 2269"/>
                  <a:gd name="T19" fmla="*/ 0 h 2357"/>
                  <a:gd name="T20" fmla="*/ 0 w 2269"/>
                  <a:gd name="T21" fmla="*/ 0 h 2357"/>
                  <a:gd name="T22" fmla="*/ 0 w 2269"/>
                  <a:gd name="T23" fmla="*/ 0 h 2357"/>
                  <a:gd name="T24" fmla="*/ 0 w 2269"/>
                  <a:gd name="T25" fmla="*/ 0 h 2357"/>
                  <a:gd name="T26" fmla="*/ 0 w 2269"/>
                  <a:gd name="T27" fmla="*/ 0 h 2357"/>
                  <a:gd name="T28" fmla="*/ 0 w 2269"/>
                  <a:gd name="T29" fmla="*/ 0 h 2357"/>
                  <a:gd name="T30" fmla="*/ 0 w 2269"/>
                  <a:gd name="T31" fmla="*/ 0 h 2357"/>
                  <a:gd name="T32" fmla="*/ 0 w 2269"/>
                  <a:gd name="T33" fmla="*/ 0 h 2357"/>
                  <a:gd name="T34" fmla="*/ 0 w 2269"/>
                  <a:gd name="T35" fmla="*/ 0 h 2357"/>
                  <a:gd name="T36" fmla="*/ 0 w 2269"/>
                  <a:gd name="T37" fmla="*/ 0 h 2357"/>
                  <a:gd name="T38" fmla="*/ 0 w 2269"/>
                  <a:gd name="T39" fmla="*/ 0 h 2357"/>
                  <a:gd name="T40" fmla="*/ 0 w 2269"/>
                  <a:gd name="T41" fmla="*/ 0 h 2357"/>
                  <a:gd name="T42" fmla="*/ 0 w 2269"/>
                  <a:gd name="T43" fmla="*/ 0 h 2357"/>
                  <a:gd name="T44" fmla="*/ 0 w 2269"/>
                  <a:gd name="T45" fmla="*/ 0 h 2357"/>
                  <a:gd name="T46" fmla="*/ 0 w 2269"/>
                  <a:gd name="T47" fmla="*/ 0 h 2357"/>
                  <a:gd name="T48" fmla="*/ 0 w 2269"/>
                  <a:gd name="T49" fmla="*/ 0 h 2357"/>
                  <a:gd name="T50" fmla="*/ 0 w 2269"/>
                  <a:gd name="T51" fmla="*/ 0 h 2357"/>
                  <a:gd name="T52" fmla="*/ 0 w 2269"/>
                  <a:gd name="T53" fmla="*/ 0 h 2357"/>
                  <a:gd name="T54" fmla="*/ 0 w 2269"/>
                  <a:gd name="T55" fmla="*/ 0 h 2357"/>
                  <a:gd name="T56" fmla="*/ 0 w 2269"/>
                  <a:gd name="T57" fmla="*/ 0 h 2357"/>
                  <a:gd name="T58" fmla="*/ 0 w 2269"/>
                  <a:gd name="T59" fmla="*/ 0 h 2357"/>
                  <a:gd name="T60" fmla="*/ 0 w 2269"/>
                  <a:gd name="T61" fmla="*/ 0 h 2357"/>
                  <a:gd name="T62" fmla="*/ 0 w 2269"/>
                  <a:gd name="T63" fmla="*/ 0 h 2357"/>
                  <a:gd name="T64" fmla="*/ 0 w 2269"/>
                  <a:gd name="T65" fmla="*/ 0 h 2357"/>
                  <a:gd name="T66" fmla="*/ 0 w 2269"/>
                  <a:gd name="T67" fmla="*/ 0 h 2357"/>
                  <a:gd name="T68" fmla="*/ 0 w 2269"/>
                  <a:gd name="T69" fmla="*/ 0 h 2357"/>
                  <a:gd name="T70" fmla="*/ 0 w 2269"/>
                  <a:gd name="T71" fmla="*/ 0 h 2357"/>
                  <a:gd name="T72" fmla="*/ 0 w 2269"/>
                  <a:gd name="T73" fmla="*/ 0 h 2357"/>
                  <a:gd name="T74" fmla="*/ 0 w 2269"/>
                  <a:gd name="T75" fmla="*/ 0 h 2357"/>
                  <a:gd name="T76" fmla="*/ 0 w 2269"/>
                  <a:gd name="T77" fmla="*/ 0 h 2357"/>
                  <a:gd name="T78" fmla="*/ 0 w 2269"/>
                  <a:gd name="T79" fmla="*/ 0 h 2357"/>
                  <a:gd name="T80" fmla="*/ 0 w 2269"/>
                  <a:gd name="T81" fmla="*/ 0 h 2357"/>
                  <a:gd name="T82" fmla="*/ 0 w 2269"/>
                  <a:gd name="T83" fmla="*/ 0 h 2357"/>
                  <a:gd name="T84" fmla="*/ 0 w 2269"/>
                  <a:gd name="T85" fmla="*/ 0 h 2357"/>
                  <a:gd name="T86" fmla="*/ 0 w 2269"/>
                  <a:gd name="T87" fmla="*/ 0 h 2357"/>
                  <a:gd name="T88" fmla="*/ 0 w 2269"/>
                  <a:gd name="T89" fmla="*/ 0 h 2357"/>
                  <a:gd name="T90" fmla="*/ 0 w 2269"/>
                  <a:gd name="T91" fmla="*/ 0 h 2357"/>
                  <a:gd name="T92" fmla="*/ 0 w 2269"/>
                  <a:gd name="T93" fmla="*/ 0 h 2357"/>
                  <a:gd name="T94" fmla="*/ 0 w 2269"/>
                  <a:gd name="T95" fmla="*/ 0 h 2357"/>
                  <a:gd name="T96" fmla="*/ 0 w 2269"/>
                  <a:gd name="T97" fmla="*/ 0 h 2357"/>
                  <a:gd name="T98" fmla="*/ 0 w 2269"/>
                  <a:gd name="T99" fmla="*/ 0 h 2357"/>
                  <a:gd name="T100" fmla="*/ 0 w 2269"/>
                  <a:gd name="T101" fmla="*/ 0 h 2357"/>
                  <a:gd name="T102" fmla="*/ 0 w 2269"/>
                  <a:gd name="T103" fmla="*/ 0 h 2357"/>
                  <a:gd name="T104" fmla="*/ 0 w 2269"/>
                  <a:gd name="T105" fmla="*/ 0 h 2357"/>
                  <a:gd name="T106" fmla="*/ 0 w 2269"/>
                  <a:gd name="T107" fmla="*/ 0 h 23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69"/>
                  <a:gd name="T163" fmla="*/ 0 h 2357"/>
                  <a:gd name="T164" fmla="*/ 2269 w 2269"/>
                  <a:gd name="T165" fmla="*/ 2357 h 23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69" h="2357">
                    <a:moveTo>
                      <a:pt x="278" y="1584"/>
                    </a:moveTo>
                    <a:lnTo>
                      <a:pt x="266" y="1597"/>
                    </a:lnTo>
                    <a:lnTo>
                      <a:pt x="255" y="1608"/>
                    </a:lnTo>
                    <a:lnTo>
                      <a:pt x="231" y="1639"/>
                    </a:lnTo>
                    <a:lnTo>
                      <a:pt x="209" y="1672"/>
                    </a:lnTo>
                    <a:lnTo>
                      <a:pt x="185" y="1708"/>
                    </a:lnTo>
                    <a:lnTo>
                      <a:pt x="159" y="1746"/>
                    </a:lnTo>
                    <a:lnTo>
                      <a:pt x="134" y="1784"/>
                    </a:lnTo>
                    <a:lnTo>
                      <a:pt x="113" y="1826"/>
                    </a:lnTo>
                    <a:lnTo>
                      <a:pt x="91" y="1870"/>
                    </a:lnTo>
                    <a:lnTo>
                      <a:pt x="72" y="1912"/>
                    </a:lnTo>
                    <a:lnTo>
                      <a:pt x="53" y="1955"/>
                    </a:lnTo>
                    <a:lnTo>
                      <a:pt x="36" y="1999"/>
                    </a:lnTo>
                    <a:lnTo>
                      <a:pt x="21" y="2040"/>
                    </a:lnTo>
                    <a:lnTo>
                      <a:pt x="11" y="2084"/>
                    </a:lnTo>
                    <a:lnTo>
                      <a:pt x="6" y="2123"/>
                    </a:lnTo>
                    <a:lnTo>
                      <a:pt x="2" y="2142"/>
                    </a:lnTo>
                    <a:lnTo>
                      <a:pt x="0" y="2161"/>
                    </a:lnTo>
                    <a:lnTo>
                      <a:pt x="2" y="2197"/>
                    </a:lnTo>
                    <a:lnTo>
                      <a:pt x="2" y="2216"/>
                    </a:lnTo>
                    <a:lnTo>
                      <a:pt x="6" y="2233"/>
                    </a:lnTo>
                    <a:lnTo>
                      <a:pt x="11" y="2246"/>
                    </a:lnTo>
                    <a:lnTo>
                      <a:pt x="17" y="2263"/>
                    </a:lnTo>
                    <a:lnTo>
                      <a:pt x="21" y="2276"/>
                    </a:lnTo>
                    <a:lnTo>
                      <a:pt x="30" y="2288"/>
                    </a:lnTo>
                    <a:lnTo>
                      <a:pt x="38" y="2301"/>
                    </a:lnTo>
                    <a:lnTo>
                      <a:pt x="49" y="2312"/>
                    </a:lnTo>
                    <a:lnTo>
                      <a:pt x="60" y="2321"/>
                    </a:lnTo>
                    <a:lnTo>
                      <a:pt x="74" y="2331"/>
                    </a:lnTo>
                    <a:lnTo>
                      <a:pt x="91" y="2337"/>
                    </a:lnTo>
                    <a:lnTo>
                      <a:pt x="107" y="2346"/>
                    </a:lnTo>
                    <a:lnTo>
                      <a:pt x="123" y="2348"/>
                    </a:lnTo>
                    <a:lnTo>
                      <a:pt x="146" y="2354"/>
                    </a:lnTo>
                    <a:lnTo>
                      <a:pt x="168" y="2354"/>
                    </a:lnTo>
                    <a:lnTo>
                      <a:pt x="189" y="2357"/>
                    </a:lnTo>
                    <a:lnTo>
                      <a:pt x="215" y="2354"/>
                    </a:lnTo>
                    <a:lnTo>
                      <a:pt x="242" y="2351"/>
                    </a:lnTo>
                    <a:lnTo>
                      <a:pt x="270" y="2348"/>
                    </a:lnTo>
                    <a:lnTo>
                      <a:pt x="302" y="2342"/>
                    </a:lnTo>
                    <a:lnTo>
                      <a:pt x="336" y="2335"/>
                    </a:lnTo>
                    <a:lnTo>
                      <a:pt x="368" y="2327"/>
                    </a:lnTo>
                    <a:lnTo>
                      <a:pt x="445" y="2301"/>
                    </a:lnTo>
                    <a:lnTo>
                      <a:pt x="530" y="2269"/>
                    </a:lnTo>
                    <a:lnTo>
                      <a:pt x="575" y="2252"/>
                    </a:lnTo>
                    <a:lnTo>
                      <a:pt x="624" y="2229"/>
                    </a:lnTo>
                    <a:lnTo>
                      <a:pt x="674" y="2205"/>
                    </a:lnTo>
                    <a:lnTo>
                      <a:pt x="726" y="2180"/>
                    </a:lnTo>
                    <a:lnTo>
                      <a:pt x="839" y="2123"/>
                    </a:lnTo>
                    <a:lnTo>
                      <a:pt x="932" y="2073"/>
                    </a:lnTo>
                    <a:lnTo>
                      <a:pt x="1017" y="2024"/>
                    </a:lnTo>
                    <a:lnTo>
                      <a:pt x="1097" y="1974"/>
                    </a:lnTo>
                    <a:lnTo>
                      <a:pt x="1171" y="1927"/>
                    </a:lnTo>
                    <a:lnTo>
                      <a:pt x="1241" y="1884"/>
                    </a:lnTo>
                    <a:lnTo>
                      <a:pt x="1301" y="1840"/>
                    </a:lnTo>
                    <a:lnTo>
                      <a:pt x="1358" y="1799"/>
                    </a:lnTo>
                    <a:lnTo>
                      <a:pt x="1411" y="1757"/>
                    </a:lnTo>
                    <a:lnTo>
                      <a:pt x="1458" y="1718"/>
                    </a:lnTo>
                    <a:lnTo>
                      <a:pt x="1501" y="1682"/>
                    </a:lnTo>
                    <a:lnTo>
                      <a:pt x="1540" y="1648"/>
                    </a:lnTo>
                    <a:lnTo>
                      <a:pt x="1576" y="1616"/>
                    </a:lnTo>
                    <a:lnTo>
                      <a:pt x="1637" y="1556"/>
                    </a:lnTo>
                    <a:lnTo>
                      <a:pt x="1686" y="1507"/>
                    </a:lnTo>
                    <a:lnTo>
                      <a:pt x="1744" y="1450"/>
                    </a:lnTo>
                    <a:lnTo>
                      <a:pt x="1824" y="1369"/>
                    </a:lnTo>
                    <a:lnTo>
                      <a:pt x="1867" y="1320"/>
                    </a:lnTo>
                    <a:lnTo>
                      <a:pt x="1914" y="1267"/>
                    </a:lnTo>
                    <a:lnTo>
                      <a:pt x="1961" y="1212"/>
                    </a:lnTo>
                    <a:lnTo>
                      <a:pt x="2010" y="1152"/>
                    </a:lnTo>
                    <a:lnTo>
                      <a:pt x="2057" y="1092"/>
                    </a:lnTo>
                    <a:lnTo>
                      <a:pt x="2101" y="1026"/>
                    </a:lnTo>
                    <a:lnTo>
                      <a:pt x="2123" y="992"/>
                    </a:lnTo>
                    <a:lnTo>
                      <a:pt x="2142" y="956"/>
                    </a:lnTo>
                    <a:lnTo>
                      <a:pt x="2180" y="888"/>
                    </a:lnTo>
                    <a:lnTo>
                      <a:pt x="2197" y="854"/>
                    </a:lnTo>
                    <a:lnTo>
                      <a:pt x="2214" y="820"/>
                    </a:lnTo>
                    <a:lnTo>
                      <a:pt x="2227" y="784"/>
                    </a:lnTo>
                    <a:lnTo>
                      <a:pt x="2239" y="748"/>
                    </a:lnTo>
                    <a:lnTo>
                      <a:pt x="2250" y="712"/>
                    </a:lnTo>
                    <a:lnTo>
                      <a:pt x="2258" y="677"/>
                    </a:lnTo>
                    <a:lnTo>
                      <a:pt x="2263" y="641"/>
                    </a:lnTo>
                    <a:lnTo>
                      <a:pt x="2269" y="605"/>
                    </a:lnTo>
                    <a:lnTo>
                      <a:pt x="2269" y="583"/>
                    </a:lnTo>
                    <a:lnTo>
                      <a:pt x="2266" y="558"/>
                    </a:lnTo>
                    <a:lnTo>
                      <a:pt x="2263" y="536"/>
                    </a:lnTo>
                    <a:lnTo>
                      <a:pt x="2258" y="511"/>
                    </a:lnTo>
                    <a:lnTo>
                      <a:pt x="2250" y="486"/>
                    </a:lnTo>
                    <a:lnTo>
                      <a:pt x="2242" y="462"/>
                    </a:lnTo>
                    <a:lnTo>
                      <a:pt x="2216" y="412"/>
                    </a:lnTo>
                    <a:lnTo>
                      <a:pt x="2189" y="360"/>
                    </a:lnTo>
                    <a:lnTo>
                      <a:pt x="2156" y="311"/>
                    </a:lnTo>
                    <a:lnTo>
                      <a:pt x="2120" y="261"/>
                    </a:lnTo>
                    <a:lnTo>
                      <a:pt x="2084" y="214"/>
                    </a:lnTo>
                    <a:lnTo>
                      <a:pt x="2046" y="171"/>
                    </a:lnTo>
                    <a:lnTo>
                      <a:pt x="2010" y="129"/>
                    </a:lnTo>
                    <a:lnTo>
                      <a:pt x="1948" y="60"/>
                    </a:lnTo>
                    <a:lnTo>
                      <a:pt x="1901" y="16"/>
                    </a:lnTo>
                    <a:lnTo>
                      <a:pt x="1884" y="0"/>
                    </a:lnTo>
                    <a:lnTo>
                      <a:pt x="1664" y="203"/>
                    </a:lnTo>
                    <a:lnTo>
                      <a:pt x="1435" y="420"/>
                    </a:lnTo>
                    <a:lnTo>
                      <a:pt x="1166" y="677"/>
                    </a:lnTo>
                    <a:lnTo>
                      <a:pt x="1026" y="811"/>
                    </a:lnTo>
                    <a:lnTo>
                      <a:pt x="888" y="948"/>
                    </a:lnTo>
                    <a:lnTo>
                      <a:pt x="751" y="1080"/>
                    </a:lnTo>
                    <a:lnTo>
                      <a:pt x="624" y="1207"/>
                    </a:lnTo>
                    <a:lnTo>
                      <a:pt x="511" y="1322"/>
                    </a:lnTo>
                    <a:lnTo>
                      <a:pt x="413" y="1427"/>
                    </a:lnTo>
                    <a:lnTo>
                      <a:pt x="332" y="1516"/>
                    </a:lnTo>
                    <a:lnTo>
                      <a:pt x="302" y="1554"/>
                    </a:lnTo>
                    <a:lnTo>
                      <a:pt x="278" y="1584"/>
                    </a:lnTo>
                    <a:close/>
                  </a:path>
                </a:pathLst>
              </a:custGeom>
              <a:solidFill>
                <a:srgbClr val="F35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99" name="Freeform 44"/>
              <p:cNvSpPr>
                <a:spLocks/>
              </p:cNvSpPr>
              <p:nvPr/>
            </p:nvSpPr>
            <p:spPr bwMode="auto">
              <a:xfrm>
                <a:off x="3577" y="3347"/>
                <a:ext cx="301" cy="281"/>
              </a:xfrm>
              <a:custGeom>
                <a:avLst/>
                <a:gdLst>
                  <a:gd name="T0" fmla="*/ 0 w 903"/>
                  <a:gd name="T1" fmla="*/ 0 h 841"/>
                  <a:gd name="T2" fmla="*/ 0 w 903"/>
                  <a:gd name="T3" fmla="*/ 0 h 841"/>
                  <a:gd name="T4" fmla="*/ 0 w 903"/>
                  <a:gd name="T5" fmla="*/ 0 h 841"/>
                  <a:gd name="T6" fmla="*/ 0 w 903"/>
                  <a:gd name="T7" fmla="*/ 0 h 841"/>
                  <a:gd name="T8" fmla="*/ 0 w 903"/>
                  <a:gd name="T9" fmla="*/ 0 h 841"/>
                  <a:gd name="T10" fmla="*/ 0 w 903"/>
                  <a:gd name="T11" fmla="*/ 0 h 841"/>
                  <a:gd name="T12" fmla="*/ 0 w 903"/>
                  <a:gd name="T13" fmla="*/ 0 h 841"/>
                  <a:gd name="T14" fmla="*/ 0 w 903"/>
                  <a:gd name="T15" fmla="*/ 0 h 841"/>
                  <a:gd name="T16" fmla="*/ 0 w 903"/>
                  <a:gd name="T17" fmla="*/ 0 h 841"/>
                  <a:gd name="T18" fmla="*/ 0 w 903"/>
                  <a:gd name="T19" fmla="*/ 0 h 841"/>
                  <a:gd name="T20" fmla="*/ 0 w 903"/>
                  <a:gd name="T21" fmla="*/ 0 h 841"/>
                  <a:gd name="T22" fmla="*/ 0 w 903"/>
                  <a:gd name="T23" fmla="*/ 0 h 841"/>
                  <a:gd name="T24" fmla="*/ 0 w 903"/>
                  <a:gd name="T25" fmla="*/ 0 h 841"/>
                  <a:gd name="T26" fmla="*/ 0 w 903"/>
                  <a:gd name="T27" fmla="*/ 0 h 841"/>
                  <a:gd name="T28" fmla="*/ 0 w 903"/>
                  <a:gd name="T29" fmla="*/ 0 h 841"/>
                  <a:gd name="T30" fmla="*/ 0 w 903"/>
                  <a:gd name="T31" fmla="*/ 0 h 841"/>
                  <a:gd name="T32" fmla="*/ 0 w 903"/>
                  <a:gd name="T33" fmla="*/ 0 h 841"/>
                  <a:gd name="T34" fmla="*/ 0 w 903"/>
                  <a:gd name="T35" fmla="*/ 0 h 841"/>
                  <a:gd name="T36" fmla="*/ 0 w 903"/>
                  <a:gd name="T37" fmla="*/ 0 h 841"/>
                  <a:gd name="T38" fmla="*/ 0 w 903"/>
                  <a:gd name="T39" fmla="*/ 0 h 841"/>
                  <a:gd name="T40" fmla="*/ 0 w 903"/>
                  <a:gd name="T41" fmla="*/ 0 h 841"/>
                  <a:gd name="T42" fmla="*/ 0 w 903"/>
                  <a:gd name="T43" fmla="*/ 0 h 841"/>
                  <a:gd name="T44" fmla="*/ 0 w 903"/>
                  <a:gd name="T45" fmla="*/ 0 h 841"/>
                  <a:gd name="T46" fmla="*/ 0 w 903"/>
                  <a:gd name="T47" fmla="*/ 0 h 841"/>
                  <a:gd name="T48" fmla="*/ 0 w 903"/>
                  <a:gd name="T49" fmla="*/ 0 h 841"/>
                  <a:gd name="T50" fmla="*/ 0 w 903"/>
                  <a:gd name="T51" fmla="*/ 0 h 841"/>
                  <a:gd name="T52" fmla="*/ 0 w 903"/>
                  <a:gd name="T53" fmla="*/ 0 h 841"/>
                  <a:gd name="T54" fmla="*/ 0 w 903"/>
                  <a:gd name="T55" fmla="*/ 0 h 841"/>
                  <a:gd name="T56" fmla="*/ 0 w 903"/>
                  <a:gd name="T57" fmla="*/ 0 h 841"/>
                  <a:gd name="T58" fmla="*/ 0 w 903"/>
                  <a:gd name="T59" fmla="*/ 0 h 841"/>
                  <a:gd name="T60" fmla="*/ 0 w 903"/>
                  <a:gd name="T61" fmla="*/ 0 h 841"/>
                  <a:gd name="T62" fmla="*/ 0 w 903"/>
                  <a:gd name="T63" fmla="*/ 0 h 841"/>
                  <a:gd name="T64" fmla="*/ 0 w 903"/>
                  <a:gd name="T65" fmla="*/ 0 h 841"/>
                  <a:gd name="T66" fmla="*/ 0 w 903"/>
                  <a:gd name="T67" fmla="*/ 0 h 841"/>
                  <a:gd name="T68" fmla="*/ 0 w 903"/>
                  <a:gd name="T69" fmla="*/ 0 h 841"/>
                  <a:gd name="T70" fmla="*/ 0 w 903"/>
                  <a:gd name="T71" fmla="*/ 0 h 841"/>
                  <a:gd name="T72" fmla="*/ 0 w 903"/>
                  <a:gd name="T73" fmla="*/ 0 h 841"/>
                  <a:gd name="T74" fmla="*/ 0 w 903"/>
                  <a:gd name="T75" fmla="*/ 0 h 841"/>
                  <a:gd name="T76" fmla="*/ 0 w 903"/>
                  <a:gd name="T77" fmla="*/ 0 h 841"/>
                  <a:gd name="T78" fmla="*/ 0 w 903"/>
                  <a:gd name="T79" fmla="*/ 0 h 841"/>
                  <a:gd name="T80" fmla="*/ 0 w 903"/>
                  <a:gd name="T81" fmla="*/ 0 h 841"/>
                  <a:gd name="T82" fmla="*/ 0 w 903"/>
                  <a:gd name="T83" fmla="*/ 0 h 841"/>
                  <a:gd name="T84" fmla="*/ 0 w 903"/>
                  <a:gd name="T85" fmla="*/ 0 h 841"/>
                  <a:gd name="T86" fmla="*/ 0 w 903"/>
                  <a:gd name="T87" fmla="*/ 0 h 841"/>
                  <a:gd name="T88" fmla="*/ 0 w 903"/>
                  <a:gd name="T89" fmla="*/ 0 h 841"/>
                  <a:gd name="T90" fmla="*/ 0 w 903"/>
                  <a:gd name="T91" fmla="*/ 0 h 841"/>
                  <a:gd name="T92" fmla="*/ 0 w 903"/>
                  <a:gd name="T93" fmla="*/ 0 h 841"/>
                  <a:gd name="T94" fmla="*/ 0 w 903"/>
                  <a:gd name="T95" fmla="*/ 0 h 841"/>
                  <a:gd name="T96" fmla="*/ 0 w 903"/>
                  <a:gd name="T97" fmla="*/ 0 h 841"/>
                  <a:gd name="T98" fmla="*/ 0 w 903"/>
                  <a:gd name="T99" fmla="*/ 0 h 841"/>
                  <a:gd name="T100" fmla="*/ 0 w 903"/>
                  <a:gd name="T101" fmla="*/ 0 h 8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03"/>
                  <a:gd name="T154" fmla="*/ 0 h 841"/>
                  <a:gd name="T155" fmla="*/ 903 w 903"/>
                  <a:gd name="T156" fmla="*/ 841 h 8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03" h="841">
                    <a:moveTo>
                      <a:pt x="356" y="56"/>
                    </a:moveTo>
                    <a:lnTo>
                      <a:pt x="309" y="111"/>
                    </a:lnTo>
                    <a:lnTo>
                      <a:pt x="264" y="177"/>
                    </a:lnTo>
                    <a:lnTo>
                      <a:pt x="218" y="251"/>
                    </a:lnTo>
                    <a:lnTo>
                      <a:pt x="174" y="330"/>
                    </a:lnTo>
                    <a:lnTo>
                      <a:pt x="138" y="415"/>
                    </a:lnTo>
                    <a:lnTo>
                      <a:pt x="108" y="496"/>
                    </a:lnTo>
                    <a:lnTo>
                      <a:pt x="94" y="573"/>
                    </a:lnTo>
                    <a:lnTo>
                      <a:pt x="89" y="605"/>
                    </a:lnTo>
                    <a:lnTo>
                      <a:pt x="89" y="639"/>
                    </a:lnTo>
                    <a:lnTo>
                      <a:pt x="92" y="669"/>
                    </a:lnTo>
                    <a:lnTo>
                      <a:pt x="100" y="694"/>
                    </a:lnTo>
                    <a:lnTo>
                      <a:pt x="111" y="707"/>
                    </a:lnTo>
                    <a:lnTo>
                      <a:pt x="122" y="724"/>
                    </a:lnTo>
                    <a:lnTo>
                      <a:pt x="141" y="735"/>
                    </a:lnTo>
                    <a:lnTo>
                      <a:pt x="166" y="745"/>
                    </a:lnTo>
                    <a:lnTo>
                      <a:pt x="196" y="751"/>
                    </a:lnTo>
                    <a:lnTo>
                      <a:pt x="234" y="754"/>
                    </a:lnTo>
                    <a:lnTo>
                      <a:pt x="281" y="751"/>
                    </a:lnTo>
                    <a:lnTo>
                      <a:pt x="336" y="745"/>
                    </a:lnTo>
                    <a:lnTo>
                      <a:pt x="402" y="729"/>
                    </a:lnTo>
                    <a:lnTo>
                      <a:pt x="474" y="705"/>
                    </a:lnTo>
                    <a:lnTo>
                      <a:pt x="556" y="671"/>
                    </a:lnTo>
                    <a:lnTo>
                      <a:pt x="647" y="635"/>
                    </a:lnTo>
                    <a:lnTo>
                      <a:pt x="864" y="528"/>
                    </a:lnTo>
                    <a:lnTo>
                      <a:pt x="903" y="607"/>
                    </a:lnTo>
                    <a:lnTo>
                      <a:pt x="683" y="715"/>
                    </a:lnTo>
                    <a:lnTo>
                      <a:pt x="587" y="754"/>
                    </a:lnTo>
                    <a:lnTo>
                      <a:pt x="504" y="786"/>
                    </a:lnTo>
                    <a:lnTo>
                      <a:pt x="424" y="814"/>
                    </a:lnTo>
                    <a:lnTo>
                      <a:pt x="356" y="831"/>
                    </a:lnTo>
                    <a:lnTo>
                      <a:pt x="290" y="839"/>
                    </a:lnTo>
                    <a:lnTo>
                      <a:pt x="234" y="841"/>
                    </a:lnTo>
                    <a:lnTo>
                      <a:pt x="185" y="839"/>
                    </a:lnTo>
                    <a:lnTo>
                      <a:pt x="136" y="828"/>
                    </a:lnTo>
                    <a:lnTo>
                      <a:pt x="98" y="811"/>
                    </a:lnTo>
                    <a:lnTo>
                      <a:pt x="64" y="790"/>
                    </a:lnTo>
                    <a:lnTo>
                      <a:pt x="39" y="760"/>
                    </a:lnTo>
                    <a:lnTo>
                      <a:pt x="17" y="724"/>
                    </a:lnTo>
                    <a:lnTo>
                      <a:pt x="6" y="688"/>
                    </a:lnTo>
                    <a:lnTo>
                      <a:pt x="0" y="643"/>
                    </a:lnTo>
                    <a:lnTo>
                      <a:pt x="0" y="605"/>
                    </a:lnTo>
                    <a:lnTo>
                      <a:pt x="6" y="562"/>
                    </a:lnTo>
                    <a:lnTo>
                      <a:pt x="23" y="473"/>
                    </a:lnTo>
                    <a:lnTo>
                      <a:pt x="56" y="386"/>
                    </a:lnTo>
                    <a:lnTo>
                      <a:pt x="94" y="292"/>
                    </a:lnTo>
                    <a:lnTo>
                      <a:pt x="141" y="209"/>
                    </a:lnTo>
                    <a:lnTo>
                      <a:pt x="191" y="130"/>
                    </a:lnTo>
                    <a:lnTo>
                      <a:pt x="240" y="56"/>
                    </a:lnTo>
                    <a:lnTo>
                      <a:pt x="287" y="0"/>
                    </a:lnTo>
                    <a:lnTo>
                      <a:pt x="356" y="5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0" name="Freeform 45"/>
              <p:cNvSpPr>
                <a:spLocks/>
              </p:cNvSpPr>
              <p:nvPr/>
            </p:nvSpPr>
            <p:spPr bwMode="auto">
              <a:xfrm>
                <a:off x="3865" y="3321"/>
                <a:ext cx="299" cy="228"/>
              </a:xfrm>
              <a:custGeom>
                <a:avLst/>
                <a:gdLst>
                  <a:gd name="T0" fmla="*/ 0 w 899"/>
                  <a:gd name="T1" fmla="*/ 0 h 685"/>
                  <a:gd name="T2" fmla="*/ 0 w 899"/>
                  <a:gd name="T3" fmla="*/ 0 h 685"/>
                  <a:gd name="T4" fmla="*/ 0 w 899"/>
                  <a:gd name="T5" fmla="*/ 0 h 685"/>
                  <a:gd name="T6" fmla="*/ 0 w 899"/>
                  <a:gd name="T7" fmla="*/ 0 h 685"/>
                  <a:gd name="T8" fmla="*/ 0 w 899"/>
                  <a:gd name="T9" fmla="*/ 0 h 685"/>
                  <a:gd name="T10" fmla="*/ 0 w 899"/>
                  <a:gd name="T11" fmla="*/ 0 h 685"/>
                  <a:gd name="T12" fmla="*/ 0 w 899"/>
                  <a:gd name="T13" fmla="*/ 0 h 685"/>
                  <a:gd name="T14" fmla="*/ 0 w 899"/>
                  <a:gd name="T15" fmla="*/ 0 h 685"/>
                  <a:gd name="T16" fmla="*/ 0 w 899"/>
                  <a:gd name="T17" fmla="*/ 0 h 685"/>
                  <a:gd name="T18" fmla="*/ 0 w 899"/>
                  <a:gd name="T19" fmla="*/ 0 h 685"/>
                  <a:gd name="T20" fmla="*/ 0 w 899"/>
                  <a:gd name="T21" fmla="*/ 0 h 685"/>
                  <a:gd name="T22" fmla="*/ 0 w 899"/>
                  <a:gd name="T23" fmla="*/ 0 h 685"/>
                  <a:gd name="T24" fmla="*/ 0 w 899"/>
                  <a:gd name="T25" fmla="*/ 0 h 685"/>
                  <a:gd name="T26" fmla="*/ 0 w 899"/>
                  <a:gd name="T27" fmla="*/ 0 h 685"/>
                  <a:gd name="T28" fmla="*/ 0 w 899"/>
                  <a:gd name="T29" fmla="*/ 0 h 685"/>
                  <a:gd name="T30" fmla="*/ 0 w 899"/>
                  <a:gd name="T31" fmla="*/ 0 h 685"/>
                  <a:gd name="T32" fmla="*/ 0 w 899"/>
                  <a:gd name="T33" fmla="*/ 0 h 6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9"/>
                  <a:gd name="T52" fmla="*/ 0 h 685"/>
                  <a:gd name="T53" fmla="*/ 899 w 899"/>
                  <a:gd name="T54" fmla="*/ 685 h 6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9" h="685">
                    <a:moveTo>
                      <a:pt x="0" y="608"/>
                    </a:moveTo>
                    <a:lnTo>
                      <a:pt x="179" y="506"/>
                    </a:lnTo>
                    <a:lnTo>
                      <a:pt x="330" y="416"/>
                    </a:lnTo>
                    <a:lnTo>
                      <a:pt x="456" y="328"/>
                    </a:lnTo>
                    <a:lnTo>
                      <a:pt x="567" y="248"/>
                    </a:lnTo>
                    <a:lnTo>
                      <a:pt x="652" y="174"/>
                    </a:lnTo>
                    <a:lnTo>
                      <a:pt x="726" y="108"/>
                    </a:lnTo>
                    <a:lnTo>
                      <a:pt x="839" y="0"/>
                    </a:lnTo>
                    <a:lnTo>
                      <a:pt x="899" y="64"/>
                    </a:lnTo>
                    <a:lnTo>
                      <a:pt x="786" y="172"/>
                    </a:lnTo>
                    <a:lnTo>
                      <a:pt x="709" y="240"/>
                    </a:lnTo>
                    <a:lnTo>
                      <a:pt x="622" y="317"/>
                    </a:lnTo>
                    <a:lnTo>
                      <a:pt x="509" y="400"/>
                    </a:lnTo>
                    <a:lnTo>
                      <a:pt x="377" y="490"/>
                    </a:lnTo>
                    <a:lnTo>
                      <a:pt x="222" y="583"/>
                    </a:lnTo>
                    <a:lnTo>
                      <a:pt x="41" y="685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1" name="Freeform 46"/>
              <p:cNvSpPr>
                <a:spLocks/>
              </p:cNvSpPr>
              <p:nvPr/>
            </p:nvSpPr>
            <p:spPr bwMode="auto">
              <a:xfrm>
                <a:off x="3865" y="3523"/>
                <a:ext cx="13" cy="27"/>
              </a:xfrm>
              <a:custGeom>
                <a:avLst/>
                <a:gdLst>
                  <a:gd name="T0" fmla="*/ 0 w 41"/>
                  <a:gd name="T1" fmla="*/ 0 h 79"/>
                  <a:gd name="T2" fmla="*/ 0 w 41"/>
                  <a:gd name="T3" fmla="*/ 0 h 79"/>
                  <a:gd name="T4" fmla="*/ 0 w 41"/>
                  <a:gd name="T5" fmla="*/ 0 h 79"/>
                  <a:gd name="T6" fmla="*/ 0 w 41"/>
                  <a:gd name="T7" fmla="*/ 0 h 79"/>
                  <a:gd name="T8" fmla="*/ 0 w 41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79"/>
                  <a:gd name="T17" fmla="*/ 41 w 41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79">
                    <a:moveTo>
                      <a:pt x="41" y="79"/>
                    </a:moveTo>
                    <a:lnTo>
                      <a:pt x="41" y="7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1" y="7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2" name="Freeform 47"/>
              <p:cNvSpPr>
                <a:spLocks/>
              </p:cNvSpPr>
              <p:nvPr/>
            </p:nvSpPr>
            <p:spPr bwMode="auto">
              <a:xfrm>
                <a:off x="4144" y="3027"/>
                <a:ext cx="218" cy="315"/>
              </a:xfrm>
              <a:custGeom>
                <a:avLst/>
                <a:gdLst>
                  <a:gd name="T0" fmla="*/ 0 w 654"/>
                  <a:gd name="T1" fmla="*/ 0 h 944"/>
                  <a:gd name="T2" fmla="*/ 0 w 654"/>
                  <a:gd name="T3" fmla="*/ 0 h 944"/>
                  <a:gd name="T4" fmla="*/ 0 w 654"/>
                  <a:gd name="T5" fmla="*/ 0 h 944"/>
                  <a:gd name="T6" fmla="*/ 0 w 654"/>
                  <a:gd name="T7" fmla="*/ 0 h 944"/>
                  <a:gd name="T8" fmla="*/ 0 w 654"/>
                  <a:gd name="T9" fmla="*/ 0 h 944"/>
                  <a:gd name="T10" fmla="*/ 0 w 654"/>
                  <a:gd name="T11" fmla="*/ 0 h 944"/>
                  <a:gd name="T12" fmla="*/ 0 w 654"/>
                  <a:gd name="T13" fmla="*/ 0 h 944"/>
                  <a:gd name="T14" fmla="*/ 0 w 654"/>
                  <a:gd name="T15" fmla="*/ 0 h 944"/>
                  <a:gd name="T16" fmla="*/ 0 w 654"/>
                  <a:gd name="T17" fmla="*/ 0 h 944"/>
                  <a:gd name="T18" fmla="*/ 0 w 654"/>
                  <a:gd name="T19" fmla="*/ 0 h 944"/>
                  <a:gd name="T20" fmla="*/ 0 w 654"/>
                  <a:gd name="T21" fmla="*/ 0 h 944"/>
                  <a:gd name="T22" fmla="*/ 0 w 654"/>
                  <a:gd name="T23" fmla="*/ 0 h 944"/>
                  <a:gd name="T24" fmla="*/ 0 w 654"/>
                  <a:gd name="T25" fmla="*/ 0 h 944"/>
                  <a:gd name="T26" fmla="*/ 0 w 654"/>
                  <a:gd name="T27" fmla="*/ 0 h 944"/>
                  <a:gd name="T28" fmla="*/ 0 w 654"/>
                  <a:gd name="T29" fmla="*/ 0 h 944"/>
                  <a:gd name="T30" fmla="*/ 0 w 654"/>
                  <a:gd name="T31" fmla="*/ 0 h 944"/>
                  <a:gd name="T32" fmla="*/ 0 w 654"/>
                  <a:gd name="T33" fmla="*/ 0 h 944"/>
                  <a:gd name="T34" fmla="*/ 0 w 654"/>
                  <a:gd name="T35" fmla="*/ 0 h 944"/>
                  <a:gd name="T36" fmla="*/ 0 w 654"/>
                  <a:gd name="T37" fmla="*/ 0 h 944"/>
                  <a:gd name="T38" fmla="*/ 0 w 654"/>
                  <a:gd name="T39" fmla="*/ 0 h 944"/>
                  <a:gd name="T40" fmla="*/ 0 w 654"/>
                  <a:gd name="T41" fmla="*/ 0 h 944"/>
                  <a:gd name="T42" fmla="*/ 0 w 654"/>
                  <a:gd name="T43" fmla="*/ 0 h 944"/>
                  <a:gd name="T44" fmla="*/ 0 w 654"/>
                  <a:gd name="T45" fmla="*/ 0 h 9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54"/>
                  <a:gd name="T70" fmla="*/ 0 h 944"/>
                  <a:gd name="T71" fmla="*/ 654 w 654"/>
                  <a:gd name="T72" fmla="*/ 944 h 94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54" h="944">
                    <a:moveTo>
                      <a:pt x="0" y="880"/>
                    </a:moveTo>
                    <a:lnTo>
                      <a:pt x="134" y="743"/>
                    </a:lnTo>
                    <a:lnTo>
                      <a:pt x="226" y="644"/>
                    </a:lnTo>
                    <a:lnTo>
                      <a:pt x="319" y="528"/>
                    </a:lnTo>
                    <a:lnTo>
                      <a:pt x="366" y="468"/>
                    </a:lnTo>
                    <a:lnTo>
                      <a:pt x="407" y="407"/>
                    </a:lnTo>
                    <a:lnTo>
                      <a:pt x="486" y="273"/>
                    </a:lnTo>
                    <a:lnTo>
                      <a:pt x="514" y="207"/>
                    </a:lnTo>
                    <a:lnTo>
                      <a:pt x="541" y="138"/>
                    </a:lnTo>
                    <a:lnTo>
                      <a:pt x="558" y="72"/>
                    </a:lnTo>
                    <a:lnTo>
                      <a:pt x="569" y="0"/>
                    </a:lnTo>
                    <a:lnTo>
                      <a:pt x="654" y="17"/>
                    </a:lnTo>
                    <a:lnTo>
                      <a:pt x="643" y="92"/>
                    </a:lnTo>
                    <a:lnTo>
                      <a:pt x="624" y="168"/>
                    </a:lnTo>
                    <a:lnTo>
                      <a:pt x="594" y="243"/>
                    </a:lnTo>
                    <a:lnTo>
                      <a:pt x="564" y="314"/>
                    </a:lnTo>
                    <a:lnTo>
                      <a:pt x="481" y="454"/>
                    </a:lnTo>
                    <a:lnTo>
                      <a:pt x="437" y="520"/>
                    </a:lnTo>
                    <a:lnTo>
                      <a:pt x="388" y="584"/>
                    </a:lnTo>
                    <a:lnTo>
                      <a:pt x="292" y="701"/>
                    </a:lnTo>
                    <a:lnTo>
                      <a:pt x="198" y="803"/>
                    </a:lnTo>
                    <a:lnTo>
                      <a:pt x="60" y="944"/>
                    </a:lnTo>
                    <a:lnTo>
                      <a:pt x="0" y="88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3" name="Freeform 48"/>
              <p:cNvSpPr>
                <a:spLocks/>
              </p:cNvSpPr>
              <p:nvPr/>
            </p:nvSpPr>
            <p:spPr bwMode="auto">
              <a:xfrm>
                <a:off x="4144" y="3321"/>
                <a:ext cx="20" cy="21"/>
              </a:xfrm>
              <a:custGeom>
                <a:avLst/>
                <a:gdLst>
                  <a:gd name="T0" fmla="*/ 0 w 60"/>
                  <a:gd name="T1" fmla="*/ 0 h 64"/>
                  <a:gd name="T2" fmla="*/ 0 w 60"/>
                  <a:gd name="T3" fmla="*/ 0 h 64"/>
                  <a:gd name="T4" fmla="*/ 0 w 60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64"/>
                  <a:gd name="T11" fmla="*/ 60 w 60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64">
                    <a:moveTo>
                      <a:pt x="60" y="64"/>
                    </a:moveTo>
                    <a:lnTo>
                      <a:pt x="0" y="0"/>
                    </a:lnTo>
                    <a:lnTo>
                      <a:pt x="60" y="6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4" name="Freeform 49"/>
              <p:cNvSpPr>
                <a:spLocks/>
              </p:cNvSpPr>
              <p:nvPr/>
            </p:nvSpPr>
            <p:spPr bwMode="auto">
              <a:xfrm>
                <a:off x="4210" y="2818"/>
                <a:ext cx="152" cy="212"/>
              </a:xfrm>
              <a:custGeom>
                <a:avLst/>
                <a:gdLst>
                  <a:gd name="T0" fmla="*/ 0 w 456"/>
                  <a:gd name="T1" fmla="*/ 0 h 636"/>
                  <a:gd name="T2" fmla="*/ 0 w 456"/>
                  <a:gd name="T3" fmla="*/ 0 h 636"/>
                  <a:gd name="T4" fmla="*/ 0 w 456"/>
                  <a:gd name="T5" fmla="*/ 0 h 636"/>
                  <a:gd name="T6" fmla="*/ 0 w 456"/>
                  <a:gd name="T7" fmla="*/ 0 h 636"/>
                  <a:gd name="T8" fmla="*/ 0 w 456"/>
                  <a:gd name="T9" fmla="*/ 0 h 636"/>
                  <a:gd name="T10" fmla="*/ 0 w 456"/>
                  <a:gd name="T11" fmla="*/ 0 h 636"/>
                  <a:gd name="T12" fmla="*/ 0 w 456"/>
                  <a:gd name="T13" fmla="*/ 0 h 636"/>
                  <a:gd name="T14" fmla="*/ 0 w 456"/>
                  <a:gd name="T15" fmla="*/ 0 h 636"/>
                  <a:gd name="T16" fmla="*/ 0 w 456"/>
                  <a:gd name="T17" fmla="*/ 0 h 636"/>
                  <a:gd name="T18" fmla="*/ 0 w 456"/>
                  <a:gd name="T19" fmla="*/ 0 h 636"/>
                  <a:gd name="T20" fmla="*/ 0 w 456"/>
                  <a:gd name="T21" fmla="*/ 0 h 636"/>
                  <a:gd name="T22" fmla="*/ 0 w 456"/>
                  <a:gd name="T23" fmla="*/ 0 h 636"/>
                  <a:gd name="T24" fmla="*/ 0 w 456"/>
                  <a:gd name="T25" fmla="*/ 0 h 636"/>
                  <a:gd name="T26" fmla="*/ 0 w 456"/>
                  <a:gd name="T27" fmla="*/ 0 h 636"/>
                  <a:gd name="T28" fmla="*/ 0 w 456"/>
                  <a:gd name="T29" fmla="*/ 0 h 636"/>
                  <a:gd name="T30" fmla="*/ 0 w 456"/>
                  <a:gd name="T31" fmla="*/ 0 h 636"/>
                  <a:gd name="T32" fmla="*/ 0 w 456"/>
                  <a:gd name="T33" fmla="*/ 0 h 636"/>
                  <a:gd name="T34" fmla="*/ 0 w 456"/>
                  <a:gd name="T35" fmla="*/ 0 h 636"/>
                  <a:gd name="T36" fmla="*/ 0 w 456"/>
                  <a:gd name="T37" fmla="*/ 0 h 636"/>
                  <a:gd name="T38" fmla="*/ 0 w 456"/>
                  <a:gd name="T39" fmla="*/ 0 h 636"/>
                  <a:gd name="T40" fmla="*/ 0 w 456"/>
                  <a:gd name="T41" fmla="*/ 0 h 6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6"/>
                  <a:gd name="T64" fmla="*/ 0 h 636"/>
                  <a:gd name="T65" fmla="*/ 456 w 456"/>
                  <a:gd name="T66" fmla="*/ 636 h 6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6" h="636">
                    <a:moveTo>
                      <a:pt x="371" y="636"/>
                    </a:moveTo>
                    <a:lnTo>
                      <a:pt x="368" y="595"/>
                    </a:lnTo>
                    <a:lnTo>
                      <a:pt x="362" y="555"/>
                    </a:lnTo>
                    <a:lnTo>
                      <a:pt x="346" y="512"/>
                    </a:lnTo>
                    <a:lnTo>
                      <a:pt x="324" y="463"/>
                    </a:lnTo>
                    <a:lnTo>
                      <a:pt x="266" y="366"/>
                    </a:lnTo>
                    <a:lnTo>
                      <a:pt x="194" y="276"/>
                    </a:lnTo>
                    <a:lnTo>
                      <a:pt x="124" y="191"/>
                    </a:lnTo>
                    <a:lnTo>
                      <a:pt x="62" y="125"/>
                    </a:lnTo>
                    <a:lnTo>
                      <a:pt x="0" y="64"/>
                    </a:lnTo>
                    <a:lnTo>
                      <a:pt x="60" y="0"/>
                    </a:lnTo>
                    <a:lnTo>
                      <a:pt x="124" y="61"/>
                    </a:lnTo>
                    <a:lnTo>
                      <a:pt x="187" y="130"/>
                    </a:lnTo>
                    <a:lnTo>
                      <a:pt x="260" y="218"/>
                    </a:lnTo>
                    <a:lnTo>
                      <a:pt x="338" y="317"/>
                    </a:lnTo>
                    <a:lnTo>
                      <a:pt x="398" y="419"/>
                    </a:lnTo>
                    <a:lnTo>
                      <a:pt x="426" y="476"/>
                    </a:lnTo>
                    <a:lnTo>
                      <a:pt x="445" y="531"/>
                    </a:lnTo>
                    <a:lnTo>
                      <a:pt x="454" y="583"/>
                    </a:lnTo>
                    <a:lnTo>
                      <a:pt x="456" y="636"/>
                    </a:lnTo>
                    <a:lnTo>
                      <a:pt x="371" y="63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5" name="Freeform 50"/>
              <p:cNvSpPr>
                <a:spLocks/>
              </p:cNvSpPr>
              <p:nvPr/>
            </p:nvSpPr>
            <p:spPr bwMode="auto">
              <a:xfrm>
                <a:off x="4334" y="3027"/>
                <a:ext cx="28" cy="6"/>
              </a:xfrm>
              <a:custGeom>
                <a:avLst/>
                <a:gdLst>
                  <a:gd name="T0" fmla="*/ 0 w 85"/>
                  <a:gd name="T1" fmla="*/ 0 h 17"/>
                  <a:gd name="T2" fmla="*/ 0 w 85"/>
                  <a:gd name="T3" fmla="*/ 0 h 17"/>
                  <a:gd name="T4" fmla="*/ 0 w 85"/>
                  <a:gd name="T5" fmla="*/ 0 h 17"/>
                  <a:gd name="T6" fmla="*/ 0 w 85"/>
                  <a:gd name="T7" fmla="*/ 0 h 17"/>
                  <a:gd name="T8" fmla="*/ 0 w 8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"/>
                  <a:gd name="T16" fmla="*/ 0 h 17"/>
                  <a:gd name="T17" fmla="*/ 85 w 8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" h="17">
                    <a:moveTo>
                      <a:pt x="85" y="17"/>
                    </a:moveTo>
                    <a:lnTo>
                      <a:pt x="8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85" y="1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6" name="Freeform 51"/>
              <p:cNvSpPr>
                <a:spLocks/>
              </p:cNvSpPr>
              <p:nvPr/>
            </p:nvSpPr>
            <p:spPr bwMode="auto">
              <a:xfrm>
                <a:off x="3673" y="2818"/>
                <a:ext cx="557" cy="548"/>
              </a:xfrm>
              <a:custGeom>
                <a:avLst/>
                <a:gdLst>
                  <a:gd name="T0" fmla="*/ 0 w 1672"/>
                  <a:gd name="T1" fmla="*/ 0 h 1643"/>
                  <a:gd name="T2" fmla="*/ 0 w 1672"/>
                  <a:gd name="T3" fmla="*/ 0 h 1643"/>
                  <a:gd name="T4" fmla="*/ 0 w 1672"/>
                  <a:gd name="T5" fmla="*/ 0 h 1643"/>
                  <a:gd name="T6" fmla="*/ 0 w 1672"/>
                  <a:gd name="T7" fmla="*/ 0 h 1643"/>
                  <a:gd name="T8" fmla="*/ 0 w 1672"/>
                  <a:gd name="T9" fmla="*/ 0 h 1643"/>
                  <a:gd name="T10" fmla="*/ 0 w 1672"/>
                  <a:gd name="T11" fmla="*/ 0 h 1643"/>
                  <a:gd name="T12" fmla="*/ 0 w 1672"/>
                  <a:gd name="T13" fmla="*/ 0 h 1643"/>
                  <a:gd name="T14" fmla="*/ 0 w 1672"/>
                  <a:gd name="T15" fmla="*/ 0 h 1643"/>
                  <a:gd name="T16" fmla="*/ 0 w 1672"/>
                  <a:gd name="T17" fmla="*/ 0 h 1643"/>
                  <a:gd name="T18" fmla="*/ 0 w 1672"/>
                  <a:gd name="T19" fmla="*/ 0 h 1643"/>
                  <a:gd name="T20" fmla="*/ 0 w 1672"/>
                  <a:gd name="T21" fmla="*/ 0 h 1643"/>
                  <a:gd name="T22" fmla="*/ 0 w 1672"/>
                  <a:gd name="T23" fmla="*/ 0 h 1643"/>
                  <a:gd name="T24" fmla="*/ 0 w 1672"/>
                  <a:gd name="T25" fmla="*/ 0 h 1643"/>
                  <a:gd name="T26" fmla="*/ 0 w 1672"/>
                  <a:gd name="T27" fmla="*/ 0 h 1643"/>
                  <a:gd name="T28" fmla="*/ 0 w 1672"/>
                  <a:gd name="T29" fmla="*/ 0 h 1643"/>
                  <a:gd name="T30" fmla="*/ 0 w 1672"/>
                  <a:gd name="T31" fmla="*/ 0 h 1643"/>
                  <a:gd name="T32" fmla="*/ 0 w 1672"/>
                  <a:gd name="T33" fmla="*/ 0 h 16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72"/>
                  <a:gd name="T52" fmla="*/ 0 h 1643"/>
                  <a:gd name="T53" fmla="*/ 1672 w 1672"/>
                  <a:gd name="T54" fmla="*/ 1643 h 16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72" h="1643">
                    <a:moveTo>
                      <a:pt x="1672" y="64"/>
                    </a:moveTo>
                    <a:lnTo>
                      <a:pt x="1452" y="268"/>
                    </a:lnTo>
                    <a:lnTo>
                      <a:pt x="954" y="740"/>
                    </a:lnTo>
                    <a:lnTo>
                      <a:pt x="673" y="1013"/>
                    </a:lnTo>
                    <a:lnTo>
                      <a:pt x="413" y="1268"/>
                    </a:lnTo>
                    <a:lnTo>
                      <a:pt x="201" y="1488"/>
                    </a:lnTo>
                    <a:lnTo>
                      <a:pt x="124" y="1577"/>
                    </a:lnTo>
                    <a:lnTo>
                      <a:pt x="69" y="1643"/>
                    </a:lnTo>
                    <a:lnTo>
                      <a:pt x="0" y="1587"/>
                    </a:lnTo>
                    <a:lnTo>
                      <a:pt x="58" y="1519"/>
                    </a:lnTo>
                    <a:lnTo>
                      <a:pt x="137" y="1428"/>
                    </a:lnTo>
                    <a:lnTo>
                      <a:pt x="349" y="1208"/>
                    </a:lnTo>
                    <a:lnTo>
                      <a:pt x="613" y="949"/>
                    </a:lnTo>
                    <a:lnTo>
                      <a:pt x="894" y="677"/>
                    </a:lnTo>
                    <a:lnTo>
                      <a:pt x="1391" y="204"/>
                    </a:lnTo>
                    <a:lnTo>
                      <a:pt x="1612" y="0"/>
                    </a:lnTo>
                    <a:lnTo>
                      <a:pt x="1672" y="6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7" name="Freeform 52"/>
              <p:cNvSpPr>
                <a:spLocks/>
              </p:cNvSpPr>
              <p:nvPr/>
            </p:nvSpPr>
            <p:spPr bwMode="auto">
              <a:xfrm>
                <a:off x="4210" y="2810"/>
                <a:ext cx="20" cy="30"/>
              </a:xfrm>
              <a:custGeom>
                <a:avLst/>
                <a:gdLst>
                  <a:gd name="T0" fmla="*/ 0 w 60"/>
                  <a:gd name="T1" fmla="*/ 0 h 90"/>
                  <a:gd name="T2" fmla="*/ 0 w 60"/>
                  <a:gd name="T3" fmla="*/ 0 h 90"/>
                  <a:gd name="T4" fmla="*/ 0 w 60"/>
                  <a:gd name="T5" fmla="*/ 0 h 90"/>
                  <a:gd name="T6" fmla="*/ 0 w 60"/>
                  <a:gd name="T7" fmla="*/ 0 h 90"/>
                  <a:gd name="T8" fmla="*/ 0 w 60"/>
                  <a:gd name="T9" fmla="*/ 0 h 90"/>
                  <a:gd name="T10" fmla="*/ 0 w 60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90"/>
                  <a:gd name="T20" fmla="*/ 60 w 6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90">
                    <a:moveTo>
                      <a:pt x="60" y="26"/>
                    </a:moveTo>
                    <a:lnTo>
                      <a:pt x="30" y="0"/>
                    </a:lnTo>
                    <a:lnTo>
                      <a:pt x="0" y="26"/>
                    </a:lnTo>
                    <a:lnTo>
                      <a:pt x="60" y="90"/>
                    </a:lnTo>
                    <a:lnTo>
                      <a:pt x="0" y="90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08" name="Freeform 53"/>
              <p:cNvSpPr>
                <a:spLocks/>
              </p:cNvSpPr>
              <p:nvPr/>
            </p:nvSpPr>
            <p:spPr bwMode="auto">
              <a:xfrm>
                <a:off x="3673" y="3347"/>
                <a:ext cx="23" cy="19"/>
              </a:xfrm>
              <a:custGeom>
                <a:avLst/>
                <a:gdLst>
                  <a:gd name="T0" fmla="*/ 0 w 69"/>
                  <a:gd name="T1" fmla="*/ 0 h 56"/>
                  <a:gd name="T2" fmla="*/ 0 w 69"/>
                  <a:gd name="T3" fmla="*/ 0 h 56"/>
                  <a:gd name="T4" fmla="*/ 0 w 69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56"/>
                  <a:gd name="T11" fmla="*/ 69 w 69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56">
                    <a:moveTo>
                      <a:pt x="69" y="56"/>
                    </a:moveTo>
                    <a:lnTo>
                      <a:pt x="0" y="0"/>
                    </a:lnTo>
                    <a:lnTo>
                      <a:pt x="69" y="5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633" name="Freeform 54"/>
            <p:cNvSpPr>
              <a:spLocks/>
            </p:cNvSpPr>
            <p:nvPr/>
          </p:nvSpPr>
          <p:spPr bwMode="auto">
            <a:xfrm>
              <a:off x="1921" y="2848"/>
              <a:ext cx="13" cy="4"/>
            </a:xfrm>
            <a:custGeom>
              <a:avLst/>
              <a:gdLst>
                <a:gd name="T0" fmla="*/ 0 w 38"/>
                <a:gd name="T1" fmla="*/ 0 h 11"/>
                <a:gd name="T2" fmla="*/ 0 w 38"/>
                <a:gd name="T3" fmla="*/ 0 h 11"/>
                <a:gd name="T4" fmla="*/ 0 w 38"/>
                <a:gd name="T5" fmla="*/ 0 h 11"/>
                <a:gd name="T6" fmla="*/ 0 w 38"/>
                <a:gd name="T7" fmla="*/ 0 h 11"/>
                <a:gd name="T8" fmla="*/ 0 w 3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1"/>
                <a:gd name="T17" fmla="*/ 38 w 3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1">
                  <a:moveTo>
                    <a:pt x="38" y="11"/>
                  </a:moveTo>
                  <a:lnTo>
                    <a:pt x="38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4" name="Freeform 55"/>
            <p:cNvSpPr>
              <a:spLocks/>
            </p:cNvSpPr>
            <p:nvPr/>
          </p:nvSpPr>
          <p:spPr bwMode="auto">
            <a:xfrm>
              <a:off x="1296" y="2921"/>
              <a:ext cx="25" cy="11"/>
            </a:xfrm>
            <a:custGeom>
              <a:avLst/>
              <a:gdLst>
                <a:gd name="T0" fmla="*/ 0 w 73"/>
                <a:gd name="T1" fmla="*/ 0 h 31"/>
                <a:gd name="T2" fmla="*/ 0 w 73"/>
                <a:gd name="T3" fmla="*/ 0 h 31"/>
                <a:gd name="T4" fmla="*/ 0 w 73"/>
                <a:gd name="T5" fmla="*/ 0 h 31"/>
                <a:gd name="T6" fmla="*/ 0 w 73"/>
                <a:gd name="T7" fmla="*/ 0 h 31"/>
                <a:gd name="T8" fmla="*/ 0 w 73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31"/>
                <a:gd name="T17" fmla="*/ 73 w 7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31">
                  <a:moveTo>
                    <a:pt x="0" y="0"/>
                  </a:moveTo>
                  <a:lnTo>
                    <a:pt x="0" y="2"/>
                  </a:lnTo>
                  <a:lnTo>
                    <a:pt x="73" y="29"/>
                  </a:lnTo>
                  <a:lnTo>
                    <a:pt x="7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5" name="Freeform 56"/>
            <p:cNvSpPr>
              <a:spLocks/>
            </p:cNvSpPr>
            <p:nvPr/>
          </p:nvSpPr>
          <p:spPr bwMode="auto">
            <a:xfrm>
              <a:off x="1874" y="2945"/>
              <a:ext cx="23" cy="16"/>
            </a:xfrm>
            <a:custGeom>
              <a:avLst/>
              <a:gdLst>
                <a:gd name="T0" fmla="*/ 0 w 68"/>
                <a:gd name="T1" fmla="*/ 0 h 47"/>
                <a:gd name="T2" fmla="*/ 0 w 68"/>
                <a:gd name="T3" fmla="*/ 0 h 47"/>
                <a:gd name="T4" fmla="*/ 0 w 68"/>
                <a:gd name="T5" fmla="*/ 0 h 47"/>
                <a:gd name="T6" fmla="*/ 0 w 68"/>
                <a:gd name="T7" fmla="*/ 0 h 47"/>
                <a:gd name="T8" fmla="*/ 0 w 6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47"/>
                <a:gd name="T17" fmla="*/ 68 w 6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47">
                  <a:moveTo>
                    <a:pt x="66" y="47"/>
                  </a:moveTo>
                  <a:lnTo>
                    <a:pt x="68" y="41"/>
                  </a:lnTo>
                  <a:lnTo>
                    <a:pt x="0" y="4"/>
                  </a:lnTo>
                  <a:lnTo>
                    <a:pt x="2" y="0"/>
                  </a:lnTo>
                  <a:lnTo>
                    <a:pt x="66" y="4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6" name="Freeform 57"/>
            <p:cNvSpPr>
              <a:spLocks/>
            </p:cNvSpPr>
            <p:nvPr/>
          </p:nvSpPr>
          <p:spPr bwMode="auto">
            <a:xfrm>
              <a:off x="1669" y="2199"/>
              <a:ext cx="23" cy="24"/>
            </a:xfrm>
            <a:custGeom>
              <a:avLst/>
              <a:gdLst>
                <a:gd name="T0" fmla="*/ 0 w 71"/>
                <a:gd name="T1" fmla="*/ 0 h 74"/>
                <a:gd name="T2" fmla="*/ 0 w 71"/>
                <a:gd name="T3" fmla="*/ 0 h 74"/>
                <a:gd name="T4" fmla="*/ 0 w 71"/>
                <a:gd name="T5" fmla="*/ 0 h 74"/>
                <a:gd name="T6" fmla="*/ 0 w 71"/>
                <a:gd name="T7" fmla="*/ 0 h 74"/>
                <a:gd name="T8" fmla="*/ 0 w 71"/>
                <a:gd name="T9" fmla="*/ 0 h 74"/>
                <a:gd name="T10" fmla="*/ 0 w 71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74"/>
                <a:gd name="T20" fmla="*/ 71 w 7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74">
                  <a:moveTo>
                    <a:pt x="24" y="0"/>
                  </a:moveTo>
                  <a:lnTo>
                    <a:pt x="7" y="4"/>
                  </a:lnTo>
                  <a:lnTo>
                    <a:pt x="0" y="19"/>
                  </a:lnTo>
                  <a:lnTo>
                    <a:pt x="71" y="54"/>
                  </a:lnTo>
                  <a:lnTo>
                    <a:pt x="49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7" name="Freeform 58"/>
            <p:cNvSpPr>
              <a:spLocks/>
            </p:cNvSpPr>
            <p:nvPr/>
          </p:nvSpPr>
          <p:spPr bwMode="auto">
            <a:xfrm>
              <a:off x="1915" y="2844"/>
              <a:ext cx="25" cy="8"/>
            </a:xfrm>
            <a:custGeom>
              <a:avLst/>
              <a:gdLst>
                <a:gd name="T0" fmla="*/ 0 w 76"/>
                <a:gd name="T1" fmla="*/ 0 h 23"/>
                <a:gd name="T2" fmla="*/ 0 w 76"/>
                <a:gd name="T3" fmla="*/ 0 h 23"/>
                <a:gd name="T4" fmla="*/ 0 w 76"/>
                <a:gd name="T5" fmla="*/ 0 h 23"/>
                <a:gd name="T6" fmla="*/ 0 w 76"/>
                <a:gd name="T7" fmla="*/ 0 h 23"/>
                <a:gd name="T8" fmla="*/ 0 w 76"/>
                <a:gd name="T9" fmla="*/ 0 h 23"/>
                <a:gd name="T10" fmla="*/ 0 w 76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"/>
                <a:gd name="T19" fmla="*/ 0 h 23"/>
                <a:gd name="T20" fmla="*/ 76 w 76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" h="23">
                  <a:moveTo>
                    <a:pt x="76" y="17"/>
                  </a:moveTo>
                  <a:lnTo>
                    <a:pt x="76" y="23"/>
                  </a:lnTo>
                  <a:lnTo>
                    <a:pt x="76" y="12"/>
                  </a:lnTo>
                  <a:lnTo>
                    <a:pt x="0" y="3"/>
                  </a:lnTo>
                  <a:lnTo>
                    <a:pt x="0" y="0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8" name="Freeform 59"/>
            <p:cNvSpPr>
              <a:spLocks/>
            </p:cNvSpPr>
            <p:nvPr/>
          </p:nvSpPr>
          <p:spPr bwMode="auto">
            <a:xfrm>
              <a:off x="1239" y="2597"/>
              <a:ext cx="26" cy="5"/>
            </a:xfrm>
            <a:custGeom>
              <a:avLst/>
              <a:gdLst>
                <a:gd name="T0" fmla="*/ 0 w 76"/>
                <a:gd name="T1" fmla="*/ 0 h 14"/>
                <a:gd name="T2" fmla="*/ 0 w 76"/>
                <a:gd name="T3" fmla="*/ 0 h 14"/>
                <a:gd name="T4" fmla="*/ 0 w 76"/>
                <a:gd name="T5" fmla="*/ 0 h 14"/>
                <a:gd name="T6" fmla="*/ 0 w 76"/>
                <a:gd name="T7" fmla="*/ 0 h 14"/>
                <a:gd name="T8" fmla="*/ 0 w 76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4"/>
                <a:gd name="T17" fmla="*/ 76 w 7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4">
                  <a:moveTo>
                    <a:pt x="76" y="14"/>
                  </a:moveTo>
                  <a:lnTo>
                    <a:pt x="76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76" y="14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39" name="Freeform 60"/>
            <p:cNvSpPr>
              <a:spLocks/>
            </p:cNvSpPr>
            <p:nvPr/>
          </p:nvSpPr>
          <p:spPr bwMode="auto">
            <a:xfrm>
              <a:off x="1171" y="1769"/>
              <a:ext cx="719" cy="1054"/>
            </a:xfrm>
            <a:custGeom>
              <a:avLst/>
              <a:gdLst>
                <a:gd name="T0" fmla="*/ 0 w 2159"/>
                <a:gd name="T1" fmla="*/ 0 h 3163"/>
                <a:gd name="T2" fmla="*/ 0 w 2159"/>
                <a:gd name="T3" fmla="*/ 0 h 3163"/>
                <a:gd name="T4" fmla="*/ 0 w 2159"/>
                <a:gd name="T5" fmla="*/ 0 h 3163"/>
                <a:gd name="T6" fmla="*/ 0 w 2159"/>
                <a:gd name="T7" fmla="*/ 0 h 3163"/>
                <a:gd name="T8" fmla="*/ 0 w 2159"/>
                <a:gd name="T9" fmla="*/ 0 h 3163"/>
                <a:gd name="T10" fmla="*/ 0 w 2159"/>
                <a:gd name="T11" fmla="*/ 0 h 3163"/>
                <a:gd name="T12" fmla="*/ 0 w 2159"/>
                <a:gd name="T13" fmla="*/ 0 h 3163"/>
                <a:gd name="T14" fmla="*/ 0 w 2159"/>
                <a:gd name="T15" fmla="*/ 0 h 3163"/>
                <a:gd name="T16" fmla="*/ 0 w 2159"/>
                <a:gd name="T17" fmla="*/ 0 h 3163"/>
                <a:gd name="T18" fmla="*/ 0 w 2159"/>
                <a:gd name="T19" fmla="*/ 0 h 3163"/>
                <a:gd name="T20" fmla="*/ 0 w 2159"/>
                <a:gd name="T21" fmla="*/ 0 h 3163"/>
                <a:gd name="T22" fmla="*/ 0 w 2159"/>
                <a:gd name="T23" fmla="*/ 0 h 3163"/>
                <a:gd name="T24" fmla="*/ 0 w 2159"/>
                <a:gd name="T25" fmla="*/ 0 h 3163"/>
                <a:gd name="T26" fmla="*/ 0 w 2159"/>
                <a:gd name="T27" fmla="*/ 0 h 3163"/>
                <a:gd name="T28" fmla="*/ 0 w 2159"/>
                <a:gd name="T29" fmla="*/ 0 h 3163"/>
                <a:gd name="T30" fmla="*/ 0 w 2159"/>
                <a:gd name="T31" fmla="*/ 0 h 3163"/>
                <a:gd name="T32" fmla="*/ 0 w 2159"/>
                <a:gd name="T33" fmla="*/ 0 h 3163"/>
                <a:gd name="T34" fmla="*/ 0 w 2159"/>
                <a:gd name="T35" fmla="*/ 0 h 3163"/>
                <a:gd name="T36" fmla="*/ 0 w 2159"/>
                <a:gd name="T37" fmla="*/ 0 h 3163"/>
                <a:gd name="T38" fmla="*/ 0 w 2159"/>
                <a:gd name="T39" fmla="*/ 0 h 3163"/>
                <a:gd name="T40" fmla="*/ 0 w 2159"/>
                <a:gd name="T41" fmla="*/ 0 h 3163"/>
                <a:gd name="T42" fmla="*/ 0 w 2159"/>
                <a:gd name="T43" fmla="*/ 0 h 3163"/>
                <a:gd name="T44" fmla="*/ 0 w 2159"/>
                <a:gd name="T45" fmla="*/ 0 h 3163"/>
                <a:gd name="T46" fmla="*/ 0 w 2159"/>
                <a:gd name="T47" fmla="*/ 0 h 3163"/>
                <a:gd name="T48" fmla="*/ 0 w 2159"/>
                <a:gd name="T49" fmla="*/ 0 h 3163"/>
                <a:gd name="T50" fmla="*/ 0 w 2159"/>
                <a:gd name="T51" fmla="*/ 0 h 3163"/>
                <a:gd name="T52" fmla="*/ 0 w 2159"/>
                <a:gd name="T53" fmla="*/ 0 h 3163"/>
                <a:gd name="T54" fmla="*/ 0 w 2159"/>
                <a:gd name="T55" fmla="*/ 0 h 3163"/>
                <a:gd name="T56" fmla="*/ 0 w 2159"/>
                <a:gd name="T57" fmla="*/ 0 h 3163"/>
                <a:gd name="T58" fmla="*/ 0 w 2159"/>
                <a:gd name="T59" fmla="*/ 0 h 3163"/>
                <a:gd name="T60" fmla="*/ 0 w 2159"/>
                <a:gd name="T61" fmla="*/ 0 h 3163"/>
                <a:gd name="T62" fmla="*/ 0 w 2159"/>
                <a:gd name="T63" fmla="*/ 0 h 3163"/>
                <a:gd name="T64" fmla="*/ 0 w 2159"/>
                <a:gd name="T65" fmla="*/ 0 h 3163"/>
                <a:gd name="T66" fmla="*/ 0 w 2159"/>
                <a:gd name="T67" fmla="*/ 0 h 3163"/>
                <a:gd name="T68" fmla="*/ 0 w 2159"/>
                <a:gd name="T69" fmla="*/ 0 h 3163"/>
                <a:gd name="T70" fmla="*/ 0 w 2159"/>
                <a:gd name="T71" fmla="*/ 0 h 3163"/>
                <a:gd name="T72" fmla="*/ 0 w 2159"/>
                <a:gd name="T73" fmla="*/ 0 h 3163"/>
                <a:gd name="T74" fmla="*/ 0 w 2159"/>
                <a:gd name="T75" fmla="*/ 0 h 3163"/>
                <a:gd name="T76" fmla="*/ 0 w 2159"/>
                <a:gd name="T77" fmla="*/ 0 h 3163"/>
                <a:gd name="T78" fmla="*/ 0 w 2159"/>
                <a:gd name="T79" fmla="*/ 0 h 3163"/>
                <a:gd name="T80" fmla="*/ 0 w 2159"/>
                <a:gd name="T81" fmla="*/ 0 h 3163"/>
                <a:gd name="T82" fmla="*/ 0 w 2159"/>
                <a:gd name="T83" fmla="*/ 0 h 3163"/>
                <a:gd name="T84" fmla="*/ 0 w 2159"/>
                <a:gd name="T85" fmla="*/ 0 h 3163"/>
                <a:gd name="T86" fmla="*/ 0 w 2159"/>
                <a:gd name="T87" fmla="*/ 0 h 31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59"/>
                <a:gd name="T133" fmla="*/ 0 h 3163"/>
                <a:gd name="T134" fmla="*/ 2159 w 2159"/>
                <a:gd name="T135" fmla="*/ 3163 h 31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59" h="3163">
                  <a:moveTo>
                    <a:pt x="2159" y="0"/>
                  </a:moveTo>
                  <a:lnTo>
                    <a:pt x="2078" y="30"/>
                  </a:lnTo>
                  <a:lnTo>
                    <a:pt x="1999" y="64"/>
                  </a:lnTo>
                  <a:lnTo>
                    <a:pt x="1919" y="100"/>
                  </a:lnTo>
                  <a:lnTo>
                    <a:pt x="1837" y="138"/>
                  </a:lnTo>
                  <a:lnTo>
                    <a:pt x="1754" y="179"/>
                  </a:lnTo>
                  <a:lnTo>
                    <a:pt x="1669" y="223"/>
                  </a:lnTo>
                  <a:lnTo>
                    <a:pt x="1584" y="270"/>
                  </a:lnTo>
                  <a:lnTo>
                    <a:pt x="1499" y="319"/>
                  </a:lnTo>
                  <a:lnTo>
                    <a:pt x="1414" y="371"/>
                  </a:lnTo>
                  <a:lnTo>
                    <a:pt x="1325" y="426"/>
                  </a:lnTo>
                  <a:lnTo>
                    <a:pt x="1237" y="484"/>
                  </a:lnTo>
                  <a:lnTo>
                    <a:pt x="1149" y="547"/>
                  </a:lnTo>
                  <a:lnTo>
                    <a:pt x="1058" y="613"/>
                  </a:lnTo>
                  <a:lnTo>
                    <a:pt x="968" y="681"/>
                  </a:lnTo>
                  <a:lnTo>
                    <a:pt x="875" y="753"/>
                  </a:lnTo>
                  <a:lnTo>
                    <a:pt x="783" y="828"/>
                  </a:lnTo>
                  <a:lnTo>
                    <a:pt x="750" y="858"/>
                  </a:lnTo>
                  <a:lnTo>
                    <a:pt x="715" y="885"/>
                  </a:lnTo>
                  <a:lnTo>
                    <a:pt x="681" y="919"/>
                  </a:lnTo>
                  <a:lnTo>
                    <a:pt x="649" y="949"/>
                  </a:lnTo>
                  <a:lnTo>
                    <a:pt x="615" y="985"/>
                  </a:lnTo>
                  <a:lnTo>
                    <a:pt x="583" y="1017"/>
                  </a:lnTo>
                  <a:lnTo>
                    <a:pt x="519" y="1089"/>
                  </a:lnTo>
                  <a:lnTo>
                    <a:pt x="459" y="1166"/>
                  </a:lnTo>
                  <a:lnTo>
                    <a:pt x="398" y="1245"/>
                  </a:lnTo>
                  <a:lnTo>
                    <a:pt x="343" y="1326"/>
                  </a:lnTo>
                  <a:lnTo>
                    <a:pt x="315" y="1369"/>
                  </a:lnTo>
                  <a:lnTo>
                    <a:pt x="288" y="1411"/>
                  </a:lnTo>
                  <a:lnTo>
                    <a:pt x="264" y="1454"/>
                  </a:lnTo>
                  <a:lnTo>
                    <a:pt x="239" y="1499"/>
                  </a:lnTo>
                  <a:lnTo>
                    <a:pt x="215" y="1541"/>
                  </a:lnTo>
                  <a:lnTo>
                    <a:pt x="192" y="1587"/>
                  </a:lnTo>
                  <a:lnTo>
                    <a:pt x="170" y="1631"/>
                  </a:lnTo>
                  <a:lnTo>
                    <a:pt x="149" y="1675"/>
                  </a:lnTo>
                  <a:lnTo>
                    <a:pt x="129" y="1719"/>
                  </a:lnTo>
                  <a:lnTo>
                    <a:pt x="113" y="1765"/>
                  </a:lnTo>
                  <a:lnTo>
                    <a:pt x="79" y="1856"/>
                  </a:lnTo>
                  <a:lnTo>
                    <a:pt x="63" y="1901"/>
                  </a:lnTo>
                  <a:lnTo>
                    <a:pt x="51" y="1947"/>
                  </a:lnTo>
                  <a:lnTo>
                    <a:pt x="38" y="1991"/>
                  </a:lnTo>
                  <a:lnTo>
                    <a:pt x="30" y="2035"/>
                  </a:lnTo>
                  <a:lnTo>
                    <a:pt x="19" y="2082"/>
                  </a:lnTo>
                  <a:lnTo>
                    <a:pt x="13" y="2126"/>
                  </a:lnTo>
                  <a:lnTo>
                    <a:pt x="8" y="2169"/>
                  </a:lnTo>
                  <a:lnTo>
                    <a:pt x="2" y="2214"/>
                  </a:lnTo>
                  <a:lnTo>
                    <a:pt x="0" y="2258"/>
                  </a:lnTo>
                  <a:lnTo>
                    <a:pt x="0" y="2299"/>
                  </a:lnTo>
                  <a:lnTo>
                    <a:pt x="2" y="2343"/>
                  </a:lnTo>
                  <a:lnTo>
                    <a:pt x="5" y="2384"/>
                  </a:lnTo>
                  <a:lnTo>
                    <a:pt x="8" y="2426"/>
                  </a:lnTo>
                  <a:lnTo>
                    <a:pt x="17" y="2467"/>
                  </a:lnTo>
                  <a:lnTo>
                    <a:pt x="24" y="2508"/>
                  </a:lnTo>
                  <a:lnTo>
                    <a:pt x="36" y="2546"/>
                  </a:lnTo>
                  <a:lnTo>
                    <a:pt x="49" y="2586"/>
                  </a:lnTo>
                  <a:lnTo>
                    <a:pt x="63" y="2624"/>
                  </a:lnTo>
                  <a:lnTo>
                    <a:pt x="79" y="2659"/>
                  </a:lnTo>
                  <a:lnTo>
                    <a:pt x="98" y="2695"/>
                  </a:lnTo>
                  <a:lnTo>
                    <a:pt x="121" y="2731"/>
                  </a:lnTo>
                  <a:lnTo>
                    <a:pt x="143" y="2763"/>
                  </a:lnTo>
                  <a:lnTo>
                    <a:pt x="170" y="2797"/>
                  </a:lnTo>
                  <a:lnTo>
                    <a:pt x="198" y="2827"/>
                  </a:lnTo>
                  <a:lnTo>
                    <a:pt x="228" y="2857"/>
                  </a:lnTo>
                  <a:lnTo>
                    <a:pt x="264" y="2888"/>
                  </a:lnTo>
                  <a:lnTo>
                    <a:pt x="300" y="2916"/>
                  </a:lnTo>
                  <a:lnTo>
                    <a:pt x="338" y="2940"/>
                  </a:lnTo>
                  <a:lnTo>
                    <a:pt x="377" y="2965"/>
                  </a:lnTo>
                  <a:lnTo>
                    <a:pt x="420" y="2989"/>
                  </a:lnTo>
                  <a:lnTo>
                    <a:pt x="467" y="3012"/>
                  </a:lnTo>
                  <a:lnTo>
                    <a:pt x="517" y="3031"/>
                  </a:lnTo>
                  <a:lnTo>
                    <a:pt x="569" y="3050"/>
                  </a:lnTo>
                  <a:lnTo>
                    <a:pt x="624" y="3067"/>
                  </a:lnTo>
                  <a:lnTo>
                    <a:pt x="681" y="3080"/>
                  </a:lnTo>
                  <a:lnTo>
                    <a:pt x="743" y="3094"/>
                  </a:lnTo>
                  <a:lnTo>
                    <a:pt x="805" y="3108"/>
                  </a:lnTo>
                  <a:lnTo>
                    <a:pt x="871" y="3116"/>
                  </a:lnTo>
                  <a:lnTo>
                    <a:pt x="1009" y="3133"/>
                  </a:lnTo>
                  <a:lnTo>
                    <a:pt x="1143" y="3146"/>
                  </a:lnTo>
                  <a:lnTo>
                    <a:pt x="1209" y="3148"/>
                  </a:lnTo>
                  <a:lnTo>
                    <a:pt x="1273" y="3154"/>
                  </a:lnTo>
                  <a:lnTo>
                    <a:pt x="1399" y="3160"/>
                  </a:lnTo>
                  <a:lnTo>
                    <a:pt x="1518" y="3163"/>
                  </a:lnTo>
                  <a:lnTo>
                    <a:pt x="1578" y="3163"/>
                  </a:lnTo>
                  <a:lnTo>
                    <a:pt x="1636" y="3160"/>
                  </a:lnTo>
                  <a:lnTo>
                    <a:pt x="1691" y="3160"/>
                  </a:lnTo>
                  <a:lnTo>
                    <a:pt x="1746" y="3157"/>
                  </a:lnTo>
                  <a:lnTo>
                    <a:pt x="1853" y="3148"/>
                  </a:lnTo>
                  <a:lnTo>
                    <a:pt x="2005" y="1573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F71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0" name="Freeform 61"/>
            <p:cNvSpPr>
              <a:spLocks/>
            </p:cNvSpPr>
            <p:nvPr/>
          </p:nvSpPr>
          <p:spPr bwMode="auto">
            <a:xfrm>
              <a:off x="1159" y="2043"/>
              <a:ext cx="299" cy="775"/>
            </a:xfrm>
            <a:custGeom>
              <a:avLst/>
              <a:gdLst>
                <a:gd name="T0" fmla="*/ 0 w 897"/>
                <a:gd name="T1" fmla="*/ 0 h 2326"/>
                <a:gd name="T2" fmla="*/ 0 w 897"/>
                <a:gd name="T3" fmla="*/ 0 h 2326"/>
                <a:gd name="T4" fmla="*/ 0 w 897"/>
                <a:gd name="T5" fmla="*/ 0 h 2326"/>
                <a:gd name="T6" fmla="*/ 0 w 897"/>
                <a:gd name="T7" fmla="*/ 0 h 2326"/>
                <a:gd name="T8" fmla="*/ 0 w 897"/>
                <a:gd name="T9" fmla="*/ 0 h 2326"/>
                <a:gd name="T10" fmla="*/ 0 w 897"/>
                <a:gd name="T11" fmla="*/ 0 h 2326"/>
                <a:gd name="T12" fmla="*/ 0 w 897"/>
                <a:gd name="T13" fmla="*/ 0 h 2326"/>
                <a:gd name="T14" fmla="*/ 0 w 897"/>
                <a:gd name="T15" fmla="*/ 0 h 2326"/>
                <a:gd name="T16" fmla="*/ 0 w 897"/>
                <a:gd name="T17" fmla="*/ 0 h 2326"/>
                <a:gd name="T18" fmla="*/ 0 w 897"/>
                <a:gd name="T19" fmla="*/ 0 h 2326"/>
                <a:gd name="T20" fmla="*/ 0 w 897"/>
                <a:gd name="T21" fmla="*/ 0 h 2326"/>
                <a:gd name="T22" fmla="*/ 0 w 897"/>
                <a:gd name="T23" fmla="*/ 0 h 2326"/>
                <a:gd name="T24" fmla="*/ 0 w 897"/>
                <a:gd name="T25" fmla="*/ 0 h 2326"/>
                <a:gd name="T26" fmla="*/ 0 w 897"/>
                <a:gd name="T27" fmla="*/ 0 h 2326"/>
                <a:gd name="T28" fmla="*/ 0 w 897"/>
                <a:gd name="T29" fmla="*/ 0 h 2326"/>
                <a:gd name="T30" fmla="*/ 0 w 897"/>
                <a:gd name="T31" fmla="*/ 0 h 2326"/>
                <a:gd name="T32" fmla="*/ 0 w 897"/>
                <a:gd name="T33" fmla="*/ 0 h 2326"/>
                <a:gd name="T34" fmla="*/ 0 w 897"/>
                <a:gd name="T35" fmla="*/ 0 h 2326"/>
                <a:gd name="T36" fmla="*/ 0 w 897"/>
                <a:gd name="T37" fmla="*/ 0 h 2326"/>
                <a:gd name="T38" fmla="*/ 0 w 897"/>
                <a:gd name="T39" fmla="*/ 0 h 2326"/>
                <a:gd name="T40" fmla="*/ 0 w 897"/>
                <a:gd name="T41" fmla="*/ 0 h 2326"/>
                <a:gd name="T42" fmla="*/ 0 w 897"/>
                <a:gd name="T43" fmla="*/ 0 h 2326"/>
                <a:gd name="T44" fmla="*/ 0 w 897"/>
                <a:gd name="T45" fmla="*/ 0 h 2326"/>
                <a:gd name="T46" fmla="*/ 0 w 897"/>
                <a:gd name="T47" fmla="*/ 0 h 2326"/>
                <a:gd name="T48" fmla="*/ 0 w 897"/>
                <a:gd name="T49" fmla="*/ 0 h 2326"/>
                <a:gd name="T50" fmla="*/ 0 w 897"/>
                <a:gd name="T51" fmla="*/ 0 h 2326"/>
                <a:gd name="T52" fmla="*/ 0 w 897"/>
                <a:gd name="T53" fmla="*/ 0 h 2326"/>
                <a:gd name="T54" fmla="*/ 0 w 897"/>
                <a:gd name="T55" fmla="*/ 0 h 2326"/>
                <a:gd name="T56" fmla="*/ 0 w 897"/>
                <a:gd name="T57" fmla="*/ 0 h 2326"/>
                <a:gd name="T58" fmla="*/ 0 w 897"/>
                <a:gd name="T59" fmla="*/ 0 h 2326"/>
                <a:gd name="T60" fmla="*/ 0 w 897"/>
                <a:gd name="T61" fmla="*/ 0 h 2326"/>
                <a:gd name="T62" fmla="*/ 0 w 897"/>
                <a:gd name="T63" fmla="*/ 0 h 23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97"/>
                <a:gd name="T97" fmla="*/ 0 h 2326"/>
                <a:gd name="T98" fmla="*/ 897 w 897"/>
                <a:gd name="T99" fmla="*/ 2326 h 23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97" h="2326">
                  <a:moveTo>
                    <a:pt x="820" y="33"/>
                  </a:moveTo>
                  <a:lnTo>
                    <a:pt x="751" y="91"/>
                  </a:lnTo>
                  <a:lnTo>
                    <a:pt x="685" y="155"/>
                  </a:lnTo>
                  <a:lnTo>
                    <a:pt x="622" y="223"/>
                  </a:lnTo>
                  <a:lnTo>
                    <a:pt x="559" y="295"/>
                  </a:lnTo>
                  <a:lnTo>
                    <a:pt x="438" y="449"/>
                  </a:lnTo>
                  <a:lnTo>
                    <a:pt x="328" y="613"/>
                  </a:lnTo>
                  <a:lnTo>
                    <a:pt x="281" y="696"/>
                  </a:lnTo>
                  <a:lnTo>
                    <a:pt x="234" y="785"/>
                  </a:lnTo>
                  <a:lnTo>
                    <a:pt x="190" y="872"/>
                  </a:lnTo>
                  <a:lnTo>
                    <a:pt x="155" y="963"/>
                  </a:lnTo>
                  <a:lnTo>
                    <a:pt x="121" y="1053"/>
                  </a:lnTo>
                  <a:lnTo>
                    <a:pt x="94" y="1145"/>
                  </a:lnTo>
                  <a:lnTo>
                    <a:pt x="72" y="1227"/>
                  </a:lnTo>
                  <a:lnTo>
                    <a:pt x="58" y="1317"/>
                  </a:lnTo>
                  <a:lnTo>
                    <a:pt x="47" y="1402"/>
                  </a:lnTo>
                  <a:lnTo>
                    <a:pt x="45" y="1488"/>
                  </a:lnTo>
                  <a:lnTo>
                    <a:pt x="47" y="1570"/>
                  </a:lnTo>
                  <a:lnTo>
                    <a:pt x="61" y="1653"/>
                  </a:lnTo>
                  <a:lnTo>
                    <a:pt x="78" y="1730"/>
                  </a:lnTo>
                  <a:lnTo>
                    <a:pt x="105" y="1802"/>
                  </a:lnTo>
                  <a:lnTo>
                    <a:pt x="141" y="1873"/>
                  </a:lnTo>
                  <a:lnTo>
                    <a:pt x="183" y="1941"/>
                  </a:lnTo>
                  <a:lnTo>
                    <a:pt x="237" y="2002"/>
                  </a:lnTo>
                  <a:lnTo>
                    <a:pt x="298" y="2058"/>
                  </a:lnTo>
                  <a:lnTo>
                    <a:pt x="369" y="2113"/>
                  </a:lnTo>
                  <a:lnTo>
                    <a:pt x="454" y="2160"/>
                  </a:lnTo>
                  <a:lnTo>
                    <a:pt x="498" y="2179"/>
                  </a:lnTo>
                  <a:lnTo>
                    <a:pt x="545" y="2200"/>
                  </a:lnTo>
                  <a:lnTo>
                    <a:pt x="652" y="2236"/>
                  </a:lnTo>
                  <a:lnTo>
                    <a:pt x="765" y="2260"/>
                  </a:lnTo>
                  <a:lnTo>
                    <a:pt x="897" y="2283"/>
                  </a:lnTo>
                  <a:lnTo>
                    <a:pt x="892" y="2326"/>
                  </a:lnTo>
                  <a:lnTo>
                    <a:pt x="760" y="2305"/>
                  </a:lnTo>
                  <a:lnTo>
                    <a:pt x="639" y="2277"/>
                  </a:lnTo>
                  <a:lnTo>
                    <a:pt x="532" y="2241"/>
                  </a:lnTo>
                  <a:lnTo>
                    <a:pt x="481" y="2220"/>
                  </a:lnTo>
                  <a:lnTo>
                    <a:pt x="432" y="2198"/>
                  </a:lnTo>
                  <a:lnTo>
                    <a:pt x="345" y="2148"/>
                  </a:lnTo>
                  <a:lnTo>
                    <a:pt x="268" y="2090"/>
                  </a:lnTo>
                  <a:lnTo>
                    <a:pt x="204" y="2030"/>
                  </a:lnTo>
                  <a:lnTo>
                    <a:pt x="147" y="1966"/>
                  </a:lnTo>
                  <a:lnTo>
                    <a:pt x="102" y="1896"/>
                  </a:lnTo>
                  <a:lnTo>
                    <a:pt x="64" y="1818"/>
                  </a:lnTo>
                  <a:lnTo>
                    <a:pt x="36" y="1743"/>
                  </a:lnTo>
                  <a:lnTo>
                    <a:pt x="17" y="1658"/>
                  </a:lnTo>
                  <a:lnTo>
                    <a:pt x="4" y="1576"/>
                  </a:lnTo>
                  <a:lnTo>
                    <a:pt x="0" y="1488"/>
                  </a:lnTo>
                  <a:lnTo>
                    <a:pt x="4" y="1400"/>
                  </a:lnTo>
                  <a:lnTo>
                    <a:pt x="15" y="1312"/>
                  </a:lnTo>
                  <a:lnTo>
                    <a:pt x="28" y="1221"/>
                  </a:lnTo>
                  <a:lnTo>
                    <a:pt x="53" y="1130"/>
                  </a:lnTo>
                  <a:lnTo>
                    <a:pt x="81" y="1040"/>
                  </a:lnTo>
                  <a:lnTo>
                    <a:pt x="113" y="949"/>
                  </a:lnTo>
                  <a:lnTo>
                    <a:pt x="149" y="855"/>
                  </a:lnTo>
                  <a:lnTo>
                    <a:pt x="196" y="762"/>
                  </a:lnTo>
                  <a:lnTo>
                    <a:pt x="243" y="674"/>
                  </a:lnTo>
                  <a:lnTo>
                    <a:pt x="292" y="589"/>
                  </a:lnTo>
                  <a:lnTo>
                    <a:pt x="402" y="423"/>
                  </a:lnTo>
                  <a:lnTo>
                    <a:pt x="526" y="264"/>
                  </a:lnTo>
                  <a:lnTo>
                    <a:pt x="589" y="193"/>
                  </a:lnTo>
                  <a:lnTo>
                    <a:pt x="655" y="121"/>
                  </a:lnTo>
                  <a:lnTo>
                    <a:pt x="721" y="57"/>
                  </a:lnTo>
                  <a:lnTo>
                    <a:pt x="792" y="0"/>
                  </a:lnTo>
                  <a:lnTo>
                    <a:pt x="82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1" name="Freeform 62"/>
            <p:cNvSpPr>
              <a:spLocks/>
            </p:cNvSpPr>
            <p:nvPr/>
          </p:nvSpPr>
          <p:spPr bwMode="auto">
            <a:xfrm>
              <a:off x="1423" y="2043"/>
              <a:ext cx="10" cy="11"/>
            </a:xfrm>
            <a:custGeom>
              <a:avLst/>
              <a:gdLst>
                <a:gd name="T0" fmla="*/ 0 w 30"/>
                <a:gd name="T1" fmla="*/ 0 h 33"/>
                <a:gd name="T2" fmla="*/ 0 w 30"/>
                <a:gd name="T3" fmla="*/ 0 h 33"/>
                <a:gd name="T4" fmla="*/ 0 w 30"/>
                <a:gd name="T5" fmla="*/ 0 h 33"/>
                <a:gd name="T6" fmla="*/ 0 w 30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3"/>
                <a:gd name="T14" fmla="*/ 30 w 30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3">
                  <a:moveTo>
                    <a:pt x="0" y="0"/>
                  </a:moveTo>
                  <a:lnTo>
                    <a:pt x="2" y="0"/>
                  </a:lnTo>
                  <a:lnTo>
                    <a:pt x="3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2" name="Freeform 63"/>
            <p:cNvSpPr>
              <a:spLocks/>
            </p:cNvSpPr>
            <p:nvPr/>
          </p:nvSpPr>
          <p:spPr bwMode="auto">
            <a:xfrm>
              <a:off x="1457" y="2494"/>
              <a:ext cx="943" cy="339"/>
            </a:xfrm>
            <a:custGeom>
              <a:avLst/>
              <a:gdLst>
                <a:gd name="T0" fmla="*/ 0 w 2830"/>
                <a:gd name="T1" fmla="*/ 0 h 1018"/>
                <a:gd name="T2" fmla="*/ 0 w 2830"/>
                <a:gd name="T3" fmla="*/ 0 h 1018"/>
                <a:gd name="T4" fmla="*/ 0 w 2830"/>
                <a:gd name="T5" fmla="*/ 0 h 1018"/>
                <a:gd name="T6" fmla="*/ 0 w 2830"/>
                <a:gd name="T7" fmla="*/ 0 h 1018"/>
                <a:gd name="T8" fmla="*/ 0 w 2830"/>
                <a:gd name="T9" fmla="*/ 0 h 1018"/>
                <a:gd name="T10" fmla="*/ 0 w 2830"/>
                <a:gd name="T11" fmla="*/ 0 h 1018"/>
                <a:gd name="T12" fmla="*/ 0 w 2830"/>
                <a:gd name="T13" fmla="*/ 0 h 1018"/>
                <a:gd name="T14" fmla="*/ 0 w 2830"/>
                <a:gd name="T15" fmla="*/ 0 h 1018"/>
                <a:gd name="T16" fmla="*/ 0 w 2830"/>
                <a:gd name="T17" fmla="*/ 0 h 1018"/>
                <a:gd name="T18" fmla="*/ 0 w 2830"/>
                <a:gd name="T19" fmla="*/ 0 h 1018"/>
                <a:gd name="T20" fmla="*/ 0 w 2830"/>
                <a:gd name="T21" fmla="*/ 0 h 1018"/>
                <a:gd name="T22" fmla="*/ 0 w 2830"/>
                <a:gd name="T23" fmla="*/ 0 h 1018"/>
                <a:gd name="T24" fmla="*/ 0 w 2830"/>
                <a:gd name="T25" fmla="*/ 0 h 1018"/>
                <a:gd name="T26" fmla="*/ 0 w 2830"/>
                <a:gd name="T27" fmla="*/ 0 h 1018"/>
                <a:gd name="T28" fmla="*/ 0 w 2830"/>
                <a:gd name="T29" fmla="*/ 0 h 1018"/>
                <a:gd name="T30" fmla="*/ 0 w 2830"/>
                <a:gd name="T31" fmla="*/ 0 h 1018"/>
                <a:gd name="T32" fmla="*/ 0 w 2830"/>
                <a:gd name="T33" fmla="*/ 0 h 1018"/>
                <a:gd name="T34" fmla="*/ 0 w 2830"/>
                <a:gd name="T35" fmla="*/ 0 h 1018"/>
                <a:gd name="T36" fmla="*/ 0 w 2830"/>
                <a:gd name="T37" fmla="*/ 0 h 1018"/>
                <a:gd name="T38" fmla="*/ 0 w 2830"/>
                <a:gd name="T39" fmla="*/ 0 h 1018"/>
                <a:gd name="T40" fmla="*/ 0 w 2830"/>
                <a:gd name="T41" fmla="*/ 0 h 1018"/>
                <a:gd name="T42" fmla="*/ 0 w 2830"/>
                <a:gd name="T43" fmla="*/ 0 h 1018"/>
                <a:gd name="T44" fmla="*/ 0 w 2830"/>
                <a:gd name="T45" fmla="*/ 0 h 1018"/>
                <a:gd name="T46" fmla="*/ 0 w 2830"/>
                <a:gd name="T47" fmla="*/ 0 h 1018"/>
                <a:gd name="T48" fmla="*/ 0 w 2830"/>
                <a:gd name="T49" fmla="*/ 0 h 1018"/>
                <a:gd name="T50" fmla="*/ 0 w 2830"/>
                <a:gd name="T51" fmla="*/ 0 h 1018"/>
                <a:gd name="T52" fmla="*/ 0 w 2830"/>
                <a:gd name="T53" fmla="*/ 0 h 1018"/>
                <a:gd name="T54" fmla="*/ 0 w 2830"/>
                <a:gd name="T55" fmla="*/ 0 h 1018"/>
                <a:gd name="T56" fmla="*/ 0 w 2830"/>
                <a:gd name="T57" fmla="*/ 0 h 1018"/>
                <a:gd name="T58" fmla="*/ 0 w 2830"/>
                <a:gd name="T59" fmla="*/ 0 h 1018"/>
                <a:gd name="T60" fmla="*/ 0 w 2830"/>
                <a:gd name="T61" fmla="*/ 0 h 1018"/>
                <a:gd name="T62" fmla="*/ 0 w 2830"/>
                <a:gd name="T63" fmla="*/ 0 h 1018"/>
                <a:gd name="T64" fmla="*/ 0 w 2830"/>
                <a:gd name="T65" fmla="*/ 0 h 1018"/>
                <a:gd name="T66" fmla="*/ 0 w 2830"/>
                <a:gd name="T67" fmla="*/ 0 h 1018"/>
                <a:gd name="T68" fmla="*/ 0 w 2830"/>
                <a:gd name="T69" fmla="*/ 0 h 1018"/>
                <a:gd name="T70" fmla="*/ 0 w 2830"/>
                <a:gd name="T71" fmla="*/ 0 h 1018"/>
                <a:gd name="T72" fmla="*/ 0 w 2830"/>
                <a:gd name="T73" fmla="*/ 0 h 1018"/>
                <a:gd name="T74" fmla="*/ 0 w 2830"/>
                <a:gd name="T75" fmla="*/ 0 h 1018"/>
                <a:gd name="T76" fmla="*/ 0 w 2830"/>
                <a:gd name="T77" fmla="*/ 0 h 1018"/>
                <a:gd name="T78" fmla="*/ 0 w 2830"/>
                <a:gd name="T79" fmla="*/ 0 h 1018"/>
                <a:gd name="T80" fmla="*/ 0 w 2830"/>
                <a:gd name="T81" fmla="*/ 0 h 1018"/>
                <a:gd name="T82" fmla="*/ 0 w 2830"/>
                <a:gd name="T83" fmla="*/ 0 h 1018"/>
                <a:gd name="T84" fmla="*/ 0 w 2830"/>
                <a:gd name="T85" fmla="*/ 0 h 1018"/>
                <a:gd name="T86" fmla="*/ 0 w 2830"/>
                <a:gd name="T87" fmla="*/ 0 h 1018"/>
                <a:gd name="T88" fmla="*/ 0 w 2830"/>
                <a:gd name="T89" fmla="*/ 0 h 1018"/>
                <a:gd name="T90" fmla="*/ 0 w 2830"/>
                <a:gd name="T91" fmla="*/ 0 h 1018"/>
                <a:gd name="T92" fmla="*/ 0 w 2830"/>
                <a:gd name="T93" fmla="*/ 0 h 1018"/>
                <a:gd name="T94" fmla="*/ 0 w 2830"/>
                <a:gd name="T95" fmla="*/ 0 h 1018"/>
                <a:gd name="T96" fmla="*/ 0 w 2830"/>
                <a:gd name="T97" fmla="*/ 0 h 1018"/>
                <a:gd name="T98" fmla="*/ 0 w 2830"/>
                <a:gd name="T99" fmla="*/ 0 h 1018"/>
                <a:gd name="T100" fmla="*/ 0 w 2830"/>
                <a:gd name="T101" fmla="*/ 0 h 1018"/>
                <a:gd name="T102" fmla="*/ 0 w 2830"/>
                <a:gd name="T103" fmla="*/ 0 h 1018"/>
                <a:gd name="T104" fmla="*/ 0 w 2830"/>
                <a:gd name="T105" fmla="*/ 0 h 10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30"/>
                <a:gd name="T160" fmla="*/ 0 h 1018"/>
                <a:gd name="T161" fmla="*/ 2830 w 2830"/>
                <a:gd name="T162" fmla="*/ 1018 h 10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30" h="1018">
                  <a:moveTo>
                    <a:pt x="5" y="930"/>
                  </a:moveTo>
                  <a:lnTo>
                    <a:pt x="219" y="954"/>
                  </a:lnTo>
                  <a:lnTo>
                    <a:pt x="423" y="969"/>
                  </a:lnTo>
                  <a:lnTo>
                    <a:pt x="616" y="973"/>
                  </a:lnTo>
                  <a:lnTo>
                    <a:pt x="800" y="973"/>
                  </a:lnTo>
                  <a:lnTo>
                    <a:pt x="971" y="963"/>
                  </a:lnTo>
                  <a:lnTo>
                    <a:pt x="1133" y="946"/>
                  </a:lnTo>
                  <a:lnTo>
                    <a:pt x="1282" y="924"/>
                  </a:lnTo>
                  <a:lnTo>
                    <a:pt x="1422" y="897"/>
                  </a:lnTo>
                  <a:lnTo>
                    <a:pt x="1550" y="867"/>
                  </a:lnTo>
                  <a:lnTo>
                    <a:pt x="1672" y="828"/>
                  </a:lnTo>
                  <a:lnTo>
                    <a:pt x="1787" y="787"/>
                  </a:lnTo>
                  <a:lnTo>
                    <a:pt x="1895" y="741"/>
                  </a:lnTo>
                  <a:lnTo>
                    <a:pt x="1988" y="694"/>
                  </a:lnTo>
                  <a:lnTo>
                    <a:pt x="2078" y="641"/>
                  </a:lnTo>
                  <a:lnTo>
                    <a:pt x="2161" y="592"/>
                  </a:lnTo>
                  <a:lnTo>
                    <a:pt x="2238" y="539"/>
                  </a:lnTo>
                  <a:lnTo>
                    <a:pt x="2368" y="432"/>
                  </a:lnTo>
                  <a:lnTo>
                    <a:pt x="2478" y="328"/>
                  </a:lnTo>
                  <a:lnTo>
                    <a:pt x="2568" y="232"/>
                  </a:lnTo>
                  <a:lnTo>
                    <a:pt x="2640" y="145"/>
                  </a:lnTo>
                  <a:lnTo>
                    <a:pt x="2695" y="77"/>
                  </a:lnTo>
                  <a:lnTo>
                    <a:pt x="2738" y="25"/>
                  </a:lnTo>
                  <a:lnTo>
                    <a:pt x="2783" y="0"/>
                  </a:lnTo>
                  <a:lnTo>
                    <a:pt x="2813" y="0"/>
                  </a:lnTo>
                  <a:lnTo>
                    <a:pt x="2830" y="9"/>
                  </a:lnTo>
                  <a:lnTo>
                    <a:pt x="2808" y="47"/>
                  </a:lnTo>
                  <a:lnTo>
                    <a:pt x="2797" y="41"/>
                  </a:lnTo>
                  <a:lnTo>
                    <a:pt x="2770" y="58"/>
                  </a:lnTo>
                  <a:lnTo>
                    <a:pt x="2728" y="107"/>
                  </a:lnTo>
                  <a:lnTo>
                    <a:pt x="2672" y="177"/>
                  </a:lnTo>
                  <a:lnTo>
                    <a:pt x="2602" y="258"/>
                  </a:lnTo>
                  <a:lnTo>
                    <a:pt x="2508" y="360"/>
                  </a:lnTo>
                  <a:lnTo>
                    <a:pt x="2398" y="465"/>
                  </a:lnTo>
                  <a:lnTo>
                    <a:pt x="2263" y="575"/>
                  </a:lnTo>
                  <a:lnTo>
                    <a:pt x="2186" y="628"/>
                  </a:lnTo>
                  <a:lnTo>
                    <a:pt x="2101" y="679"/>
                  </a:lnTo>
                  <a:lnTo>
                    <a:pt x="2010" y="732"/>
                  </a:lnTo>
                  <a:lnTo>
                    <a:pt x="1912" y="781"/>
                  </a:lnTo>
                  <a:lnTo>
                    <a:pt x="1801" y="828"/>
                  </a:lnTo>
                  <a:lnTo>
                    <a:pt x="1686" y="869"/>
                  </a:lnTo>
                  <a:lnTo>
                    <a:pt x="1565" y="907"/>
                  </a:lnTo>
                  <a:lnTo>
                    <a:pt x="1427" y="941"/>
                  </a:lnTo>
                  <a:lnTo>
                    <a:pt x="1286" y="969"/>
                  </a:lnTo>
                  <a:lnTo>
                    <a:pt x="1135" y="990"/>
                  </a:lnTo>
                  <a:lnTo>
                    <a:pt x="973" y="1007"/>
                  </a:lnTo>
                  <a:lnTo>
                    <a:pt x="800" y="1018"/>
                  </a:lnTo>
                  <a:lnTo>
                    <a:pt x="616" y="1018"/>
                  </a:lnTo>
                  <a:lnTo>
                    <a:pt x="420" y="1012"/>
                  </a:lnTo>
                  <a:lnTo>
                    <a:pt x="217" y="999"/>
                  </a:lnTo>
                  <a:lnTo>
                    <a:pt x="0" y="973"/>
                  </a:lnTo>
                  <a:lnTo>
                    <a:pt x="5" y="9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3" name="Freeform 64"/>
            <p:cNvSpPr>
              <a:spLocks/>
            </p:cNvSpPr>
            <p:nvPr/>
          </p:nvSpPr>
          <p:spPr bwMode="auto">
            <a:xfrm>
              <a:off x="1457" y="2804"/>
              <a:ext cx="1" cy="14"/>
            </a:xfrm>
            <a:custGeom>
              <a:avLst/>
              <a:gdLst>
                <a:gd name="T0" fmla="*/ 0 w 5"/>
                <a:gd name="T1" fmla="*/ 0 h 43"/>
                <a:gd name="T2" fmla="*/ 0 w 5"/>
                <a:gd name="T3" fmla="*/ 0 h 43"/>
                <a:gd name="T4" fmla="*/ 0 w 5"/>
                <a:gd name="T5" fmla="*/ 0 h 43"/>
                <a:gd name="T6" fmla="*/ 0 60000 65536"/>
                <a:gd name="T7" fmla="*/ 0 60000 65536"/>
                <a:gd name="T8" fmla="*/ 0 60000 65536"/>
                <a:gd name="T9" fmla="*/ 0 w 5"/>
                <a:gd name="T10" fmla="*/ 0 h 43"/>
                <a:gd name="T11" fmla="*/ 5 w 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3">
                  <a:moveTo>
                    <a:pt x="0" y="43"/>
                  </a:moveTo>
                  <a:lnTo>
                    <a:pt x="5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4" name="Freeform 65"/>
            <p:cNvSpPr>
              <a:spLocks/>
            </p:cNvSpPr>
            <p:nvPr/>
          </p:nvSpPr>
          <p:spPr bwMode="auto">
            <a:xfrm>
              <a:off x="2002" y="1700"/>
              <a:ext cx="261" cy="1071"/>
            </a:xfrm>
            <a:custGeom>
              <a:avLst/>
              <a:gdLst>
                <a:gd name="T0" fmla="*/ 0 w 784"/>
                <a:gd name="T1" fmla="*/ 0 h 3212"/>
                <a:gd name="T2" fmla="*/ 0 w 784"/>
                <a:gd name="T3" fmla="*/ 0 h 3212"/>
                <a:gd name="T4" fmla="*/ 0 w 784"/>
                <a:gd name="T5" fmla="*/ 0 h 3212"/>
                <a:gd name="T6" fmla="*/ 0 w 784"/>
                <a:gd name="T7" fmla="*/ 0 h 3212"/>
                <a:gd name="T8" fmla="*/ 0 w 784"/>
                <a:gd name="T9" fmla="*/ 0 h 3212"/>
                <a:gd name="T10" fmla="*/ 0 w 784"/>
                <a:gd name="T11" fmla="*/ 0 h 3212"/>
                <a:gd name="T12" fmla="*/ 0 w 784"/>
                <a:gd name="T13" fmla="*/ 0 h 3212"/>
                <a:gd name="T14" fmla="*/ 0 w 784"/>
                <a:gd name="T15" fmla="*/ 0 h 3212"/>
                <a:gd name="T16" fmla="*/ 0 w 784"/>
                <a:gd name="T17" fmla="*/ 0 h 3212"/>
                <a:gd name="T18" fmla="*/ 0 w 784"/>
                <a:gd name="T19" fmla="*/ 0 h 3212"/>
                <a:gd name="T20" fmla="*/ 0 w 784"/>
                <a:gd name="T21" fmla="*/ 0 h 3212"/>
                <a:gd name="T22" fmla="*/ 0 w 784"/>
                <a:gd name="T23" fmla="*/ 0 h 3212"/>
                <a:gd name="T24" fmla="*/ 0 w 784"/>
                <a:gd name="T25" fmla="*/ 0 h 3212"/>
                <a:gd name="T26" fmla="*/ 0 w 784"/>
                <a:gd name="T27" fmla="*/ 0 h 3212"/>
                <a:gd name="T28" fmla="*/ 0 w 784"/>
                <a:gd name="T29" fmla="*/ 0 h 3212"/>
                <a:gd name="T30" fmla="*/ 0 w 784"/>
                <a:gd name="T31" fmla="*/ 0 h 3212"/>
                <a:gd name="T32" fmla="*/ 0 w 784"/>
                <a:gd name="T33" fmla="*/ 0 h 3212"/>
                <a:gd name="T34" fmla="*/ 0 w 784"/>
                <a:gd name="T35" fmla="*/ 0 h 3212"/>
                <a:gd name="T36" fmla="*/ 0 w 784"/>
                <a:gd name="T37" fmla="*/ 0 h 3212"/>
                <a:gd name="T38" fmla="*/ 0 w 784"/>
                <a:gd name="T39" fmla="*/ 0 h 3212"/>
                <a:gd name="T40" fmla="*/ 0 w 784"/>
                <a:gd name="T41" fmla="*/ 0 h 3212"/>
                <a:gd name="T42" fmla="*/ 0 w 784"/>
                <a:gd name="T43" fmla="*/ 0 h 3212"/>
                <a:gd name="T44" fmla="*/ 0 w 784"/>
                <a:gd name="T45" fmla="*/ 0 h 3212"/>
                <a:gd name="T46" fmla="*/ 0 w 784"/>
                <a:gd name="T47" fmla="*/ 0 h 3212"/>
                <a:gd name="T48" fmla="*/ 0 w 784"/>
                <a:gd name="T49" fmla="*/ 0 h 3212"/>
                <a:gd name="T50" fmla="*/ 0 w 784"/>
                <a:gd name="T51" fmla="*/ 0 h 3212"/>
                <a:gd name="T52" fmla="*/ 0 w 784"/>
                <a:gd name="T53" fmla="*/ 0 h 3212"/>
                <a:gd name="T54" fmla="*/ 0 w 784"/>
                <a:gd name="T55" fmla="*/ 0 h 3212"/>
                <a:gd name="T56" fmla="*/ 0 w 784"/>
                <a:gd name="T57" fmla="*/ 0 h 3212"/>
                <a:gd name="T58" fmla="*/ 0 w 784"/>
                <a:gd name="T59" fmla="*/ 0 h 3212"/>
                <a:gd name="T60" fmla="*/ 0 w 784"/>
                <a:gd name="T61" fmla="*/ 0 h 3212"/>
                <a:gd name="T62" fmla="*/ 0 w 784"/>
                <a:gd name="T63" fmla="*/ 0 h 3212"/>
                <a:gd name="T64" fmla="*/ 0 w 784"/>
                <a:gd name="T65" fmla="*/ 0 h 3212"/>
                <a:gd name="T66" fmla="*/ 0 w 784"/>
                <a:gd name="T67" fmla="*/ 0 h 3212"/>
                <a:gd name="T68" fmla="*/ 0 w 784"/>
                <a:gd name="T69" fmla="*/ 0 h 32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84"/>
                <a:gd name="T106" fmla="*/ 0 h 3212"/>
                <a:gd name="T107" fmla="*/ 784 w 784"/>
                <a:gd name="T108" fmla="*/ 3212 h 32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84" h="3212">
                  <a:moveTo>
                    <a:pt x="6" y="3212"/>
                  </a:moveTo>
                  <a:lnTo>
                    <a:pt x="27" y="3207"/>
                  </a:lnTo>
                  <a:lnTo>
                    <a:pt x="55" y="3195"/>
                  </a:lnTo>
                  <a:lnTo>
                    <a:pt x="129" y="3168"/>
                  </a:lnTo>
                  <a:lnTo>
                    <a:pt x="214" y="3132"/>
                  </a:lnTo>
                  <a:lnTo>
                    <a:pt x="308" y="3088"/>
                  </a:lnTo>
                  <a:lnTo>
                    <a:pt x="399" y="3039"/>
                  </a:lnTo>
                  <a:lnTo>
                    <a:pt x="440" y="3014"/>
                  </a:lnTo>
                  <a:lnTo>
                    <a:pt x="478" y="2992"/>
                  </a:lnTo>
                  <a:lnTo>
                    <a:pt x="512" y="2967"/>
                  </a:lnTo>
                  <a:lnTo>
                    <a:pt x="542" y="2945"/>
                  </a:lnTo>
                  <a:lnTo>
                    <a:pt x="564" y="2924"/>
                  </a:lnTo>
                  <a:lnTo>
                    <a:pt x="572" y="2915"/>
                  </a:lnTo>
                  <a:lnTo>
                    <a:pt x="578" y="2903"/>
                  </a:lnTo>
                  <a:lnTo>
                    <a:pt x="583" y="2888"/>
                  </a:lnTo>
                  <a:lnTo>
                    <a:pt x="589" y="2858"/>
                  </a:lnTo>
                  <a:lnTo>
                    <a:pt x="597" y="2811"/>
                  </a:lnTo>
                  <a:lnTo>
                    <a:pt x="602" y="2752"/>
                  </a:lnTo>
                  <a:lnTo>
                    <a:pt x="610" y="2684"/>
                  </a:lnTo>
                  <a:lnTo>
                    <a:pt x="621" y="2604"/>
                  </a:lnTo>
                  <a:lnTo>
                    <a:pt x="638" y="2417"/>
                  </a:lnTo>
                  <a:lnTo>
                    <a:pt x="657" y="2200"/>
                  </a:lnTo>
                  <a:lnTo>
                    <a:pt x="676" y="1958"/>
                  </a:lnTo>
                  <a:lnTo>
                    <a:pt x="699" y="1702"/>
                  </a:lnTo>
                  <a:lnTo>
                    <a:pt x="715" y="1441"/>
                  </a:lnTo>
                  <a:lnTo>
                    <a:pt x="734" y="1177"/>
                  </a:lnTo>
                  <a:lnTo>
                    <a:pt x="751" y="923"/>
                  </a:lnTo>
                  <a:lnTo>
                    <a:pt x="765" y="685"/>
                  </a:lnTo>
                  <a:lnTo>
                    <a:pt x="772" y="470"/>
                  </a:lnTo>
                  <a:lnTo>
                    <a:pt x="781" y="289"/>
                  </a:lnTo>
                  <a:lnTo>
                    <a:pt x="784" y="212"/>
                  </a:lnTo>
                  <a:lnTo>
                    <a:pt x="784" y="146"/>
                  </a:lnTo>
                  <a:lnTo>
                    <a:pt x="784" y="93"/>
                  </a:lnTo>
                  <a:lnTo>
                    <a:pt x="781" y="52"/>
                  </a:lnTo>
                  <a:lnTo>
                    <a:pt x="778" y="25"/>
                  </a:lnTo>
                  <a:lnTo>
                    <a:pt x="778" y="16"/>
                  </a:lnTo>
                  <a:lnTo>
                    <a:pt x="776" y="10"/>
                  </a:lnTo>
                  <a:lnTo>
                    <a:pt x="770" y="8"/>
                  </a:lnTo>
                  <a:lnTo>
                    <a:pt x="762" y="6"/>
                  </a:lnTo>
                  <a:lnTo>
                    <a:pt x="740" y="2"/>
                  </a:lnTo>
                  <a:lnTo>
                    <a:pt x="710" y="0"/>
                  </a:lnTo>
                  <a:lnTo>
                    <a:pt x="672" y="0"/>
                  </a:lnTo>
                  <a:lnTo>
                    <a:pt x="578" y="6"/>
                  </a:lnTo>
                  <a:lnTo>
                    <a:pt x="525" y="8"/>
                  </a:lnTo>
                  <a:lnTo>
                    <a:pt x="474" y="14"/>
                  </a:lnTo>
                  <a:lnTo>
                    <a:pt x="421" y="19"/>
                  </a:lnTo>
                  <a:lnTo>
                    <a:pt x="372" y="25"/>
                  </a:lnTo>
                  <a:lnTo>
                    <a:pt x="325" y="33"/>
                  </a:lnTo>
                  <a:lnTo>
                    <a:pt x="284" y="42"/>
                  </a:lnTo>
                  <a:lnTo>
                    <a:pt x="248" y="49"/>
                  </a:lnTo>
                  <a:lnTo>
                    <a:pt x="223" y="57"/>
                  </a:lnTo>
                  <a:lnTo>
                    <a:pt x="217" y="61"/>
                  </a:lnTo>
                  <a:lnTo>
                    <a:pt x="214" y="63"/>
                  </a:lnTo>
                  <a:lnTo>
                    <a:pt x="206" y="68"/>
                  </a:lnTo>
                  <a:lnTo>
                    <a:pt x="204" y="72"/>
                  </a:lnTo>
                  <a:lnTo>
                    <a:pt x="204" y="76"/>
                  </a:lnTo>
                  <a:lnTo>
                    <a:pt x="204" y="93"/>
                  </a:lnTo>
                  <a:lnTo>
                    <a:pt x="204" y="123"/>
                  </a:lnTo>
                  <a:lnTo>
                    <a:pt x="198" y="234"/>
                  </a:lnTo>
                  <a:lnTo>
                    <a:pt x="174" y="596"/>
                  </a:lnTo>
                  <a:lnTo>
                    <a:pt x="138" y="1100"/>
                  </a:lnTo>
                  <a:lnTo>
                    <a:pt x="97" y="1666"/>
                  </a:lnTo>
                  <a:lnTo>
                    <a:pt x="55" y="2233"/>
                  </a:lnTo>
                  <a:lnTo>
                    <a:pt x="39" y="2494"/>
                  </a:lnTo>
                  <a:lnTo>
                    <a:pt x="22" y="2724"/>
                  </a:lnTo>
                  <a:lnTo>
                    <a:pt x="12" y="2924"/>
                  </a:lnTo>
                  <a:lnTo>
                    <a:pt x="3" y="3077"/>
                  </a:lnTo>
                  <a:lnTo>
                    <a:pt x="0" y="3176"/>
                  </a:lnTo>
                  <a:lnTo>
                    <a:pt x="3" y="3201"/>
                  </a:lnTo>
                  <a:lnTo>
                    <a:pt x="3" y="3209"/>
                  </a:lnTo>
                  <a:lnTo>
                    <a:pt x="6" y="3212"/>
                  </a:lnTo>
                  <a:close/>
                </a:path>
              </a:pathLst>
            </a:custGeom>
            <a:solidFill>
              <a:srgbClr val="48A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5" name="Freeform 66"/>
            <p:cNvSpPr>
              <a:spLocks/>
            </p:cNvSpPr>
            <p:nvPr/>
          </p:nvSpPr>
          <p:spPr bwMode="auto">
            <a:xfrm>
              <a:off x="2181" y="1699"/>
              <a:ext cx="97" cy="975"/>
            </a:xfrm>
            <a:custGeom>
              <a:avLst/>
              <a:gdLst>
                <a:gd name="T0" fmla="*/ 0 w 292"/>
                <a:gd name="T1" fmla="*/ 0 h 2923"/>
                <a:gd name="T2" fmla="*/ 0 w 292"/>
                <a:gd name="T3" fmla="*/ 0 h 2923"/>
                <a:gd name="T4" fmla="*/ 0 w 292"/>
                <a:gd name="T5" fmla="*/ 0 h 2923"/>
                <a:gd name="T6" fmla="*/ 0 w 292"/>
                <a:gd name="T7" fmla="*/ 0 h 2923"/>
                <a:gd name="T8" fmla="*/ 0 w 292"/>
                <a:gd name="T9" fmla="*/ 0 h 2923"/>
                <a:gd name="T10" fmla="*/ 0 w 292"/>
                <a:gd name="T11" fmla="*/ 0 h 2923"/>
                <a:gd name="T12" fmla="*/ 0 w 292"/>
                <a:gd name="T13" fmla="*/ 0 h 2923"/>
                <a:gd name="T14" fmla="*/ 0 w 292"/>
                <a:gd name="T15" fmla="*/ 0 h 2923"/>
                <a:gd name="T16" fmla="*/ 0 w 292"/>
                <a:gd name="T17" fmla="*/ 0 h 2923"/>
                <a:gd name="T18" fmla="*/ 0 w 292"/>
                <a:gd name="T19" fmla="*/ 0 h 2923"/>
                <a:gd name="T20" fmla="*/ 0 w 292"/>
                <a:gd name="T21" fmla="*/ 0 h 2923"/>
                <a:gd name="T22" fmla="*/ 0 w 292"/>
                <a:gd name="T23" fmla="*/ 0 h 2923"/>
                <a:gd name="T24" fmla="*/ 0 w 292"/>
                <a:gd name="T25" fmla="*/ 0 h 2923"/>
                <a:gd name="T26" fmla="*/ 0 w 292"/>
                <a:gd name="T27" fmla="*/ 0 h 2923"/>
                <a:gd name="T28" fmla="*/ 0 w 292"/>
                <a:gd name="T29" fmla="*/ 0 h 2923"/>
                <a:gd name="T30" fmla="*/ 0 w 292"/>
                <a:gd name="T31" fmla="*/ 0 h 2923"/>
                <a:gd name="T32" fmla="*/ 0 w 292"/>
                <a:gd name="T33" fmla="*/ 0 h 2923"/>
                <a:gd name="T34" fmla="*/ 0 w 292"/>
                <a:gd name="T35" fmla="*/ 0 h 2923"/>
                <a:gd name="T36" fmla="*/ 0 w 292"/>
                <a:gd name="T37" fmla="*/ 0 h 2923"/>
                <a:gd name="T38" fmla="*/ 0 w 292"/>
                <a:gd name="T39" fmla="*/ 0 h 2923"/>
                <a:gd name="T40" fmla="*/ 0 w 292"/>
                <a:gd name="T41" fmla="*/ 0 h 2923"/>
                <a:gd name="T42" fmla="*/ 0 w 292"/>
                <a:gd name="T43" fmla="*/ 0 h 2923"/>
                <a:gd name="T44" fmla="*/ 0 w 292"/>
                <a:gd name="T45" fmla="*/ 0 h 2923"/>
                <a:gd name="T46" fmla="*/ 0 w 292"/>
                <a:gd name="T47" fmla="*/ 0 h 2923"/>
                <a:gd name="T48" fmla="*/ 0 w 292"/>
                <a:gd name="T49" fmla="*/ 0 h 2923"/>
                <a:gd name="T50" fmla="*/ 0 w 292"/>
                <a:gd name="T51" fmla="*/ 0 h 2923"/>
                <a:gd name="T52" fmla="*/ 0 w 292"/>
                <a:gd name="T53" fmla="*/ 0 h 29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2"/>
                <a:gd name="T82" fmla="*/ 0 h 2923"/>
                <a:gd name="T83" fmla="*/ 292 w 292"/>
                <a:gd name="T84" fmla="*/ 2923 h 292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2" h="2923">
                  <a:moveTo>
                    <a:pt x="0" y="2893"/>
                  </a:moveTo>
                  <a:lnTo>
                    <a:pt x="4" y="2880"/>
                  </a:lnTo>
                  <a:lnTo>
                    <a:pt x="8" y="2849"/>
                  </a:lnTo>
                  <a:lnTo>
                    <a:pt x="23" y="2750"/>
                  </a:lnTo>
                  <a:lnTo>
                    <a:pt x="58" y="2414"/>
                  </a:lnTo>
                  <a:lnTo>
                    <a:pt x="97" y="1955"/>
                  </a:lnTo>
                  <a:lnTo>
                    <a:pt x="136" y="1441"/>
                  </a:lnTo>
                  <a:lnTo>
                    <a:pt x="170" y="924"/>
                  </a:lnTo>
                  <a:lnTo>
                    <a:pt x="193" y="471"/>
                  </a:lnTo>
                  <a:lnTo>
                    <a:pt x="204" y="149"/>
                  </a:lnTo>
                  <a:lnTo>
                    <a:pt x="202" y="58"/>
                  </a:lnTo>
                  <a:lnTo>
                    <a:pt x="198" y="39"/>
                  </a:lnTo>
                  <a:lnTo>
                    <a:pt x="198" y="30"/>
                  </a:lnTo>
                  <a:lnTo>
                    <a:pt x="281" y="0"/>
                  </a:lnTo>
                  <a:lnTo>
                    <a:pt x="283" y="19"/>
                  </a:lnTo>
                  <a:lnTo>
                    <a:pt x="287" y="52"/>
                  </a:lnTo>
                  <a:lnTo>
                    <a:pt x="292" y="149"/>
                  </a:lnTo>
                  <a:lnTo>
                    <a:pt x="278" y="475"/>
                  </a:lnTo>
                  <a:lnTo>
                    <a:pt x="256" y="932"/>
                  </a:lnTo>
                  <a:lnTo>
                    <a:pt x="221" y="1450"/>
                  </a:lnTo>
                  <a:lnTo>
                    <a:pt x="182" y="1967"/>
                  </a:lnTo>
                  <a:lnTo>
                    <a:pt x="144" y="2425"/>
                  </a:lnTo>
                  <a:lnTo>
                    <a:pt x="108" y="2763"/>
                  </a:lnTo>
                  <a:lnTo>
                    <a:pt x="94" y="2865"/>
                  </a:lnTo>
                  <a:lnTo>
                    <a:pt x="89" y="2901"/>
                  </a:lnTo>
                  <a:lnTo>
                    <a:pt x="83" y="2923"/>
                  </a:lnTo>
                  <a:lnTo>
                    <a:pt x="0" y="2893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6" name="Freeform 67"/>
            <p:cNvSpPr>
              <a:spLocks/>
            </p:cNvSpPr>
            <p:nvPr/>
          </p:nvSpPr>
          <p:spPr bwMode="auto">
            <a:xfrm>
              <a:off x="2056" y="1685"/>
              <a:ext cx="210" cy="48"/>
            </a:xfrm>
            <a:custGeom>
              <a:avLst/>
              <a:gdLst>
                <a:gd name="T0" fmla="*/ 0 w 629"/>
                <a:gd name="T1" fmla="*/ 0 h 144"/>
                <a:gd name="T2" fmla="*/ 0 w 629"/>
                <a:gd name="T3" fmla="*/ 0 h 144"/>
                <a:gd name="T4" fmla="*/ 0 w 629"/>
                <a:gd name="T5" fmla="*/ 0 h 144"/>
                <a:gd name="T6" fmla="*/ 0 w 629"/>
                <a:gd name="T7" fmla="*/ 0 h 144"/>
                <a:gd name="T8" fmla="*/ 0 w 629"/>
                <a:gd name="T9" fmla="*/ 0 h 144"/>
                <a:gd name="T10" fmla="*/ 0 w 629"/>
                <a:gd name="T11" fmla="*/ 0 h 144"/>
                <a:gd name="T12" fmla="*/ 0 w 629"/>
                <a:gd name="T13" fmla="*/ 0 h 144"/>
                <a:gd name="T14" fmla="*/ 0 w 629"/>
                <a:gd name="T15" fmla="*/ 0 h 144"/>
                <a:gd name="T16" fmla="*/ 0 w 629"/>
                <a:gd name="T17" fmla="*/ 0 h 144"/>
                <a:gd name="T18" fmla="*/ 0 w 629"/>
                <a:gd name="T19" fmla="*/ 0 h 144"/>
                <a:gd name="T20" fmla="*/ 0 w 629"/>
                <a:gd name="T21" fmla="*/ 0 h 144"/>
                <a:gd name="T22" fmla="*/ 0 w 629"/>
                <a:gd name="T23" fmla="*/ 0 h 144"/>
                <a:gd name="T24" fmla="*/ 0 w 629"/>
                <a:gd name="T25" fmla="*/ 0 h 144"/>
                <a:gd name="T26" fmla="*/ 0 w 629"/>
                <a:gd name="T27" fmla="*/ 0 h 144"/>
                <a:gd name="T28" fmla="*/ 0 w 629"/>
                <a:gd name="T29" fmla="*/ 0 h 144"/>
                <a:gd name="T30" fmla="*/ 0 w 629"/>
                <a:gd name="T31" fmla="*/ 0 h 144"/>
                <a:gd name="T32" fmla="*/ 0 w 629"/>
                <a:gd name="T33" fmla="*/ 0 h 144"/>
                <a:gd name="T34" fmla="*/ 0 w 629"/>
                <a:gd name="T35" fmla="*/ 0 h 144"/>
                <a:gd name="T36" fmla="*/ 0 w 629"/>
                <a:gd name="T37" fmla="*/ 0 h 144"/>
                <a:gd name="T38" fmla="*/ 0 w 629"/>
                <a:gd name="T39" fmla="*/ 0 h 144"/>
                <a:gd name="T40" fmla="*/ 0 w 629"/>
                <a:gd name="T41" fmla="*/ 0 h 144"/>
                <a:gd name="T42" fmla="*/ 0 w 629"/>
                <a:gd name="T43" fmla="*/ 0 h 144"/>
                <a:gd name="T44" fmla="*/ 0 w 629"/>
                <a:gd name="T45" fmla="*/ 0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29"/>
                <a:gd name="T70" fmla="*/ 0 h 144"/>
                <a:gd name="T71" fmla="*/ 629 w 62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29" h="144">
                  <a:moveTo>
                    <a:pt x="594" y="97"/>
                  </a:moveTo>
                  <a:lnTo>
                    <a:pt x="588" y="94"/>
                  </a:lnTo>
                  <a:lnTo>
                    <a:pt x="575" y="91"/>
                  </a:lnTo>
                  <a:lnTo>
                    <a:pt x="509" y="89"/>
                  </a:lnTo>
                  <a:lnTo>
                    <a:pt x="417" y="94"/>
                  </a:lnTo>
                  <a:lnTo>
                    <a:pt x="315" y="102"/>
                  </a:lnTo>
                  <a:lnTo>
                    <a:pt x="217" y="113"/>
                  </a:lnTo>
                  <a:lnTo>
                    <a:pt x="128" y="130"/>
                  </a:lnTo>
                  <a:lnTo>
                    <a:pt x="77" y="144"/>
                  </a:lnTo>
                  <a:lnTo>
                    <a:pt x="79" y="141"/>
                  </a:lnTo>
                  <a:lnTo>
                    <a:pt x="0" y="106"/>
                  </a:lnTo>
                  <a:lnTo>
                    <a:pt x="8" y="89"/>
                  </a:lnTo>
                  <a:lnTo>
                    <a:pt x="41" y="64"/>
                  </a:lnTo>
                  <a:lnTo>
                    <a:pt x="109" y="45"/>
                  </a:lnTo>
                  <a:lnTo>
                    <a:pt x="200" y="28"/>
                  </a:lnTo>
                  <a:lnTo>
                    <a:pt x="305" y="17"/>
                  </a:lnTo>
                  <a:lnTo>
                    <a:pt x="409" y="9"/>
                  </a:lnTo>
                  <a:lnTo>
                    <a:pt x="509" y="0"/>
                  </a:lnTo>
                  <a:lnTo>
                    <a:pt x="579" y="6"/>
                  </a:lnTo>
                  <a:lnTo>
                    <a:pt x="607" y="9"/>
                  </a:lnTo>
                  <a:lnTo>
                    <a:pt x="629" y="17"/>
                  </a:lnTo>
                  <a:lnTo>
                    <a:pt x="594" y="9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7" name="Freeform 68"/>
            <p:cNvSpPr>
              <a:spLocks/>
            </p:cNvSpPr>
            <p:nvPr/>
          </p:nvSpPr>
          <p:spPr bwMode="auto">
            <a:xfrm>
              <a:off x="2247" y="1691"/>
              <a:ext cx="27" cy="27"/>
            </a:xfrm>
            <a:custGeom>
              <a:avLst/>
              <a:gdLst>
                <a:gd name="T0" fmla="*/ 0 w 83"/>
                <a:gd name="T1" fmla="*/ 0 h 80"/>
                <a:gd name="T2" fmla="*/ 0 w 83"/>
                <a:gd name="T3" fmla="*/ 0 h 80"/>
                <a:gd name="T4" fmla="*/ 0 w 83"/>
                <a:gd name="T5" fmla="*/ 0 h 80"/>
                <a:gd name="T6" fmla="*/ 0 w 83"/>
                <a:gd name="T7" fmla="*/ 0 h 80"/>
                <a:gd name="T8" fmla="*/ 0 w 83"/>
                <a:gd name="T9" fmla="*/ 0 h 80"/>
                <a:gd name="T10" fmla="*/ 0 w 83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80"/>
                <a:gd name="T20" fmla="*/ 83 w 83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80">
                  <a:moveTo>
                    <a:pt x="83" y="25"/>
                  </a:moveTo>
                  <a:lnTo>
                    <a:pt x="78" y="8"/>
                  </a:lnTo>
                  <a:lnTo>
                    <a:pt x="58" y="0"/>
                  </a:lnTo>
                  <a:lnTo>
                    <a:pt x="23" y="80"/>
                  </a:lnTo>
                  <a:lnTo>
                    <a:pt x="0" y="55"/>
                  </a:lnTo>
                  <a:lnTo>
                    <a:pt x="83" y="25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8" name="Freeform 69"/>
            <p:cNvSpPr>
              <a:spLocks/>
            </p:cNvSpPr>
            <p:nvPr/>
          </p:nvSpPr>
          <p:spPr bwMode="auto">
            <a:xfrm>
              <a:off x="1423" y="1753"/>
              <a:ext cx="473" cy="300"/>
            </a:xfrm>
            <a:custGeom>
              <a:avLst/>
              <a:gdLst>
                <a:gd name="T0" fmla="*/ 0 w 1420"/>
                <a:gd name="T1" fmla="*/ 0 h 902"/>
                <a:gd name="T2" fmla="*/ 0 w 1420"/>
                <a:gd name="T3" fmla="*/ 0 h 902"/>
                <a:gd name="T4" fmla="*/ 0 w 1420"/>
                <a:gd name="T5" fmla="*/ 0 h 902"/>
                <a:gd name="T6" fmla="*/ 0 w 1420"/>
                <a:gd name="T7" fmla="*/ 0 h 902"/>
                <a:gd name="T8" fmla="*/ 0 w 1420"/>
                <a:gd name="T9" fmla="*/ 0 h 902"/>
                <a:gd name="T10" fmla="*/ 0 w 1420"/>
                <a:gd name="T11" fmla="*/ 0 h 902"/>
                <a:gd name="T12" fmla="*/ 0 w 1420"/>
                <a:gd name="T13" fmla="*/ 0 h 902"/>
                <a:gd name="T14" fmla="*/ 0 w 1420"/>
                <a:gd name="T15" fmla="*/ 0 h 902"/>
                <a:gd name="T16" fmla="*/ 0 w 1420"/>
                <a:gd name="T17" fmla="*/ 0 h 902"/>
                <a:gd name="T18" fmla="*/ 0 w 1420"/>
                <a:gd name="T19" fmla="*/ 0 h 902"/>
                <a:gd name="T20" fmla="*/ 0 w 1420"/>
                <a:gd name="T21" fmla="*/ 0 h 902"/>
                <a:gd name="T22" fmla="*/ 0 w 1420"/>
                <a:gd name="T23" fmla="*/ 0 h 902"/>
                <a:gd name="T24" fmla="*/ 0 w 1420"/>
                <a:gd name="T25" fmla="*/ 0 h 902"/>
                <a:gd name="T26" fmla="*/ 0 w 1420"/>
                <a:gd name="T27" fmla="*/ 0 h 902"/>
                <a:gd name="T28" fmla="*/ 0 w 1420"/>
                <a:gd name="T29" fmla="*/ 0 h 902"/>
                <a:gd name="T30" fmla="*/ 0 w 1420"/>
                <a:gd name="T31" fmla="*/ 0 h 902"/>
                <a:gd name="T32" fmla="*/ 0 w 1420"/>
                <a:gd name="T33" fmla="*/ 0 h 902"/>
                <a:gd name="T34" fmla="*/ 0 w 1420"/>
                <a:gd name="T35" fmla="*/ 0 h 902"/>
                <a:gd name="T36" fmla="*/ 0 w 1420"/>
                <a:gd name="T37" fmla="*/ 0 h 902"/>
                <a:gd name="T38" fmla="*/ 0 w 1420"/>
                <a:gd name="T39" fmla="*/ 0 h 902"/>
                <a:gd name="T40" fmla="*/ 0 w 1420"/>
                <a:gd name="T41" fmla="*/ 0 h 9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20"/>
                <a:gd name="T64" fmla="*/ 0 h 902"/>
                <a:gd name="T65" fmla="*/ 1420 w 1420"/>
                <a:gd name="T66" fmla="*/ 902 h 90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20" h="902">
                  <a:moveTo>
                    <a:pt x="1420" y="79"/>
                  </a:moveTo>
                  <a:lnTo>
                    <a:pt x="1260" y="143"/>
                  </a:lnTo>
                  <a:lnTo>
                    <a:pt x="1100" y="215"/>
                  </a:lnTo>
                  <a:lnTo>
                    <a:pt x="932" y="300"/>
                  </a:lnTo>
                  <a:lnTo>
                    <a:pt x="764" y="396"/>
                  </a:lnTo>
                  <a:lnTo>
                    <a:pt x="591" y="503"/>
                  </a:lnTo>
                  <a:lnTo>
                    <a:pt x="506" y="558"/>
                  </a:lnTo>
                  <a:lnTo>
                    <a:pt x="417" y="621"/>
                  </a:lnTo>
                  <a:lnTo>
                    <a:pt x="239" y="753"/>
                  </a:lnTo>
                  <a:lnTo>
                    <a:pt x="55" y="902"/>
                  </a:lnTo>
                  <a:lnTo>
                    <a:pt x="0" y="832"/>
                  </a:lnTo>
                  <a:lnTo>
                    <a:pt x="185" y="684"/>
                  </a:lnTo>
                  <a:lnTo>
                    <a:pt x="363" y="552"/>
                  </a:lnTo>
                  <a:lnTo>
                    <a:pt x="453" y="486"/>
                  </a:lnTo>
                  <a:lnTo>
                    <a:pt x="545" y="428"/>
                  </a:lnTo>
                  <a:lnTo>
                    <a:pt x="718" y="321"/>
                  </a:lnTo>
                  <a:lnTo>
                    <a:pt x="892" y="222"/>
                  </a:lnTo>
                  <a:lnTo>
                    <a:pt x="1058" y="137"/>
                  </a:lnTo>
                  <a:lnTo>
                    <a:pt x="1224" y="62"/>
                  </a:lnTo>
                  <a:lnTo>
                    <a:pt x="1384" y="0"/>
                  </a:lnTo>
                  <a:lnTo>
                    <a:pt x="1420" y="79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49" name="Freeform 70"/>
            <p:cNvSpPr>
              <a:spLocks/>
            </p:cNvSpPr>
            <p:nvPr/>
          </p:nvSpPr>
          <p:spPr bwMode="auto">
            <a:xfrm>
              <a:off x="1156" y="2030"/>
              <a:ext cx="307" cy="788"/>
            </a:xfrm>
            <a:custGeom>
              <a:avLst/>
              <a:gdLst>
                <a:gd name="T0" fmla="*/ 0 w 922"/>
                <a:gd name="T1" fmla="*/ 0 h 2365"/>
                <a:gd name="T2" fmla="*/ 0 w 922"/>
                <a:gd name="T3" fmla="*/ 0 h 2365"/>
                <a:gd name="T4" fmla="*/ 0 w 922"/>
                <a:gd name="T5" fmla="*/ 0 h 2365"/>
                <a:gd name="T6" fmla="*/ 0 w 922"/>
                <a:gd name="T7" fmla="*/ 0 h 2365"/>
                <a:gd name="T8" fmla="*/ 0 w 922"/>
                <a:gd name="T9" fmla="*/ 0 h 2365"/>
                <a:gd name="T10" fmla="*/ 0 w 922"/>
                <a:gd name="T11" fmla="*/ 0 h 2365"/>
                <a:gd name="T12" fmla="*/ 0 w 922"/>
                <a:gd name="T13" fmla="*/ 0 h 2365"/>
                <a:gd name="T14" fmla="*/ 0 w 922"/>
                <a:gd name="T15" fmla="*/ 0 h 2365"/>
                <a:gd name="T16" fmla="*/ 0 w 922"/>
                <a:gd name="T17" fmla="*/ 0 h 2365"/>
                <a:gd name="T18" fmla="*/ 0 w 922"/>
                <a:gd name="T19" fmla="*/ 0 h 2365"/>
                <a:gd name="T20" fmla="*/ 0 w 922"/>
                <a:gd name="T21" fmla="*/ 0 h 2365"/>
                <a:gd name="T22" fmla="*/ 0 w 922"/>
                <a:gd name="T23" fmla="*/ 0 h 2365"/>
                <a:gd name="T24" fmla="*/ 0 w 922"/>
                <a:gd name="T25" fmla="*/ 0 h 2365"/>
                <a:gd name="T26" fmla="*/ 0 w 922"/>
                <a:gd name="T27" fmla="*/ 0 h 2365"/>
                <a:gd name="T28" fmla="*/ 0 w 922"/>
                <a:gd name="T29" fmla="*/ 0 h 2365"/>
                <a:gd name="T30" fmla="*/ 0 w 922"/>
                <a:gd name="T31" fmla="*/ 0 h 2365"/>
                <a:gd name="T32" fmla="*/ 0 w 922"/>
                <a:gd name="T33" fmla="*/ 0 h 2365"/>
                <a:gd name="T34" fmla="*/ 0 w 922"/>
                <a:gd name="T35" fmla="*/ 0 h 2365"/>
                <a:gd name="T36" fmla="*/ 0 w 922"/>
                <a:gd name="T37" fmla="*/ 0 h 2365"/>
                <a:gd name="T38" fmla="*/ 0 w 922"/>
                <a:gd name="T39" fmla="*/ 0 h 2365"/>
                <a:gd name="T40" fmla="*/ 0 w 922"/>
                <a:gd name="T41" fmla="*/ 0 h 2365"/>
                <a:gd name="T42" fmla="*/ 0 w 922"/>
                <a:gd name="T43" fmla="*/ 0 h 2365"/>
                <a:gd name="T44" fmla="*/ 0 w 922"/>
                <a:gd name="T45" fmla="*/ 0 h 2365"/>
                <a:gd name="T46" fmla="*/ 0 w 922"/>
                <a:gd name="T47" fmla="*/ 0 h 2365"/>
                <a:gd name="T48" fmla="*/ 0 w 922"/>
                <a:gd name="T49" fmla="*/ 0 h 2365"/>
                <a:gd name="T50" fmla="*/ 0 w 922"/>
                <a:gd name="T51" fmla="*/ 0 h 2365"/>
                <a:gd name="T52" fmla="*/ 0 w 922"/>
                <a:gd name="T53" fmla="*/ 0 h 2365"/>
                <a:gd name="T54" fmla="*/ 0 w 922"/>
                <a:gd name="T55" fmla="*/ 0 h 2365"/>
                <a:gd name="T56" fmla="*/ 0 w 922"/>
                <a:gd name="T57" fmla="*/ 0 h 2365"/>
                <a:gd name="T58" fmla="*/ 0 w 922"/>
                <a:gd name="T59" fmla="*/ 0 h 2365"/>
                <a:gd name="T60" fmla="*/ 0 w 922"/>
                <a:gd name="T61" fmla="*/ 0 h 2365"/>
                <a:gd name="T62" fmla="*/ 0 w 922"/>
                <a:gd name="T63" fmla="*/ 0 h 23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22"/>
                <a:gd name="T97" fmla="*/ 0 h 2365"/>
                <a:gd name="T98" fmla="*/ 922 w 922"/>
                <a:gd name="T99" fmla="*/ 2365 h 23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22" h="2365">
                  <a:moveTo>
                    <a:pt x="856" y="66"/>
                  </a:moveTo>
                  <a:lnTo>
                    <a:pt x="790" y="124"/>
                  </a:lnTo>
                  <a:lnTo>
                    <a:pt x="724" y="185"/>
                  </a:lnTo>
                  <a:lnTo>
                    <a:pt x="660" y="254"/>
                  </a:lnTo>
                  <a:lnTo>
                    <a:pt x="597" y="322"/>
                  </a:lnTo>
                  <a:lnTo>
                    <a:pt x="479" y="479"/>
                  </a:lnTo>
                  <a:lnTo>
                    <a:pt x="369" y="641"/>
                  </a:lnTo>
                  <a:lnTo>
                    <a:pt x="322" y="724"/>
                  </a:lnTo>
                  <a:lnTo>
                    <a:pt x="275" y="809"/>
                  </a:lnTo>
                  <a:lnTo>
                    <a:pt x="232" y="900"/>
                  </a:lnTo>
                  <a:lnTo>
                    <a:pt x="198" y="988"/>
                  </a:lnTo>
                  <a:lnTo>
                    <a:pt x="166" y="1079"/>
                  </a:lnTo>
                  <a:lnTo>
                    <a:pt x="138" y="1164"/>
                  </a:lnTo>
                  <a:lnTo>
                    <a:pt x="113" y="1252"/>
                  </a:lnTo>
                  <a:lnTo>
                    <a:pt x="102" y="1337"/>
                  </a:lnTo>
                  <a:lnTo>
                    <a:pt x="92" y="1422"/>
                  </a:lnTo>
                  <a:lnTo>
                    <a:pt x="89" y="1505"/>
                  </a:lnTo>
                  <a:lnTo>
                    <a:pt x="92" y="1588"/>
                  </a:lnTo>
                  <a:lnTo>
                    <a:pt x="102" y="1665"/>
                  </a:lnTo>
                  <a:lnTo>
                    <a:pt x="122" y="1741"/>
                  </a:lnTo>
                  <a:lnTo>
                    <a:pt x="147" y="1810"/>
                  </a:lnTo>
                  <a:lnTo>
                    <a:pt x="182" y="1879"/>
                  </a:lnTo>
                  <a:lnTo>
                    <a:pt x="224" y="1945"/>
                  </a:lnTo>
                  <a:lnTo>
                    <a:pt x="273" y="2003"/>
                  </a:lnTo>
                  <a:lnTo>
                    <a:pt x="333" y="2058"/>
                  </a:lnTo>
                  <a:lnTo>
                    <a:pt x="402" y="2110"/>
                  </a:lnTo>
                  <a:lnTo>
                    <a:pt x="485" y="2157"/>
                  </a:lnTo>
                  <a:lnTo>
                    <a:pt x="528" y="2176"/>
                  </a:lnTo>
                  <a:lnTo>
                    <a:pt x="575" y="2195"/>
                  </a:lnTo>
                  <a:lnTo>
                    <a:pt x="680" y="2231"/>
                  </a:lnTo>
                  <a:lnTo>
                    <a:pt x="792" y="2259"/>
                  </a:lnTo>
                  <a:lnTo>
                    <a:pt x="922" y="2278"/>
                  </a:lnTo>
                  <a:lnTo>
                    <a:pt x="911" y="2365"/>
                  </a:lnTo>
                  <a:lnTo>
                    <a:pt x="773" y="2344"/>
                  </a:lnTo>
                  <a:lnTo>
                    <a:pt x="658" y="2316"/>
                  </a:lnTo>
                  <a:lnTo>
                    <a:pt x="545" y="2278"/>
                  </a:lnTo>
                  <a:lnTo>
                    <a:pt x="492" y="2256"/>
                  </a:lnTo>
                  <a:lnTo>
                    <a:pt x="443" y="2233"/>
                  </a:lnTo>
                  <a:lnTo>
                    <a:pt x="356" y="2184"/>
                  </a:lnTo>
                  <a:lnTo>
                    <a:pt x="279" y="2127"/>
                  </a:lnTo>
                  <a:lnTo>
                    <a:pt x="209" y="2063"/>
                  </a:lnTo>
                  <a:lnTo>
                    <a:pt x="152" y="1997"/>
                  </a:lnTo>
                  <a:lnTo>
                    <a:pt x="105" y="1923"/>
                  </a:lnTo>
                  <a:lnTo>
                    <a:pt x="66" y="1846"/>
                  </a:lnTo>
                  <a:lnTo>
                    <a:pt x="36" y="1763"/>
                  </a:lnTo>
                  <a:lnTo>
                    <a:pt x="17" y="1684"/>
                  </a:lnTo>
                  <a:lnTo>
                    <a:pt x="3" y="1596"/>
                  </a:lnTo>
                  <a:lnTo>
                    <a:pt x="0" y="1505"/>
                  </a:lnTo>
                  <a:lnTo>
                    <a:pt x="3" y="1417"/>
                  </a:lnTo>
                  <a:lnTo>
                    <a:pt x="15" y="1326"/>
                  </a:lnTo>
                  <a:lnTo>
                    <a:pt x="28" y="1233"/>
                  </a:lnTo>
                  <a:lnTo>
                    <a:pt x="53" y="1142"/>
                  </a:lnTo>
                  <a:lnTo>
                    <a:pt x="83" y="1048"/>
                  </a:lnTo>
                  <a:lnTo>
                    <a:pt x="116" y="958"/>
                  </a:lnTo>
                  <a:lnTo>
                    <a:pt x="152" y="864"/>
                  </a:lnTo>
                  <a:lnTo>
                    <a:pt x="196" y="771"/>
                  </a:lnTo>
                  <a:lnTo>
                    <a:pt x="245" y="683"/>
                  </a:lnTo>
                  <a:lnTo>
                    <a:pt x="294" y="594"/>
                  </a:lnTo>
                  <a:lnTo>
                    <a:pt x="407" y="428"/>
                  </a:lnTo>
                  <a:lnTo>
                    <a:pt x="528" y="268"/>
                  </a:lnTo>
                  <a:lnTo>
                    <a:pt x="594" y="196"/>
                  </a:lnTo>
                  <a:lnTo>
                    <a:pt x="660" y="124"/>
                  </a:lnTo>
                  <a:lnTo>
                    <a:pt x="729" y="62"/>
                  </a:lnTo>
                  <a:lnTo>
                    <a:pt x="798" y="0"/>
                  </a:lnTo>
                  <a:lnTo>
                    <a:pt x="856" y="6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0" name="Freeform 71"/>
            <p:cNvSpPr>
              <a:spLocks/>
            </p:cNvSpPr>
            <p:nvPr/>
          </p:nvSpPr>
          <p:spPr bwMode="auto">
            <a:xfrm>
              <a:off x="1422" y="2030"/>
              <a:ext cx="19" cy="23"/>
            </a:xfrm>
            <a:custGeom>
              <a:avLst/>
              <a:gdLst>
                <a:gd name="T0" fmla="*/ 0 w 58"/>
                <a:gd name="T1" fmla="*/ 0 h 70"/>
                <a:gd name="T2" fmla="*/ 0 w 58"/>
                <a:gd name="T3" fmla="*/ 0 h 70"/>
                <a:gd name="T4" fmla="*/ 0 w 58"/>
                <a:gd name="T5" fmla="*/ 0 h 70"/>
                <a:gd name="T6" fmla="*/ 0 w 58"/>
                <a:gd name="T7" fmla="*/ 0 h 70"/>
                <a:gd name="T8" fmla="*/ 0 w 5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70"/>
                <a:gd name="T17" fmla="*/ 58 w 58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70">
                  <a:moveTo>
                    <a:pt x="3" y="0"/>
                  </a:moveTo>
                  <a:lnTo>
                    <a:pt x="0" y="0"/>
                  </a:lnTo>
                  <a:lnTo>
                    <a:pt x="58" y="66"/>
                  </a:lnTo>
                  <a:lnTo>
                    <a:pt x="58" y="7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1" name="Freeform 72"/>
            <p:cNvSpPr>
              <a:spLocks/>
            </p:cNvSpPr>
            <p:nvPr/>
          </p:nvSpPr>
          <p:spPr bwMode="auto">
            <a:xfrm>
              <a:off x="1459" y="2789"/>
              <a:ext cx="330" cy="44"/>
            </a:xfrm>
            <a:custGeom>
              <a:avLst/>
              <a:gdLst>
                <a:gd name="T0" fmla="*/ 0 w 990"/>
                <a:gd name="T1" fmla="*/ 0 h 132"/>
                <a:gd name="T2" fmla="*/ 0 w 990"/>
                <a:gd name="T3" fmla="*/ 0 h 132"/>
                <a:gd name="T4" fmla="*/ 0 w 990"/>
                <a:gd name="T5" fmla="*/ 0 h 132"/>
                <a:gd name="T6" fmla="*/ 0 w 990"/>
                <a:gd name="T7" fmla="*/ 0 h 132"/>
                <a:gd name="T8" fmla="*/ 0 w 990"/>
                <a:gd name="T9" fmla="*/ 0 h 132"/>
                <a:gd name="T10" fmla="*/ 0 w 990"/>
                <a:gd name="T11" fmla="*/ 0 h 132"/>
                <a:gd name="T12" fmla="*/ 0 w 990"/>
                <a:gd name="T13" fmla="*/ 0 h 132"/>
                <a:gd name="T14" fmla="*/ 0 w 990"/>
                <a:gd name="T15" fmla="*/ 0 h 132"/>
                <a:gd name="T16" fmla="*/ 0 w 990"/>
                <a:gd name="T17" fmla="*/ 0 h 132"/>
                <a:gd name="T18" fmla="*/ 0 w 990"/>
                <a:gd name="T19" fmla="*/ 0 h 132"/>
                <a:gd name="T20" fmla="*/ 0 w 990"/>
                <a:gd name="T21" fmla="*/ 0 h 132"/>
                <a:gd name="T22" fmla="*/ 0 w 990"/>
                <a:gd name="T23" fmla="*/ 0 h 132"/>
                <a:gd name="T24" fmla="*/ 0 w 990"/>
                <a:gd name="T25" fmla="*/ 0 h 1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0"/>
                <a:gd name="T40" fmla="*/ 0 h 132"/>
                <a:gd name="T41" fmla="*/ 990 w 990"/>
                <a:gd name="T42" fmla="*/ 132 h 1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0" h="132">
                  <a:moveTo>
                    <a:pt x="9" y="0"/>
                  </a:moveTo>
                  <a:lnTo>
                    <a:pt x="280" y="30"/>
                  </a:lnTo>
                  <a:lnTo>
                    <a:pt x="409" y="38"/>
                  </a:lnTo>
                  <a:lnTo>
                    <a:pt x="531" y="44"/>
                  </a:lnTo>
                  <a:lnTo>
                    <a:pt x="767" y="44"/>
                  </a:lnTo>
                  <a:lnTo>
                    <a:pt x="987" y="33"/>
                  </a:lnTo>
                  <a:lnTo>
                    <a:pt x="990" y="121"/>
                  </a:lnTo>
                  <a:lnTo>
                    <a:pt x="767" y="132"/>
                  </a:lnTo>
                  <a:lnTo>
                    <a:pt x="528" y="132"/>
                  </a:lnTo>
                  <a:lnTo>
                    <a:pt x="405" y="126"/>
                  </a:lnTo>
                  <a:lnTo>
                    <a:pt x="273" y="119"/>
                  </a:lnTo>
                  <a:lnTo>
                    <a:pt x="0" y="8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2" name="Freeform 73"/>
            <p:cNvSpPr>
              <a:spLocks/>
            </p:cNvSpPr>
            <p:nvPr/>
          </p:nvSpPr>
          <p:spPr bwMode="auto">
            <a:xfrm>
              <a:off x="1774" y="1763"/>
              <a:ext cx="130" cy="1054"/>
            </a:xfrm>
            <a:custGeom>
              <a:avLst/>
              <a:gdLst>
                <a:gd name="T0" fmla="*/ 0 w 390"/>
                <a:gd name="T1" fmla="*/ 0 h 3161"/>
                <a:gd name="T2" fmla="*/ 0 w 390"/>
                <a:gd name="T3" fmla="*/ 0 h 3161"/>
                <a:gd name="T4" fmla="*/ 0 w 390"/>
                <a:gd name="T5" fmla="*/ 0 h 3161"/>
                <a:gd name="T6" fmla="*/ 0 w 390"/>
                <a:gd name="T7" fmla="*/ 0 h 3161"/>
                <a:gd name="T8" fmla="*/ 0 w 390"/>
                <a:gd name="T9" fmla="*/ 0 h 3161"/>
                <a:gd name="T10" fmla="*/ 0 w 390"/>
                <a:gd name="T11" fmla="*/ 0 h 3161"/>
                <a:gd name="T12" fmla="*/ 0 w 390"/>
                <a:gd name="T13" fmla="*/ 0 h 3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0"/>
                <a:gd name="T22" fmla="*/ 0 h 3161"/>
                <a:gd name="T23" fmla="*/ 390 w 390"/>
                <a:gd name="T24" fmla="*/ 3161 h 31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0" h="3161">
                  <a:moveTo>
                    <a:pt x="0" y="3150"/>
                  </a:moveTo>
                  <a:lnTo>
                    <a:pt x="85" y="3161"/>
                  </a:lnTo>
                  <a:lnTo>
                    <a:pt x="236" y="1584"/>
                  </a:lnTo>
                  <a:lnTo>
                    <a:pt x="390" y="11"/>
                  </a:lnTo>
                  <a:lnTo>
                    <a:pt x="304" y="0"/>
                  </a:lnTo>
                  <a:lnTo>
                    <a:pt x="151" y="1573"/>
                  </a:lnTo>
                  <a:lnTo>
                    <a:pt x="0" y="315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3" name="Freeform 74"/>
            <p:cNvSpPr>
              <a:spLocks/>
            </p:cNvSpPr>
            <p:nvPr/>
          </p:nvSpPr>
          <p:spPr bwMode="auto">
            <a:xfrm>
              <a:off x="1774" y="2800"/>
              <a:ext cx="28" cy="30"/>
            </a:xfrm>
            <a:custGeom>
              <a:avLst/>
              <a:gdLst>
                <a:gd name="T0" fmla="*/ 0 w 85"/>
                <a:gd name="T1" fmla="*/ 0 h 88"/>
                <a:gd name="T2" fmla="*/ 0 w 85"/>
                <a:gd name="T3" fmla="*/ 0 h 88"/>
                <a:gd name="T4" fmla="*/ 0 w 85"/>
                <a:gd name="T5" fmla="*/ 0 h 88"/>
                <a:gd name="T6" fmla="*/ 0 w 85"/>
                <a:gd name="T7" fmla="*/ 0 h 88"/>
                <a:gd name="T8" fmla="*/ 0 w 85"/>
                <a:gd name="T9" fmla="*/ 0 h 88"/>
                <a:gd name="T10" fmla="*/ 0 w 85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5"/>
                <a:gd name="T19" fmla="*/ 0 h 88"/>
                <a:gd name="T20" fmla="*/ 85 w 85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5" h="88">
                  <a:moveTo>
                    <a:pt x="46" y="88"/>
                  </a:moveTo>
                  <a:lnTo>
                    <a:pt x="82" y="86"/>
                  </a:lnTo>
                  <a:lnTo>
                    <a:pt x="85" y="50"/>
                  </a:lnTo>
                  <a:lnTo>
                    <a:pt x="0" y="39"/>
                  </a:lnTo>
                  <a:lnTo>
                    <a:pt x="43" y="0"/>
                  </a:lnTo>
                  <a:lnTo>
                    <a:pt x="46" y="88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4" name="Freeform 75"/>
            <p:cNvSpPr>
              <a:spLocks/>
            </p:cNvSpPr>
            <p:nvPr/>
          </p:nvSpPr>
          <p:spPr bwMode="auto">
            <a:xfrm>
              <a:off x="1875" y="1743"/>
              <a:ext cx="32" cy="36"/>
            </a:xfrm>
            <a:custGeom>
              <a:avLst/>
              <a:gdLst>
                <a:gd name="T0" fmla="*/ 0 w 94"/>
                <a:gd name="T1" fmla="*/ 0 h 107"/>
                <a:gd name="T2" fmla="*/ 0 w 94"/>
                <a:gd name="T3" fmla="*/ 0 h 107"/>
                <a:gd name="T4" fmla="*/ 0 w 94"/>
                <a:gd name="T5" fmla="*/ 0 h 107"/>
                <a:gd name="T6" fmla="*/ 0 w 94"/>
                <a:gd name="T7" fmla="*/ 0 h 107"/>
                <a:gd name="T8" fmla="*/ 0 w 94"/>
                <a:gd name="T9" fmla="*/ 0 h 107"/>
                <a:gd name="T10" fmla="*/ 0 w 94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107"/>
                <a:gd name="T20" fmla="*/ 94 w 94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107">
                  <a:moveTo>
                    <a:pt x="86" y="71"/>
                  </a:moveTo>
                  <a:lnTo>
                    <a:pt x="94" y="0"/>
                  </a:lnTo>
                  <a:lnTo>
                    <a:pt x="26" y="28"/>
                  </a:lnTo>
                  <a:lnTo>
                    <a:pt x="62" y="107"/>
                  </a:lnTo>
                  <a:lnTo>
                    <a:pt x="0" y="60"/>
                  </a:lnTo>
                  <a:lnTo>
                    <a:pt x="86" y="71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5" name="Freeform 76"/>
            <p:cNvSpPr>
              <a:spLocks/>
            </p:cNvSpPr>
            <p:nvPr/>
          </p:nvSpPr>
          <p:spPr bwMode="auto">
            <a:xfrm>
              <a:off x="1152" y="2034"/>
              <a:ext cx="307" cy="788"/>
            </a:xfrm>
            <a:custGeom>
              <a:avLst/>
              <a:gdLst>
                <a:gd name="T0" fmla="*/ 0 w 921"/>
                <a:gd name="T1" fmla="*/ 0 h 2366"/>
                <a:gd name="T2" fmla="*/ 0 w 921"/>
                <a:gd name="T3" fmla="*/ 0 h 2366"/>
                <a:gd name="T4" fmla="*/ 0 w 921"/>
                <a:gd name="T5" fmla="*/ 0 h 2366"/>
                <a:gd name="T6" fmla="*/ 0 w 921"/>
                <a:gd name="T7" fmla="*/ 0 h 2366"/>
                <a:gd name="T8" fmla="*/ 0 w 921"/>
                <a:gd name="T9" fmla="*/ 0 h 2366"/>
                <a:gd name="T10" fmla="*/ 0 w 921"/>
                <a:gd name="T11" fmla="*/ 0 h 2366"/>
                <a:gd name="T12" fmla="*/ 0 w 921"/>
                <a:gd name="T13" fmla="*/ 0 h 2366"/>
                <a:gd name="T14" fmla="*/ 0 w 921"/>
                <a:gd name="T15" fmla="*/ 0 h 2366"/>
                <a:gd name="T16" fmla="*/ 0 w 921"/>
                <a:gd name="T17" fmla="*/ 0 h 2366"/>
                <a:gd name="T18" fmla="*/ 0 w 921"/>
                <a:gd name="T19" fmla="*/ 0 h 2366"/>
                <a:gd name="T20" fmla="*/ 0 w 921"/>
                <a:gd name="T21" fmla="*/ 0 h 2366"/>
                <a:gd name="T22" fmla="*/ 0 w 921"/>
                <a:gd name="T23" fmla="*/ 0 h 2366"/>
                <a:gd name="T24" fmla="*/ 0 w 921"/>
                <a:gd name="T25" fmla="*/ 0 h 2366"/>
                <a:gd name="T26" fmla="*/ 0 w 921"/>
                <a:gd name="T27" fmla="*/ 0 h 2366"/>
                <a:gd name="T28" fmla="*/ 0 w 921"/>
                <a:gd name="T29" fmla="*/ 0 h 2366"/>
                <a:gd name="T30" fmla="*/ 0 w 921"/>
                <a:gd name="T31" fmla="*/ 0 h 2366"/>
                <a:gd name="T32" fmla="*/ 0 w 921"/>
                <a:gd name="T33" fmla="*/ 0 h 2366"/>
                <a:gd name="T34" fmla="*/ 0 w 921"/>
                <a:gd name="T35" fmla="*/ 0 h 2366"/>
                <a:gd name="T36" fmla="*/ 0 w 921"/>
                <a:gd name="T37" fmla="*/ 0 h 2366"/>
                <a:gd name="T38" fmla="*/ 0 w 921"/>
                <a:gd name="T39" fmla="*/ 0 h 2366"/>
                <a:gd name="T40" fmla="*/ 0 w 921"/>
                <a:gd name="T41" fmla="*/ 0 h 2366"/>
                <a:gd name="T42" fmla="*/ 0 w 921"/>
                <a:gd name="T43" fmla="*/ 0 h 2366"/>
                <a:gd name="T44" fmla="*/ 0 w 921"/>
                <a:gd name="T45" fmla="*/ 0 h 2366"/>
                <a:gd name="T46" fmla="*/ 0 w 921"/>
                <a:gd name="T47" fmla="*/ 0 h 2366"/>
                <a:gd name="T48" fmla="*/ 0 w 921"/>
                <a:gd name="T49" fmla="*/ 0 h 2366"/>
                <a:gd name="T50" fmla="*/ 0 w 921"/>
                <a:gd name="T51" fmla="*/ 0 h 2366"/>
                <a:gd name="T52" fmla="*/ 0 w 921"/>
                <a:gd name="T53" fmla="*/ 0 h 2366"/>
                <a:gd name="T54" fmla="*/ 0 w 921"/>
                <a:gd name="T55" fmla="*/ 0 h 2366"/>
                <a:gd name="T56" fmla="*/ 0 w 921"/>
                <a:gd name="T57" fmla="*/ 0 h 2366"/>
                <a:gd name="T58" fmla="*/ 0 w 921"/>
                <a:gd name="T59" fmla="*/ 0 h 2366"/>
                <a:gd name="T60" fmla="*/ 0 w 921"/>
                <a:gd name="T61" fmla="*/ 0 h 2366"/>
                <a:gd name="T62" fmla="*/ 0 w 921"/>
                <a:gd name="T63" fmla="*/ 0 h 23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21"/>
                <a:gd name="T97" fmla="*/ 0 h 2366"/>
                <a:gd name="T98" fmla="*/ 921 w 921"/>
                <a:gd name="T99" fmla="*/ 2366 h 23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21" h="2366">
                  <a:moveTo>
                    <a:pt x="855" y="66"/>
                  </a:moveTo>
                  <a:lnTo>
                    <a:pt x="789" y="125"/>
                  </a:lnTo>
                  <a:lnTo>
                    <a:pt x="723" y="185"/>
                  </a:lnTo>
                  <a:lnTo>
                    <a:pt x="660" y="253"/>
                  </a:lnTo>
                  <a:lnTo>
                    <a:pt x="596" y="323"/>
                  </a:lnTo>
                  <a:lnTo>
                    <a:pt x="478" y="479"/>
                  </a:lnTo>
                  <a:lnTo>
                    <a:pt x="368" y="641"/>
                  </a:lnTo>
                  <a:lnTo>
                    <a:pt x="321" y="724"/>
                  </a:lnTo>
                  <a:lnTo>
                    <a:pt x="274" y="809"/>
                  </a:lnTo>
                  <a:lnTo>
                    <a:pt x="231" y="900"/>
                  </a:lnTo>
                  <a:lnTo>
                    <a:pt x="198" y="988"/>
                  </a:lnTo>
                  <a:lnTo>
                    <a:pt x="165" y="1079"/>
                  </a:lnTo>
                  <a:lnTo>
                    <a:pt x="138" y="1164"/>
                  </a:lnTo>
                  <a:lnTo>
                    <a:pt x="112" y="1252"/>
                  </a:lnTo>
                  <a:lnTo>
                    <a:pt x="102" y="1337"/>
                  </a:lnTo>
                  <a:lnTo>
                    <a:pt x="91" y="1422"/>
                  </a:lnTo>
                  <a:lnTo>
                    <a:pt x="87" y="1505"/>
                  </a:lnTo>
                  <a:lnTo>
                    <a:pt x="91" y="1588"/>
                  </a:lnTo>
                  <a:lnTo>
                    <a:pt x="102" y="1664"/>
                  </a:lnTo>
                  <a:lnTo>
                    <a:pt x="121" y="1741"/>
                  </a:lnTo>
                  <a:lnTo>
                    <a:pt x="145" y="1811"/>
                  </a:lnTo>
                  <a:lnTo>
                    <a:pt x="181" y="1879"/>
                  </a:lnTo>
                  <a:lnTo>
                    <a:pt x="223" y="1945"/>
                  </a:lnTo>
                  <a:lnTo>
                    <a:pt x="272" y="2003"/>
                  </a:lnTo>
                  <a:lnTo>
                    <a:pt x="332" y="2058"/>
                  </a:lnTo>
                  <a:lnTo>
                    <a:pt x="402" y="2110"/>
                  </a:lnTo>
                  <a:lnTo>
                    <a:pt x="483" y="2156"/>
                  </a:lnTo>
                  <a:lnTo>
                    <a:pt x="528" y="2176"/>
                  </a:lnTo>
                  <a:lnTo>
                    <a:pt x="574" y="2195"/>
                  </a:lnTo>
                  <a:lnTo>
                    <a:pt x="679" y="2231"/>
                  </a:lnTo>
                  <a:lnTo>
                    <a:pt x="792" y="2258"/>
                  </a:lnTo>
                  <a:lnTo>
                    <a:pt x="921" y="2278"/>
                  </a:lnTo>
                  <a:lnTo>
                    <a:pt x="910" y="2366"/>
                  </a:lnTo>
                  <a:lnTo>
                    <a:pt x="772" y="2344"/>
                  </a:lnTo>
                  <a:lnTo>
                    <a:pt x="657" y="2316"/>
                  </a:lnTo>
                  <a:lnTo>
                    <a:pt x="544" y="2278"/>
                  </a:lnTo>
                  <a:lnTo>
                    <a:pt x="492" y="2256"/>
                  </a:lnTo>
                  <a:lnTo>
                    <a:pt x="442" y="2234"/>
                  </a:lnTo>
                  <a:lnTo>
                    <a:pt x="355" y="2184"/>
                  </a:lnTo>
                  <a:lnTo>
                    <a:pt x="277" y="2126"/>
                  </a:lnTo>
                  <a:lnTo>
                    <a:pt x="208" y="2063"/>
                  </a:lnTo>
                  <a:lnTo>
                    <a:pt x="151" y="1997"/>
                  </a:lnTo>
                  <a:lnTo>
                    <a:pt x="104" y="1924"/>
                  </a:lnTo>
                  <a:lnTo>
                    <a:pt x="66" y="1846"/>
                  </a:lnTo>
                  <a:lnTo>
                    <a:pt x="36" y="1764"/>
                  </a:lnTo>
                  <a:lnTo>
                    <a:pt x="16" y="1684"/>
                  </a:lnTo>
                  <a:lnTo>
                    <a:pt x="2" y="1596"/>
                  </a:lnTo>
                  <a:lnTo>
                    <a:pt x="0" y="1505"/>
                  </a:lnTo>
                  <a:lnTo>
                    <a:pt x="2" y="1417"/>
                  </a:lnTo>
                  <a:lnTo>
                    <a:pt x="13" y="1326"/>
                  </a:lnTo>
                  <a:lnTo>
                    <a:pt x="27" y="1233"/>
                  </a:lnTo>
                  <a:lnTo>
                    <a:pt x="52" y="1143"/>
                  </a:lnTo>
                  <a:lnTo>
                    <a:pt x="82" y="1049"/>
                  </a:lnTo>
                  <a:lnTo>
                    <a:pt x="115" y="958"/>
                  </a:lnTo>
                  <a:lnTo>
                    <a:pt x="151" y="864"/>
                  </a:lnTo>
                  <a:lnTo>
                    <a:pt x="195" y="771"/>
                  </a:lnTo>
                  <a:lnTo>
                    <a:pt x="244" y="683"/>
                  </a:lnTo>
                  <a:lnTo>
                    <a:pt x="294" y="594"/>
                  </a:lnTo>
                  <a:lnTo>
                    <a:pt x="406" y="427"/>
                  </a:lnTo>
                  <a:lnTo>
                    <a:pt x="528" y="268"/>
                  </a:lnTo>
                  <a:lnTo>
                    <a:pt x="594" y="196"/>
                  </a:lnTo>
                  <a:lnTo>
                    <a:pt x="660" y="125"/>
                  </a:lnTo>
                  <a:lnTo>
                    <a:pt x="728" y="61"/>
                  </a:lnTo>
                  <a:lnTo>
                    <a:pt x="798" y="0"/>
                  </a:lnTo>
                  <a:lnTo>
                    <a:pt x="855" y="6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6" name="Freeform 77"/>
            <p:cNvSpPr>
              <a:spLocks/>
            </p:cNvSpPr>
            <p:nvPr/>
          </p:nvSpPr>
          <p:spPr bwMode="auto">
            <a:xfrm>
              <a:off x="1418" y="2034"/>
              <a:ext cx="19" cy="22"/>
            </a:xfrm>
            <a:custGeom>
              <a:avLst/>
              <a:gdLst>
                <a:gd name="T0" fmla="*/ 0 w 57"/>
                <a:gd name="T1" fmla="*/ 0 h 66"/>
                <a:gd name="T2" fmla="*/ 0 w 57"/>
                <a:gd name="T3" fmla="*/ 0 h 66"/>
                <a:gd name="T4" fmla="*/ 0 w 57"/>
                <a:gd name="T5" fmla="*/ 0 h 66"/>
                <a:gd name="T6" fmla="*/ 0 60000 65536"/>
                <a:gd name="T7" fmla="*/ 0 60000 65536"/>
                <a:gd name="T8" fmla="*/ 0 60000 65536"/>
                <a:gd name="T9" fmla="*/ 0 w 57"/>
                <a:gd name="T10" fmla="*/ 0 h 66"/>
                <a:gd name="T11" fmla="*/ 57 w 57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6">
                  <a:moveTo>
                    <a:pt x="0" y="0"/>
                  </a:moveTo>
                  <a:lnTo>
                    <a:pt x="5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7" name="Freeform 78"/>
            <p:cNvSpPr>
              <a:spLocks/>
            </p:cNvSpPr>
            <p:nvPr/>
          </p:nvSpPr>
          <p:spPr bwMode="auto">
            <a:xfrm>
              <a:off x="1456" y="2483"/>
              <a:ext cx="948" cy="354"/>
            </a:xfrm>
            <a:custGeom>
              <a:avLst/>
              <a:gdLst>
                <a:gd name="T0" fmla="*/ 0 w 2844"/>
                <a:gd name="T1" fmla="*/ 0 h 1062"/>
                <a:gd name="T2" fmla="*/ 0 w 2844"/>
                <a:gd name="T3" fmla="*/ 0 h 1062"/>
                <a:gd name="T4" fmla="*/ 0 w 2844"/>
                <a:gd name="T5" fmla="*/ 0 h 1062"/>
                <a:gd name="T6" fmla="*/ 0 w 2844"/>
                <a:gd name="T7" fmla="*/ 0 h 1062"/>
                <a:gd name="T8" fmla="*/ 0 w 2844"/>
                <a:gd name="T9" fmla="*/ 0 h 1062"/>
                <a:gd name="T10" fmla="*/ 0 w 2844"/>
                <a:gd name="T11" fmla="*/ 0 h 1062"/>
                <a:gd name="T12" fmla="*/ 0 w 2844"/>
                <a:gd name="T13" fmla="*/ 0 h 1062"/>
                <a:gd name="T14" fmla="*/ 0 w 2844"/>
                <a:gd name="T15" fmla="*/ 0 h 1062"/>
                <a:gd name="T16" fmla="*/ 0 w 2844"/>
                <a:gd name="T17" fmla="*/ 0 h 1062"/>
                <a:gd name="T18" fmla="*/ 0 w 2844"/>
                <a:gd name="T19" fmla="*/ 0 h 1062"/>
                <a:gd name="T20" fmla="*/ 0 w 2844"/>
                <a:gd name="T21" fmla="*/ 0 h 1062"/>
                <a:gd name="T22" fmla="*/ 0 w 2844"/>
                <a:gd name="T23" fmla="*/ 0 h 1062"/>
                <a:gd name="T24" fmla="*/ 0 w 2844"/>
                <a:gd name="T25" fmla="*/ 0 h 1062"/>
                <a:gd name="T26" fmla="*/ 0 w 2844"/>
                <a:gd name="T27" fmla="*/ 0 h 1062"/>
                <a:gd name="T28" fmla="*/ 0 w 2844"/>
                <a:gd name="T29" fmla="*/ 0 h 1062"/>
                <a:gd name="T30" fmla="*/ 0 w 2844"/>
                <a:gd name="T31" fmla="*/ 0 h 1062"/>
                <a:gd name="T32" fmla="*/ 0 w 2844"/>
                <a:gd name="T33" fmla="*/ 0 h 1062"/>
                <a:gd name="T34" fmla="*/ 0 w 2844"/>
                <a:gd name="T35" fmla="*/ 0 h 1062"/>
                <a:gd name="T36" fmla="*/ 0 w 2844"/>
                <a:gd name="T37" fmla="*/ 0 h 1062"/>
                <a:gd name="T38" fmla="*/ 0 w 2844"/>
                <a:gd name="T39" fmla="*/ 0 h 1062"/>
                <a:gd name="T40" fmla="*/ 0 w 2844"/>
                <a:gd name="T41" fmla="*/ 0 h 1062"/>
                <a:gd name="T42" fmla="*/ 0 w 2844"/>
                <a:gd name="T43" fmla="*/ 0 h 1062"/>
                <a:gd name="T44" fmla="*/ 0 w 2844"/>
                <a:gd name="T45" fmla="*/ 0 h 1062"/>
                <a:gd name="T46" fmla="*/ 0 w 2844"/>
                <a:gd name="T47" fmla="*/ 0 h 1062"/>
                <a:gd name="T48" fmla="*/ 0 w 2844"/>
                <a:gd name="T49" fmla="*/ 0 h 1062"/>
                <a:gd name="T50" fmla="*/ 0 w 2844"/>
                <a:gd name="T51" fmla="*/ 0 h 1062"/>
                <a:gd name="T52" fmla="*/ 0 w 2844"/>
                <a:gd name="T53" fmla="*/ 0 h 1062"/>
                <a:gd name="T54" fmla="*/ 0 w 2844"/>
                <a:gd name="T55" fmla="*/ 0 h 1062"/>
                <a:gd name="T56" fmla="*/ 0 w 2844"/>
                <a:gd name="T57" fmla="*/ 0 h 1062"/>
                <a:gd name="T58" fmla="*/ 0 w 2844"/>
                <a:gd name="T59" fmla="*/ 0 h 1062"/>
                <a:gd name="T60" fmla="*/ 0 w 2844"/>
                <a:gd name="T61" fmla="*/ 0 h 1062"/>
                <a:gd name="T62" fmla="*/ 0 w 2844"/>
                <a:gd name="T63" fmla="*/ 0 h 1062"/>
                <a:gd name="T64" fmla="*/ 0 w 2844"/>
                <a:gd name="T65" fmla="*/ 0 h 1062"/>
                <a:gd name="T66" fmla="*/ 0 w 2844"/>
                <a:gd name="T67" fmla="*/ 0 h 1062"/>
                <a:gd name="T68" fmla="*/ 0 w 2844"/>
                <a:gd name="T69" fmla="*/ 0 h 1062"/>
                <a:gd name="T70" fmla="*/ 0 w 2844"/>
                <a:gd name="T71" fmla="*/ 0 h 1062"/>
                <a:gd name="T72" fmla="*/ 0 w 2844"/>
                <a:gd name="T73" fmla="*/ 0 h 1062"/>
                <a:gd name="T74" fmla="*/ 0 w 2844"/>
                <a:gd name="T75" fmla="*/ 0 h 1062"/>
                <a:gd name="T76" fmla="*/ 0 w 2844"/>
                <a:gd name="T77" fmla="*/ 0 h 1062"/>
                <a:gd name="T78" fmla="*/ 0 w 2844"/>
                <a:gd name="T79" fmla="*/ 0 h 1062"/>
                <a:gd name="T80" fmla="*/ 0 w 2844"/>
                <a:gd name="T81" fmla="*/ 0 h 1062"/>
                <a:gd name="T82" fmla="*/ 0 w 2844"/>
                <a:gd name="T83" fmla="*/ 0 h 1062"/>
                <a:gd name="T84" fmla="*/ 0 w 2844"/>
                <a:gd name="T85" fmla="*/ 0 h 1062"/>
                <a:gd name="T86" fmla="*/ 0 w 2844"/>
                <a:gd name="T87" fmla="*/ 0 h 1062"/>
                <a:gd name="T88" fmla="*/ 0 w 2844"/>
                <a:gd name="T89" fmla="*/ 0 h 1062"/>
                <a:gd name="T90" fmla="*/ 0 w 2844"/>
                <a:gd name="T91" fmla="*/ 0 h 1062"/>
                <a:gd name="T92" fmla="*/ 0 w 2844"/>
                <a:gd name="T93" fmla="*/ 0 h 1062"/>
                <a:gd name="T94" fmla="*/ 0 w 2844"/>
                <a:gd name="T95" fmla="*/ 0 h 1062"/>
                <a:gd name="T96" fmla="*/ 0 w 2844"/>
                <a:gd name="T97" fmla="*/ 0 h 1062"/>
                <a:gd name="T98" fmla="*/ 0 w 2844"/>
                <a:gd name="T99" fmla="*/ 0 h 1062"/>
                <a:gd name="T100" fmla="*/ 0 w 2844"/>
                <a:gd name="T101" fmla="*/ 0 h 1062"/>
                <a:gd name="T102" fmla="*/ 0 w 2844"/>
                <a:gd name="T103" fmla="*/ 0 h 1062"/>
                <a:gd name="T104" fmla="*/ 0 w 2844"/>
                <a:gd name="T105" fmla="*/ 0 h 10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44"/>
                <a:gd name="T160" fmla="*/ 0 h 1062"/>
                <a:gd name="T161" fmla="*/ 2844 w 2844"/>
                <a:gd name="T162" fmla="*/ 1062 h 10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44" h="1062">
                  <a:moveTo>
                    <a:pt x="11" y="930"/>
                  </a:moveTo>
                  <a:lnTo>
                    <a:pt x="225" y="955"/>
                  </a:lnTo>
                  <a:lnTo>
                    <a:pt x="429" y="968"/>
                  </a:lnTo>
                  <a:lnTo>
                    <a:pt x="619" y="974"/>
                  </a:lnTo>
                  <a:lnTo>
                    <a:pt x="803" y="974"/>
                  </a:lnTo>
                  <a:lnTo>
                    <a:pt x="971" y="963"/>
                  </a:lnTo>
                  <a:lnTo>
                    <a:pt x="1130" y="946"/>
                  </a:lnTo>
                  <a:lnTo>
                    <a:pt x="1282" y="925"/>
                  </a:lnTo>
                  <a:lnTo>
                    <a:pt x="1417" y="900"/>
                  </a:lnTo>
                  <a:lnTo>
                    <a:pt x="1551" y="866"/>
                  </a:lnTo>
                  <a:lnTo>
                    <a:pt x="1666" y="828"/>
                  </a:lnTo>
                  <a:lnTo>
                    <a:pt x="1783" y="787"/>
                  </a:lnTo>
                  <a:lnTo>
                    <a:pt x="1887" y="742"/>
                  </a:lnTo>
                  <a:lnTo>
                    <a:pt x="1981" y="696"/>
                  </a:lnTo>
                  <a:lnTo>
                    <a:pt x="2071" y="644"/>
                  </a:lnTo>
                  <a:lnTo>
                    <a:pt x="2153" y="595"/>
                  </a:lnTo>
                  <a:lnTo>
                    <a:pt x="2228" y="544"/>
                  </a:lnTo>
                  <a:lnTo>
                    <a:pt x="2357" y="438"/>
                  </a:lnTo>
                  <a:lnTo>
                    <a:pt x="2467" y="336"/>
                  </a:lnTo>
                  <a:lnTo>
                    <a:pt x="2555" y="240"/>
                  </a:lnTo>
                  <a:lnTo>
                    <a:pt x="2626" y="154"/>
                  </a:lnTo>
                  <a:lnTo>
                    <a:pt x="2681" y="86"/>
                  </a:lnTo>
                  <a:lnTo>
                    <a:pt x="2728" y="31"/>
                  </a:lnTo>
                  <a:lnTo>
                    <a:pt x="2778" y="0"/>
                  </a:lnTo>
                  <a:lnTo>
                    <a:pt x="2822" y="0"/>
                  </a:lnTo>
                  <a:lnTo>
                    <a:pt x="2844" y="14"/>
                  </a:lnTo>
                  <a:lnTo>
                    <a:pt x="2797" y="88"/>
                  </a:lnTo>
                  <a:lnTo>
                    <a:pt x="2792" y="82"/>
                  </a:lnTo>
                  <a:lnTo>
                    <a:pt x="2808" y="82"/>
                  </a:lnTo>
                  <a:lnTo>
                    <a:pt x="2786" y="97"/>
                  </a:lnTo>
                  <a:lnTo>
                    <a:pt x="2747" y="144"/>
                  </a:lnTo>
                  <a:lnTo>
                    <a:pt x="2692" y="212"/>
                  </a:lnTo>
                  <a:lnTo>
                    <a:pt x="2621" y="297"/>
                  </a:lnTo>
                  <a:lnTo>
                    <a:pt x="2528" y="399"/>
                  </a:lnTo>
                  <a:lnTo>
                    <a:pt x="2415" y="504"/>
                  </a:lnTo>
                  <a:lnTo>
                    <a:pt x="2283" y="614"/>
                  </a:lnTo>
                  <a:lnTo>
                    <a:pt x="2200" y="668"/>
                  </a:lnTo>
                  <a:lnTo>
                    <a:pt x="2115" y="721"/>
                  </a:lnTo>
                  <a:lnTo>
                    <a:pt x="2021" y="774"/>
                  </a:lnTo>
                  <a:lnTo>
                    <a:pt x="1923" y="823"/>
                  </a:lnTo>
                  <a:lnTo>
                    <a:pt x="1813" y="870"/>
                  </a:lnTo>
                  <a:lnTo>
                    <a:pt x="1697" y="910"/>
                  </a:lnTo>
                  <a:lnTo>
                    <a:pt x="1573" y="952"/>
                  </a:lnTo>
                  <a:lnTo>
                    <a:pt x="1436" y="985"/>
                  </a:lnTo>
                  <a:lnTo>
                    <a:pt x="1293" y="1012"/>
                  </a:lnTo>
                  <a:lnTo>
                    <a:pt x="1138" y="1034"/>
                  </a:lnTo>
                  <a:lnTo>
                    <a:pt x="976" y="1051"/>
                  </a:lnTo>
                  <a:lnTo>
                    <a:pt x="806" y="1062"/>
                  </a:lnTo>
                  <a:lnTo>
                    <a:pt x="619" y="1062"/>
                  </a:lnTo>
                  <a:lnTo>
                    <a:pt x="423" y="1057"/>
                  </a:lnTo>
                  <a:lnTo>
                    <a:pt x="218" y="1042"/>
                  </a:lnTo>
                  <a:lnTo>
                    <a:pt x="0" y="1018"/>
                  </a:lnTo>
                  <a:lnTo>
                    <a:pt x="11" y="93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8" name="Freeform 79"/>
            <p:cNvSpPr>
              <a:spLocks/>
            </p:cNvSpPr>
            <p:nvPr/>
          </p:nvSpPr>
          <p:spPr bwMode="auto">
            <a:xfrm>
              <a:off x="1456" y="2793"/>
              <a:ext cx="3" cy="29"/>
            </a:xfrm>
            <a:custGeom>
              <a:avLst/>
              <a:gdLst>
                <a:gd name="T0" fmla="*/ 0 w 11"/>
                <a:gd name="T1" fmla="*/ 0 h 88"/>
                <a:gd name="T2" fmla="*/ 0 w 11"/>
                <a:gd name="T3" fmla="*/ 0 h 88"/>
                <a:gd name="T4" fmla="*/ 0 w 11"/>
                <a:gd name="T5" fmla="*/ 0 h 88"/>
                <a:gd name="T6" fmla="*/ 0 60000 65536"/>
                <a:gd name="T7" fmla="*/ 0 60000 65536"/>
                <a:gd name="T8" fmla="*/ 0 60000 65536"/>
                <a:gd name="T9" fmla="*/ 0 w 11"/>
                <a:gd name="T10" fmla="*/ 0 h 88"/>
                <a:gd name="T11" fmla="*/ 11 w 11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88">
                  <a:moveTo>
                    <a:pt x="0" y="88"/>
                  </a:moveTo>
                  <a:lnTo>
                    <a:pt x="11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59" name="Freeform 80"/>
            <p:cNvSpPr>
              <a:spLocks/>
            </p:cNvSpPr>
            <p:nvPr/>
          </p:nvSpPr>
          <p:spPr bwMode="auto">
            <a:xfrm>
              <a:off x="1780" y="2763"/>
              <a:ext cx="232" cy="64"/>
            </a:xfrm>
            <a:custGeom>
              <a:avLst/>
              <a:gdLst>
                <a:gd name="T0" fmla="*/ 0 w 696"/>
                <a:gd name="T1" fmla="*/ 0 h 192"/>
                <a:gd name="T2" fmla="*/ 0 w 696"/>
                <a:gd name="T3" fmla="*/ 0 h 192"/>
                <a:gd name="T4" fmla="*/ 0 w 696"/>
                <a:gd name="T5" fmla="*/ 0 h 192"/>
                <a:gd name="T6" fmla="*/ 0 w 696"/>
                <a:gd name="T7" fmla="*/ 0 h 192"/>
                <a:gd name="T8" fmla="*/ 0 w 696"/>
                <a:gd name="T9" fmla="*/ 0 h 192"/>
                <a:gd name="T10" fmla="*/ 0 w 696"/>
                <a:gd name="T11" fmla="*/ 0 h 192"/>
                <a:gd name="T12" fmla="*/ 0 w 696"/>
                <a:gd name="T13" fmla="*/ 0 h 192"/>
                <a:gd name="T14" fmla="*/ 0 w 696"/>
                <a:gd name="T15" fmla="*/ 0 h 192"/>
                <a:gd name="T16" fmla="*/ 0 w 696"/>
                <a:gd name="T17" fmla="*/ 0 h 192"/>
                <a:gd name="T18" fmla="*/ 0 w 696"/>
                <a:gd name="T19" fmla="*/ 0 h 192"/>
                <a:gd name="T20" fmla="*/ 0 w 696"/>
                <a:gd name="T21" fmla="*/ 0 h 192"/>
                <a:gd name="T22" fmla="*/ 0 w 696"/>
                <a:gd name="T23" fmla="*/ 0 h 192"/>
                <a:gd name="T24" fmla="*/ 0 w 696"/>
                <a:gd name="T25" fmla="*/ 0 h 192"/>
                <a:gd name="T26" fmla="*/ 0 w 696"/>
                <a:gd name="T27" fmla="*/ 0 h 192"/>
                <a:gd name="T28" fmla="*/ 0 w 696"/>
                <a:gd name="T29" fmla="*/ 0 h 192"/>
                <a:gd name="T30" fmla="*/ 0 w 696"/>
                <a:gd name="T31" fmla="*/ 0 h 192"/>
                <a:gd name="T32" fmla="*/ 0 w 696"/>
                <a:gd name="T33" fmla="*/ 0 h 192"/>
                <a:gd name="T34" fmla="*/ 0 w 696"/>
                <a:gd name="T35" fmla="*/ 0 h 192"/>
                <a:gd name="T36" fmla="*/ 0 w 696"/>
                <a:gd name="T37" fmla="*/ 0 h 1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6"/>
                <a:gd name="T58" fmla="*/ 0 h 192"/>
                <a:gd name="T59" fmla="*/ 696 w 696"/>
                <a:gd name="T60" fmla="*/ 192 h 1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6" h="192">
                  <a:moveTo>
                    <a:pt x="41" y="106"/>
                  </a:moveTo>
                  <a:lnTo>
                    <a:pt x="32" y="104"/>
                  </a:lnTo>
                  <a:lnTo>
                    <a:pt x="47" y="104"/>
                  </a:lnTo>
                  <a:lnTo>
                    <a:pt x="110" y="100"/>
                  </a:lnTo>
                  <a:lnTo>
                    <a:pt x="327" y="70"/>
                  </a:lnTo>
                  <a:lnTo>
                    <a:pt x="545" y="32"/>
                  </a:lnTo>
                  <a:lnTo>
                    <a:pt x="615" y="13"/>
                  </a:lnTo>
                  <a:lnTo>
                    <a:pt x="635" y="4"/>
                  </a:lnTo>
                  <a:lnTo>
                    <a:pt x="643" y="0"/>
                  </a:lnTo>
                  <a:lnTo>
                    <a:pt x="696" y="70"/>
                  </a:lnTo>
                  <a:lnTo>
                    <a:pt x="677" y="81"/>
                  </a:lnTo>
                  <a:lnTo>
                    <a:pt x="645" y="96"/>
                  </a:lnTo>
                  <a:lnTo>
                    <a:pt x="564" y="117"/>
                  </a:lnTo>
                  <a:lnTo>
                    <a:pt x="338" y="158"/>
                  </a:lnTo>
                  <a:lnTo>
                    <a:pt x="117" y="189"/>
                  </a:lnTo>
                  <a:lnTo>
                    <a:pt x="49" y="192"/>
                  </a:lnTo>
                  <a:lnTo>
                    <a:pt x="21" y="192"/>
                  </a:lnTo>
                  <a:lnTo>
                    <a:pt x="0" y="183"/>
                  </a:lnTo>
                  <a:lnTo>
                    <a:pt x="41" y="10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60" name="Freeform 81"/>
            <p:cNvSpPr>
              <a:spLocks/>
            </p:cNvSpPr>
            <p:nvPr/>
          </p:nvSpPr>
          <p:spPr bwMode="auto">
            <a:xfrm>
              <a:off x="1772" y="2798"/>
              <a:ext cx="30" cy="26"/>
            </a:xfrm>
            <a:custGeom>
              <a:avLst/>
              <a:gdLst>
                <a:gd name="T0" fmla="*/ 0 w 91"/>
                <a:gd name="T1" fmla="*/ 0 h 77"/>
                <a:gd name="T2" fmla="*/ 0 w 91"/>
                <a:gd name="T3" fmla="*/ 0 h 77"/>
                <a:gd name="T4" fmla="*/ 0 w 91"/>
                <a:gd name="T5" fmla="*/ 0 h 77"/>
                <a:gd name="T6" fmla="*/ 0 w 91"/>
                <a:gd name="T7" fmla="*/ 0 h 77"/>
                <a:gd name="T8" fmla="*/ 0 w 91"/>
                <a:gd name="T9" fmla="*/ 0 h 77"/>
                <a:gd name="T10" fmla="*/ 0 w 91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7"/>
                <a:gd name="T20" fmla="*/ 91 w 91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7">
                  <a:moveTo>
                    <a:pt x="3" y="36"/>
                  </a:moveTo>
                  <a:lnTo>
                    <a:pt x="0" y="64"/>
                  </a:lnTo>
                  <a:lnTo>
                    <a:pt x="25" y="77"/>
                  </a:lnTo>
                  <a:lnTo>
                    <a:pt x="66" y="0"/>
                  </a:lnTo>
                  <a:lnTo>
                    <a:pt x="91" y="45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61" name="Freeform 82"/>
            <p:cNvSpPr>
              <a:spLocks/>
            </p:cNvSpPr>
            <p:nvPr/>
          </p:nvSpPr>
          <p:spPr bwMode="auto">
            <a:xfrm>
              <a:off x="1873" y="1701"/>
              <a:ext cx="200" cy="86"/>
            </a:xfrm>
            <a:custGeom>
              <a:avLst/>
              <a:gdLst>
                <a:gd name="T0" fmla="*/ 0 w 600"/>
                <a:gd name="T1" fmla="*/ 0 h 259"/>
                <a:gd name="T2" fmla="*/ 0 w 600"/>
                <a:gd name="T3" fmla="*/ 0 h 259"/>
                <a:gd name="T4" fmla="*/ 0 w 600"/>
                <a:gd name="T5" fmla="*/ 0 h 259"/>
                <a:gd name="T6" fmla="*/ 0 w 600"/>
                <a:gd name="T7" fmla="*/ 0 h 259"/>
                <a:gd name="T8" fmla="*/ 0 w 600"/>
                <a:gd name="T9" fmla="*/ 0 h 259"/>
                <a:gd name="T10" fmla="*/ 0 w 600"/>
                <a:gd name="T11" fmla="*/ 0 h 259"/>
                <a:gd name="T12" fmla="*/ 0 w 600"/>
                <a:gd name="T13" fmla="*/ 0 h 259"/>
                <a:gd name="T14" fmla="*/ 0 w 600"/>
                <a:gd name="T15" fmla="*/ 0 h 259"/>
                <a:gd name="T16" fmla="*/ 0 w 600"/>
                <a:gd name="T17" fmla="*/ 0 h 259"/>
                <a:gd name="T18" fmla="*/ 0 w 600"/>
                <a:gd name="T19" fmla="*/ 0 h 259"/>
                <a:gd name="T20" fmla="*/ 0 w 600"/>
                <a:gd name="T21" fmla="*/ 0 h 259"/>
                <a:gd name="T22" fmla="*/ 0 w 600"/>
                <a:gd name="T23" fmla="*/ 0 h 259"/>
                <a:gd name="T24" fmla="*/ 0 w 600"/>
                <a:gd name="T25" fmla="*/ 0 h 2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0"/>
                <a:gd name="T40" fmla="*/ 0 h 259"/>
                <a:gd name="T41" fmla="*/ 600 w 600"/>
                <a:gd name="T42" fmla="*/ 259 h 2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0" h="259">
                  <a:moveTo>
                    <a:pt x="600" y="85"/>
                  </a:moveTo>
                  <a:lnTo>
                    <a:pt x="504" y="102"/>
                  </a:lnTo>
                  <a:lnTo>
                    <a:pt x="413" y="125"/>
                  </a:lnTo>
                  <a:lnTo>
                    <a:pt x="229" y="182"/>
                  </a:lnTo>
                  <a:lnTo>
                    <a:pt x="91" y="238"/>
                  </a:lnTo>
                  <a:lnTo>
                    <a:pt x="36" y="259"/>
                  </a:lnTo>
                  <a:lnTo>
                    <a:pt x="0" y="179"/>
                  </a:lnTo>
                  <a:lnTo>
                    <a:pt x="55" y="157"/>
                  </a:lnTo>
                  <a:lnTo>
                    <a:pt x="198" y="100"/>
                  </a:lnTo>
                  <a:lnTo>
                    <a:pt x="385" y="42"/>
                  </a:lnTo>
                  <a:lnTo>
                    <a:pt x="485" y="17"/>
                  </a:lnTo>
                  <a:lnTo>
                    <a:pt x="581" y="0"/>
                  </a:lnTo>
                  <a:lnTo>
                    <a:pt x="600" y="85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62" name="Freeform 83"/>
            <p:cNvSpPr>
              <a:spLocks/>
            </p:cNvSpPr>
            <p:nvPr/>
          </p:nvSpPr>
          <p:spPr bwMode="auto">
            <a:xfrm>
              <a:off x="2055" y="1697"/>
              <a:ext cx="30" cy="32"/>
            </a:xfrm>
            <a:custGeom>
              <a:avLst/>
              <a:gdLst>
                <a:gd name="T0" fmla="*/ 0 w 89"/>
                <a:gd name="T1" fmla="*/ 0 h 96"/>
                <a:gd name="T2" fmla="*/ 0 w 89"/>
                <a:gd name="T3" fmla="*/ 0 h 96"/>
                <a:gd name="T4" fmla="*/ 0 w 89"/>
                <a:gd name="T5" fmla="*/ 0 h 96"/>
                <a:gd name="T6" fmla="*/ 0 w 89"/>
                <a:gd name="T7" fmla="*/ 0 h 96"/>
                <a:gd name="T8" fmla="*/ 0 w 89"/>
                <a:gd name="T9" fmla="*/ 0 h 96"/>
                <a:gd name="T10" fmla="*/ 0 w 89"/>
                <a:gd name="T11" fmla="*/ 0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96"/>
                <a:gd name="T20" fmla="*/ 89 w 89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96">
                  <a:moveTo>
                    <a:pt x="89" y="53"/>
                  </a:moveTo>
                  <a:lnTo>
                    <a:pt x="89" y="0"/>
                  </a:lnTo>
                  <a:lnTo>
                    <a:pt x="34" y="11"/>
                  </a:lnTo>
                  <a:lnTo>
                    <a:pt x="53" y="96"/>
                  </a:lnTo>
                  <a:lnTo>
                    <a:pt x="0" y="53"/>
                  </a:lnTo>
                  <a:lnTo>
                    <a:pt x="89" y="53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63" name="Freeform 84"/>
            <p:cNvSpPr>
              <a:spLocks/>
            </p:cNvSpPr>
            <p:nvPr/>
          </p:nvSpPr>
          <p:spPr bwMode="auto">
            <a:xfrm>
              <a:off x="1865" y="1761"/>
              <a:ext cx="29" cy="26"/>
            </a:xfrm>
            <a:custGeom>
              <a:avLst/>
              <a:gdLst>
                <a:gd name="T0" fmla="*/ 0 w 88"/>
                <a:gd name="T1" fmla="*/ 0 h 80"/>
                <a:gd name="T2" fmla="*/ 0 w 88"/>
                <a:gd name="T3" fmla="*/ 0 h 80"/>
                <a:gd name="T4" fmla="*/ 0 w 88"/>
                <a:gd name="T5" fmla="*/ 0 h 80"/>
                <a:gd name="T6" fmla="*/ 0 w 88"/>
                <a:gd name="T7" fmla="*/ 0 h 80"/>
                <a:gd name="T8" fmla="*/ 0 w 88"/>
                <a:gd name="T9" fmla="*/ 0 h 80"/>
                <a:gd name="T10" fmla="*/ 0 w 88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0"/>
                <a:gd name="T20" fmla="*/ 88 w 8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0">
                  <a:moveTo>
                    <a:pt x="24" y="0"/>
                  </a:moveTo>
                  <a:lnTo>
                    <a:pt x="2" y="8"/>
                  </a:lnTo>
                  <a:lnTo>
                    <a:pt x="0" y="36"/>
                  </a:lnTo>
                  <a:lnTo>
                    <a:pt x="88" y="42"/>
                  </a:lnTo>
                  <a:lnTo>
                    <a:pt x="60" y="8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471" name="Picture 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8" b="6581"/>
          <a:stretch>
            <a:fillRect/>
          </a:stretch>
        </p:blipFill>
        <p:spPr bwMode="auto">
          <a:xfrm>
            <a:off x="5791200" y="0"/>
            <a:ext cx="33528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6"/>
          <p:cNvGrpSpPr>
            <a:grpSpLocks/>
          </p:cNvGrpSpPr>
          <p:nvPr/>
        </p:nvGrpSpPr>
        <p:grpSpPr bwMode="auto">
          <a:xfrm flipH="1">
            <a:off x="3333750" y="3211513"/>
            <a:ext cx="3200400" cy="2057400"/>
            <a:chOff x="1152" y="1680"/>
            <a:chExt cx="2340" cy="1504"/>
          </a:xfrm>
        </p:grpSpPr>
        <p:sp>
          <p:nvSpPr>
            <p:cNvPr id="62553" name="Freeform 87"/>
            <p:cNvSpPr>
              <a:spLocks/>
            </p:cNvSpPr>
            <p:nvPr/>
          </p:nvSpPr>
          <p:spPr bwMode="auto">
            <a:xfrm>
              <a:off x="1423" y="1691"/>
              <a:ext cx="1238" cy="363"/>
            </a:xfrm>
            <a:custGeom>
              <a:avLst/>
              <a:gdLst>
                <a:gd name="T0" fmla="*/ 0 w 3715"/>
                <a:gd name="T1" fmla="*/ 0 h 1089"/>
                <a:gd name="T2" fmla="*/ 0 w 3715"/>
                <a:gd name="T3" fmla="*/ 0 h 1089"/>
                <a:gd name="T4" fmla="*/ 0 w 3715"/>
                <a:gd name="T5" fmla="*/ 0 h 1089"/>
                <a:gd name="T6" fmla="*/ 0 w 3715"/>
                <a:gd name="T7" fmla="*/ 0 h 1089"/>
                <a:gd name="T8" fmla="*/ 0 w 3715"/>
                <a:gd name="T9" fmla="*/ 0 h 1089"/>
                <a:gd name="T10" fmla="*/ 0 w 3715"/>
                <a:gd name="T11" fmla="*/ 0 h 1089"/>
                <a:gd name="T12" fmla="*/ 0 w 3715"/>
                <a:gd name="T13" fmla="*/ 0 h 1089"/>
                <a:gd name="T14" fmla="*/ 0 w 3715"/>
                <a:gd name="T15" fmla="*/ 0 h 1089"/>
                <a:gd name="T16" fmla="*/ 0 w 3715"/>
                <a:gd name="T17" fmla="*/ 0 h 1089"/>
                <a:gd name="T18" fmla="*/ 0 w 3715"/>
                <a:gd name="T19" fmla="*/ 0 h 1089"/>
                <a:gd name="T20" fmla="*/ 0 w 3715"/>
                <a:gd name="T21" fmla="*/ 0 h 1089"/>
                <a:gd name="T22" fmla="*/ 0 w 3715"/>
                <a:gd name="T23" fmla="*/ 0 h 1089"/>
                <a:gd name="T24" fmla="*/ 0 w 3715"/>
                <a:gd name="T25" fmla="*/ 0 h 1089"/>
                <a:gd name="T26" fmla="*/ 0 w 3715"/>
                <a:gd name="T27" fmla="*/ 0 h 1089"/>
                <a:gd name="T28" fmla="*/ 0 w 3715"/>
                <a:gd name="T29" fmla="*/ 0 h 1089"/>
                <a:gd name="T30" fmla="*/ 0 w 3715"/>
                <a:gd name="T31" fmla="*/ 0 h 1089"/>
                <a:gd name="T32" fmla="*/ 0 w 3715"/>
                <a:gd name="T33" fmla="*/ 0 h 1089"/>
                <a:gd name="T34" fmla="*/ 0 w 3715"/>
                <a:gd name="T35" fmla="*/ 0 h 1089"/>
                <a:gd name="T36" fmla="*/ 0 w 3715"/>
                <a:gd name="T37" fmla="*/ 0 h 1089"/>
                <a:gd name="T38" fmla="*/ 0 w 3715"/>
                <a:gd name="T39" fmla="*/ 0 h 1089"/>
                <a:gd name="T40" fmla="*/ 0 w 3715"/>
                <a:gd name="T41" fmla="*/ 0 h 1089"/>
                <a:gd name="T42" fmla="*/ 0 w 3715"/>
                <a:gd name="T43" fmla="*/ 0 h 1089"/>
                <a:gd name="T44" fmla="*/ 0 w 3715"/>
                <a:gd name="T45" fmla="*/ 0 h 1089"/>
                <a:gd name="T46" fmla="*/ 0 w 3715"/>
                <a:gd name="T47" fmla="*/ 0 h 1089"/>
                <a:gd name="T48" fmla="*/ 0 w 3715"/>
                <a:gd name="T49" fmla="*/ 0 h 1089"/>
                <a:gd name="T50" fmla="*/ 0 w 3715"/>
                <a:gd name="T51" fmla="*/ 0 h 1089"/>
                <a:gd name="T52" fmla="*/ 0 w 3715"/>
                <a:gd name="T53" fmla="*/ 0 h 1089"/>
                <a:gd name="T54" fmla="*/ 0 w 3715"/>
                <a:gd name="T55" fmla="*/ 0 h 1089"/>
                <a:gd name="T56" fmla="*/ 0 w 3715"/>
                <a:gd name="T57" fmla="*/ 0 h 1089"/>
                <a:gd name="T58" fmla="*/ 0 w 3715"/>
                <a:gd name="T59" fmla="*/ 0 h 1089"/>
                <a:gd name="T60" fmla="*/ 0 w 3715"/>
                <a:gd name="T61" fmla="*/ 0 h 1089"/>
                <a:gd name="T62" fmla="*/ 0 w 3715"/>
                <a:gd name="T63" fmla="*/ 0 h 1089"/>
                <a:gd name="T64" fmla="*/ 0 w 3715"/>
                <a:gd name="T65" fmla="*/ 0 h 1089"/>
                <a:gd name="T66" fmla="*/ 0 w 3715"/>
                <a:gd name="T67" fmla="*/ 0 h 1089"/>
                <a:gd name="T68" fmla="*/ 0 w 3715"/>
                <a:gd name="T69" fmla="*/ 0 h 1089"/>
                <a:gd name="T70" fmla="*/ 0 w 3715"/>
                <a:gd name="T71" fmla="*/ 0 h 1089"/>
                <a:gd name="T72" fmla="*/ 0 w 3715"/>
                <a:gd name="T73" fmla="*/ 0 h 1089"/>
                <a:gd name="T74" fmla="*/ 0 w 3715"/>
                <a:gd name="T75" fmla="*/ 0 h 1089"/>
                <a:gd name="T76" fmla="*/ 0 w 3715"/>
                <a:gd name="T77" fmla="*/ 0 h 1089"/>
                <a:gd name="T78" fmla="*/ 0 w 3715"/>
                <a:gd name="T79" fmla="*/ 0 h 1089"/>
                <a:gd name="T80" fmla="*/ 0 w 3715"/>
                <a:gd name="T81" fmla="*/ 0 h 1089"/>
                <a:gd name="T82" fmla="*/ 0 w 3715"/>
                <a:gd name="T83" fmla="*/ 0 h 1089"/>
                <a:gd name="T84" fmla="*/ 0 w 3715"/>
                <a:gd name="T85" fmla="*/ 0 h 1089"/>
                <a:gd name="T86" fmla="*/ 0 w 3715"/>
                <a:gd name="T87" fmla="*/ 0 h 1089"/>
                <a:gd name="T88" fmla="*/ 0 w 3715"/>
                <a:gd name="T89" fmla="*/ 0 h 1089"/>
                <a:gd name="T90" fmla="*/ 0 w 3715"/>
                <a:gd name="T91" fmla="*/ 0 h 1089"/>
                <a:gd name="T92" fmla="*/ 0 w 3715"/>
                <a:gd name="T93" fmla="*/ 0 h 1089"/>
                <a:gd name="T94" fmla="*/ 0 w 3715"/>
                <a:gd name="T95" fmla="*/ 0 h 1089"/>
                <a:gd name="T96" fmla="*/ 0 w 3715"/>
                <a:gd name="T97" fmla="*/ 0 h 1089"/>
                <a:gd name="T98" fmla="*/ 0 w 3715"/>
                <a:gd name="T99" fmla="*/ 0 h 1089"/>
                <a:gd name="T100" fmla="*/ 0 w 3715"/>
                <a:gd name="T101" fmla="*/ 0 h 1089"/>
                <a:gd name="T102" fmla="*/ 0 w 3715"/>
                <a:gd name="T103" fmla="*/ 0 h 1089"/>
                <a:gd name="T104" fmla="*/ 0 w 3715"/>
                <a:gd name="T105" fmla="*/ 0 h 10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5"/>
                <a:gd name="T160" fmla="*/ 0 h 1089"/>
                <a:gd name="T161" fmla="*/ 3715 w 3715"/>
                <a:gd name="T162" fmla="*/ 1089 h 10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5" h="1089">
                  <a:moveTo>
                    <a:pt x="3707" y="170"/>
                  </a:moveTo>
                  <a:lnTo>
                    <a:pt x="3394" y="119"/>
                  </a:lnTo>
                  <a:lnTo>
                    <a:pt x="3221" y="91"/>
                  </a:lnTo>
                  <a:lnTo>
                    <a:pt x="3039" y="70"/>
                  </a:lnTo>
                  <a:lnTo>
                    <a:pt x="2844" y="53"/>
                  </a:lnTo>
                  <a:lnTo>
                    <a:pt x="2744" y="47"/>
                  </a:lnTo>
                  <a:lnTo>
                    <a:pt x="2642" y="44"/>
                  </a:lnTo>
                  <a:lnTo>
                    <a:pt x="2536" y="44"/>
                  </a:lnTo>
                  <a:lnTo>
                    <a:pt x="2429" y="47"/>
                  </a:lnTo>
                  <a:lnTo>
                    <a:pt x="2316" y="55"/>
                  </a:lnTo>
                  <a:lnTo>
                    <a:pt x="2203" y="66"/>
                  </a:lnTo>
                  <a:lnTo>
                    <a:pt x="2084" y="83"/>
                  </a:lnTo>
                  <a:lnTo>
                    <a:pt x="1969" y="104"/>
                  </a:lnTo>
                  <a:lnTo>
                    <a:pt x="1722" y="160"/>
                  </a:lnTo>
                  <a:lnTo>
                    <a:pt x="1592" y="198"/>
                  </a:lnTo>
                  <a:lnTo>
                    <a:pt x="1463" y="242"/>
                  </a:lnTo>
                  <a:lnTo>
                    <a:pt x="1334" y="289"/>
                  </a:lnTo>
                  <a:lnTo>
                    <a:pt x="1196" y="347"/>
                  </a:lnTo>
                  <a:lnTo>
                    <a:pt x="1062" y="410"/>
                  </a:lnTo>
                  <a:lnTo>
                    <a:pt x="922" y="481"/>
                  </a:lnTo>
                  <a:lnTo>
                    <a:pt x="779" y="562"/>
                  </a:lnTo>
                  <a:lnTo>
                    <a:pt x="632" y="649"/>
                  </a:lnTo>
                  <a:lnTo>
                    <a:pt x="487" y="745"/>
                  </a:lnTo>
                  <a:lnTo>
                    <a:pt x="338" y="849"/>
                  </a:lnTo>
                  <a:lnTo>
                    <a:pt x="185" y="966"/>
                  </a:lnTo>
                  <a:lnTo>
                    <a:pt x="30" y="1089"/>
                  </a:lnTo>
                  <a:lnTo>
                    <a:pt x="0" y="1056"/>
                  </a:lnTo>
                  <a:lnTo>
                    <a:pt x="153" y="932"/>
                  </a:lnTo>
                  <a:lnTo>
                    <a:pt x="311" y="817"/>
                  </a:lnTo>
                  <a:lnTo>
                    <a:pt x="462" y="710"/>
                  </a:lnTo>
                  <a:lnTo>
                    <a:pt x="608" y="613"/>
                  </a:lnTo>
                  <a:lnTo>
                    <a:pt x="754" y="526"/>
                  </a:lnTo>
                  <a:lnTo>
                    <a:pt x="899" y="443"/>
                  </a:lnTo>
                  <a:lnTo>
                    <a:pt x="1039" y="372"/>
                  </a:lnTo>
                  <a:lnTo>
                    <a:pt x="1177" y="308"/>
                  </a:lnTo>
                  <a:lnTo>
                    <a:pt x="1315" y="251"/>
                  </a:lnTo>
                  <a:lnTo>
                    <a:pt x="1450" y="202"/>
                  </a:lnTo>
                  <a:lnTo>
                    <a:pt x="1579" y="157"/>
                  </a:lnTo>
                  <a:lnTo>
                    <a:pt x="1708" y="119"/>
                  </a:lnTo>
                  <a:lnTo>
                    <a:pt x="1958" y="64"/>
                  </a:lnTo>
                  <a:lnTo>
                    <a:pt x="2076" y="42"/>
                  </a:lnTo>
                  <a:lnTo>
                    <a:pt x="2195" y="25"/>
                  </a:lnTo>
                  <a:lnTo>
                    <a:pt x="2310" y="14"/>
                  </a:lnTo>
                  <a:lnTo>
                    <a:pt x="2423" y="6"/>
                  </a:lnTo>
                  <a:lnTo>
                    <a:pt x="2536" y="4"/>
                  </a:lnTo>
                  <a:lnTo>
                    <a:pt x="2642" y="0"/>
                  </a:lnTo>
                  <a:lnTo>
                    <a:pt x="2744" y="6"/>
                  </a:lnTo>
                  <a:lnTo>
                    <a:pt x="2849" y="11"/>
                  </a:lnTo>
                  <a:lnTo>
                    <a:pt x="3045" y="28"/>
                  </a:lnTo>
                  <a:lnTo>
                    <a:pt x="3229" y="49"/>
                  </a:lnTo>
                  <a:lnTo>
                    <a:pt x="3402" y="77"/>
                  </a:lnTo>
                  <a:lnTo>
                    <a:pt x="3715" y="130"/>
                  </a:lnTo>
                  <a:lnTo>
                    <a:pt x="3707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554" name="Group 88"/>
            <p:cNvGrpSpPr>
              <a:grpSpLocks/>
            </p:cNvGrpSpPr>
            <p:nvPr/>
          </p:nvGrpSpPr>
          <p:grpSpPr bwMode="auto">
            <a:xfrm>
              <a:off x="1167" y="1680"/>
              <a:ext cx="2325" cy="1504"/>
              <a:chOff x="2793" y="2207"/>
              <a:chExt cx="2325" cy="1504"/>
            </a:xfrm>
          </p:grpSpPr>
          <p:sp>
            <p:nvSpPr>
              <p:cNvPr id="62586" name="Freeform 89"/>
              <p:cNvSpPr>
                <a:spLocks/>
              </p:cNvSpPr>
              <p:nvPr/>
            </p:nvSpPr>
            <p:spPr bwMode="auto">
              <a:xfrm>
                <a:off x="2793" y="2226"/>
                <a:ext cx="2310" cy="1474"/>
              </a:xfrm>
              <a:custGeom>
                <a:avLst/>
                <a:gdLst>
                  <a:gd name="T0" fmla="*/ 0 w 6931"/>
                  <a:gd name="T1" fmla="*/ 0 h 4424"/>
                  <a:gd name="T2" fmla="*/ 0 w 6931"/>
                  <a:gd name="T3" fmla="*/ 0 h 4424"/>
                  <a:gd name="T4" fmla="*/ 0 w 6931"/>
                  <a:gd name="T5" fmla="*/ 0 h 4424"/>
                  <a:gd name="T6" fmla="*/ 0 w 6931"/>
                  <a:gd name="T7" fmla="*/ 0 h 4424"/>
                  <a:gd name="T8" fmla="*/ 0 w 6931"/>
                  <a:gd name="T9" fmla="*/ 0 h 4424"/>
                  <a:gd name="T10" fmla="*/ 0 w 6931"/>
                  <a:gd name="T11" fmla="*/ 0 h 4424"/>
                  <a:gd name="T12" fmla="*/ 0 w 6931"/>
                  <a:gd name="T13" fmla="*/ 0 h 4424"/>
                  <a:gd name="T14" fmla="*/ 0 w 6931"/>
                  <a:gd name="T15" fmla="*/ 0 h 4424"/>
                  <a:gd name="T16" fmla="*/ 0 w 6931"/>
                  <a:gd name="T17" fmla="*/ 0 h 4424"/>
                  <a:gd name="T18" fmla="*/ 0 w 6931"/>
                  <a:gd name="T19" fmla="*/ 0 h 4424"/>
                  <a:gd name="T20" fmla="*/ 0 w 6931"/>
                  <a:gd name="T21" fmla="*/ 0 h 4424"/>
                  <a:gd name="T22" fmla="*/ 0 w 6931"/>
                  <a:gd name="T23" fmla="*/ 0 h 4424"/>
                  <a:gd name="T24" fmla="*/ 0 w 6931"/>
                  <a:gd name="T25" fmla="*/ 0 h 4424"/>
                  <a:gd name="T26" fmla="*/ 0 w 6931"/>
                  <a:gd name="T27" fmla="*/ 0 h 4424"/>
                  <a:gd name="T28" fmla="*/ 0 w 6931"/>
                  <a:gd name="T29" fmla="*/ 0 h 4424"/>
                  <a:gd name="T30" fmla="*/ 0 w 6931"/>
                  <a:gd name="T31" fmla="*/ 0 h 4424"/>
                  <a:gd name="T32" fmla="*/ 0 w 6931"/>
                  <a:gd name="T33" fmla="*/ 0 h 4424"/>
                  <a:gd name="T34" fmla="*/ 0 w 6931"/>
                  <a:gd name="T35" fmla="*/ 0 h 4424"/>
                  <a:gd name="T36" fmla="*/ 0 w 6931"/>
                  <a:gd name="T37" fmla="*/ 0 h 4424"/>
                  <a:gd name="T38" fmla="*/ 0 w 6931"/>
                  <a:gd name="T39" fmla="*/ 0 h 4424"/>
                  <a:gd name="T40" fmla="*/ 0 w 6931"/>
                  <a:gd name="T41" fmla="*/ 0 h 4424"/>
                  <a:gd name="T42" fmla="*/ 0 w 6931"/>
                  <a:gd name="T43" fmla="*/ 0 h 4424"/>
                  <a:gd name="T44" fmla="*/ 0 w 6931"/>
                  <a:gd name="T45" fmla="*/ 0 h 4424"/>
                  <a:gd name="T46" fmla="*/ 0 w 6931"/>
                  <a:gd name="T47" fmla="*/ 0 h 4424"/>
                  <a:gd name="T48" fmla="*/ 0 w 6931"/>
                  <a:gd name="T49" fmla="*/ 0 h 4424"/>
                  <a:gd name="T50" fmla="*/ 0 w 6931"/>
                  <a:gd name="T51" fmla="*/ 0 h 4424"/>
                  <a:gd name="T52" fmla="*/ 0 w 6931"/>
                  <a:gd name="T53" fmla="*/ 0 h 4424"/>
                  <a:gd name="T54" fmla="*/ 0 w 6931"/>
                  <a:gd name="T55" fmla="*/ 0 h 4424"/>
                  <a:gd name="T56" fmla="*/ 0 w 6931"/>
                  <a:gd name="T57" fmla="*/ 0 h 4424"/>
                  <a:gd name="T58" fmla="*/ 0 w 6931"/>
                  <a:gd name="T59" fmla="*/ 0 h 4424"/>
                  <a:gd name="T60" fmla="*/ 0 w 6931"/>
                  <a:gd name="T61" fmla="*/ 0 h 4424"/>
                  <a:gd name="T62" fmla="*/ 0 w 6931"/>
                  <a:gd name="T63" fmla="*/ 0 h 4424"/>
                  <a:gd name="T64" fmla="*/ 0 w 6931"/>
                  <a:gd name="T65" fmla="*/ 0 h 4424"/>
                  <a:gd name="T66" fmla="*/ 0 w 6931"/>
                  <a:gd name="T67" fmla="*/ 0 h 4424"/>
                  <a:gd name="T68" fmla="*/ 0 w 6931"/>
                  <a:gd name="T69" fmla="*/ 0 h 4424"/>
                  <a:gd name="T70" fmla="*/ 0 w 6931"/>
                  <a:gd name="T71" fmla="*/ 0 h 4424"/>
                  <a:gd name="T72" fmla="*/ 0 w 6931"/>
                  <a:gd name="T73" fmla="*/ 0 h 4424"/>
                  <a:gd name="T74" fmla="*/ 0 w 6931"/>
                  <a:gd name="T75" fmla="*/ 0 h 4424"/>
                  <a:gd name="T76" fmla="*/ 0 w 6931"/>
                  <a:gd name="T77" fmla="*/ 0 h 4424"/>
                  <a:gd name="T78" fmla="*/ 0 w 6931"/>
                  <a:gd name="T79" fmla="*/ 0 h 4424"/>
                  <a:gd name="T80" fmla="*/ 0 w 6931"/>
                  <a:gd name="T81" fmla="*/ 0 h 4424"/>
                  <a:gd name="T82" fmla="*/ 0 w 6931"/>
                  <a:gd name="T83" fmla="*/ 0 h 4424"/>
                  <a:gd name="T84" fmla="*/ 0 w 6931"/>
                  <a:gd name="T85" fmla="*/ 0 h 4424"/>
                  <a:gd name="T86" fmla="*/ 0 w 6931"/>
                  <a:gd name="T87" fmla="*/ 0 h 4424"/>
                  <a:gd name="T88" fmla="*/ 0 w 6931"/>
                  <a:gd name="T89" fmla="*/ 0 h 4424"/>
                  <a:gd name="T90" fmla="*/ 0 w 6931"/>
                  <a:gd name="T91" fmla="*/ 0 h 4424"/>
                  <a:gd name="T92" fmla="*/ 0 w 6931"/>
                  <a:gd name="T93" fmla="*/ 0 h 4424"/>
                  <a:gd name="T94" fmla="*/ 0 w 6931"/>
                  <a:gd name="T95" fmla="*/ 0 h 4424"/>
                  <a:gd name="T96" fmla="*/ 0 w 6931"/>
                  <a:gd name="T97" fmla="*/ 0 h 4424"/>
                  <a:gd name="T98" fmla="*/ 0 w 6931"/>
                  <a:gd name="T99" fmla="*/ 0 h 4424"/>
                  <a:gd name="T100" fmla="*/ 0 w 6931"/>
                  <a:gd name="T101" fmla="*/ 0 h 4424"/>
                  <a:gd name="T102" fmla="*/ 0 w 6931"/>
                  <a:gd name="T103" fmla="*/ 0 h 4424"/>
                  <a:gd name="T104" fmla="*/ 0 w 6931"/>
                  <a:gd name="T105" fmla="*/ 0 h 442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931"/>
                  <a:gd name="T160" fmla="*/ 0 h 4424"/>
                  <a:gd name="T161" fmla="*/ 6931 w 6931"/>
                  <a:gd name="T162" fmla="*/ 4424 h 442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931" h="4424">
                    <a:moveTo>
                      <a:pt x="3688" y="2414"/>
                    </a:moveTo>
                    <a:lnTo>
                      <a:pt x="3534" y="2552"/>
                    </a:lnTo>
                    <a:lnTo>
                      <a:pt x="3388" y="2680"/>
                    </a:lnTo>
                    <a:lnTo>
                      <a:pt x="3253" y="2810"/>
                    </a:lnTo>
                    <a:lnTo>
                      <a:pt x="3190" y="2870"/>
                    </a:lnTo>
                    <a:lnTo>
                      <a:pt x="3130" y="2933"/>
                    </a:lnTo>
                    <a:lnTo>
                      <a:pt x="3013" y="3052"/>
                    </a:lnTo>
                    <a:lnTo>
                      <a:pt x="2909" y="3165"/>
                    </a:lnTo>
                    <a:lnTo>
                      <a:pt x="2815" y="3274"/>
                    </a:lnTo>
                    <a:lnTo>
                      <a:pt x="2772" y="3327"/>
                    </a:lnTo>
                    <a:lnTo>
                      <a:pt x="2730" y="3379"/>
                    </a:lnTo>
                    <a:lnTo>
                      <a:pt x="2692" y="3429"/>
                    </a:lnTo>
                    <a:lnTo>
                      <a:pt x="2656" y="3478"/>
                    </a:lnTo>
                    <a:lnTo>
                      <a:pt x="2621" y="3527"/>
                    </a:lnTo>
                    <a:lnTo>
                      <a:pt x="2590" y="3574"/>
                    </a:lnTo>
                    <a:lnTo>
                      <a:pt x="2563" y="3621"/>
                    </a:lnTo>
                    <a:lnTo>
                      <a:pt x="2536" y="3665"/>
                    </a:lnTo>
                    <a:lnTo>
                      <a:pt x="2513" y="3709"/>
                    </a:lnTo>
                    <a:lnTo>
                      <a:pt x="2491" y="3751"/>
                    </a:lnTo>
                    <a:lnTo>
                      <a:pt x="2472" y="3791"/>
                    </a:lnTo>
                    <a:lnTo>
                      <a:pt x="2458" y="3833"/>
                    </a:lnTo>
                    <a:lnTo>
                      <a:pt x="2445" y="3872"/>
                    </a:lnTo>
                    <a:lnTo>
                      <a:pt x="2434" y="3906"/>
                    </a:lnTo>
                    <a:lnTo>
                      <a:pt x="2425" y="3942"/>
                    </a:lnTo>
                    <a:lnTo>
                      <a:pt x="2419" y="3978"/>
                    </a:lnTo>
                    <a:lnTo>
                      <a:pt x="2417" y="4012"/>
                    </a:lnTo>
                    <a:lnTo>
                      <a:pt x="2417" y="4044"/>
                    </a:lnTo>
                    <a:lnTo>
                      <a:pt x="2419" y="4074"/>
                    </a:lnTo>
                    <a:lnTo>
                      <a:pt x="2423" y="4104"/>
                    </a:lnTo>
                    <a:lnTo>
                      <a:pt x="2431" y="4136"/>
                    </a:lnTo>
                    <a:lnTo>
                      <a:pt x="2442" y="4163"/>
                    </a:lnTo>
                    <a:lnTo>
                      <a:pt x="2455" y="4187"/>
                    </a:lnTo>
                    <a:lnTo>
                      <a:pt x="2470" y="4212"/>
                    </a:lnTo>
                    <a:lnTo>
                      <a:pt x="2489" y="4234"/>
                    </a:lnTo>
                    <a:lnTo>
                      <a:pt x="2508" y="4257"/>
                    </a:lnTo>
                    <a:lnTo>
                      <a:pt x="2532" y="4278"/>
                    </a:lnTo>
                    <a:lnTo>
                      <a:pt x="2557" y="4298"/>
                    </a:lnTo>
                    <a:lnTo>
                      <a:pt x="2587" y="4314"/>
                    </a:lnTo>
                    <a:lnTo>
                      <a:pt x="2617" y="4330"/>
                    </a:lnTo>
                    <a:lnTo>
                      <a:pt x="2653" y="4347"/>
                    </a:lnTo>
                    <a:lnTo>
                      <a:pt x="2689" y="4361"/>
                    </a:lnTo>
                    <a:lnTo>
                      <a:pt x="2728" y="4374"/>
                    </a:lnTo>
                    <a:lnTo>
                      <a:pt x="2772" y="4385"/>
                    </a:lnTo>
                    <a:lnTo>
                      <a:pt x="2815" y="4394"/>
                    </a:lnTo>
                    <a:lnTo>
                      <a:pt x="2862" y="4402"/>
                    </a:lnTo>
                    <a:lnTo>
                      <a:pt x="2915" y="4410"/>
                    </a:lnTo>
                    <a:lnTo>
                      <a:pt x="2967" y="4415"/>
                    </a:lnTo>
                    <a:lnTo>
                      <a:pt x="3022" y="4421"/>
                    </a:lnTo>
                    <a:lnTo>
                      <a:pt x="3083" y="4424"/>
                    </a:lnTo>
                    <a:lnTo>
                      <a:pt x="3143" y="4424"/>
                    </a:lnTo>
                    <a:lnTo>
                      <a:pt x="3207" y="4424"/>
                    </a:lnTo>
                    <a:lnTo>
                      <a:pt x="3343" y="4419"/>
                    </a:lnTo>
                    <a:lnTo>
                      <a:pt x="3415" y="4415"/>
                    </a:lnTo>
                    <a:lnTo>
                      <a:pt x="3490" y="4410"/>
                    </a:lnTo>
                    <a:lnTo>
                      <a:pt x="3569" y="4402"/>
                    </a:lnTo>
                    <a:lnTo>
                      <a:pt x="3650" y="4394"/>
                    </a:lnTo>
                    <a:lnTo>
                      <a:pt x="3732" y="4383"/>
                    </a:lnTo>
                    <a:lnTo>
                      <a:pt x="3820" y="4372"/>
                    </a:lnTo>
                    <a:lnTo>
                      <a:pt x="3952" y="4353"/>
                    </a:lnTo>
                    <a:lnTo>
                      <a:pt x="4086" y="4336"/>
                    </a:lnTo>
                    <a:lnTo>
                      <a:pt x="4354" y="4304"/>
                    </a:lnTo>
                    <a:lnTo>
                      <a:pt x="4623" y="4268"/>
                    </a:lnTo>
                    <a:lnTo>
                      <a:pt x="4755" y="4251"/>
                    </a:lnTo>
                    <a:lnTo>
                      <a:pt x="4884" y="4234"/>
                    </a:lnTo>
                    <a:lnTo>
                      <a:pt x="5016" y="4215"/>
                    </a:lnTo>
                    <a:lnTo>
                      <a:pt x="5142" y="4196"/>
                    </a:lnTo>
                    <a:lnTo>
                      <a:pt x="5270" y="4176"/>
                    </a:lnTo>
                    <a:lnTo>
                      <a:pt x="5393" y="4155"/>
                    </a:lnTo>
                    <a:lnTo>
                      <a:pt x="5514" y="4132"/>
                    </a:lnTo>
                    <a:lnTo>
                      <a:pt x="5632" y="4110"/>
                    </a:lnTo>
                    <a:lnTo>
                      <a:pt x="5747" y="4085"/>
                    </a:lnTo>
                    <a:lnTo>
                      <a:pt x="5860" y="4059"/>
                    </a:lnTo>
                    <a:lnTo>
                      <a:pt x="5913" y="4044"/>
                    </a:lnTo>
                    <a:lnTo>
                      <a:pt x="5968" y="4028"/>
                    </a:lnTo>
                    <a:lnTo>
                      <a:pt x="6020" y="4014"/>
                    </a:lnTo>
                    <a:lnTo>
                      <a:pt x="6073" y="3998"/>
                    </a:lnTo>
                    <a:lnTo>
                      <a:pt x="6171" y="3965"/>
                    </a:lnTo>
                    <a:lnTo>
                      <a:pt x="6218" y="3948"/>
                    </a:lnTo>
                    <a:lnTo>
                      <a:pt x="6265" y="3929"/>
                    </a:lnTo>
                    <a:lnTo>
                      <a:pt x="6309" y="3910"/>
                    </a:lnTo>
                    <a:lnTo>
                      <a:pt x="6353" y="3891"/>
                    </a:lnTo>
                    <a:lnTo>
                      <a:pt x="6397" y="3872"/>
                    </a:lnTo>
                    <a:lnTo>
                      <a:pt x="6439" y="3849"/>
                    </a:lnTo>
                    <a:lnTo>
                      <a:pt x="6479" y="3830"/>
                    </a:lnTo>
                    <a:lnTo>
                      <a:pt x="6518" y="3806"/>
                    </a:lnTo>
                    <a:lnTo>
                      <a:pt x="6554" y="3783"/>
                    </a:lnTo>
                    <a:lnTo>
                      <a:pt x="6590" y="3759"/>
                    </a:lnTo>
                    <a:lnTo>
                      <a:pt x="6622" y="3734"/>
                    </a:lnTo>
                    <a:lnTo>
                      <a:pt x="6656" y="3709"/>
                    </a:lnTo>
                    <a:lnTo>
                      <a:pt x="6686" y="3682"/>
                    </a:lnTo>
                    <a:lnTo>
                      <a:pt x="6716" y="3655"/>
                    </a:lnTo>
                    <a:lnTo>
                      <a:pt x="6743" y="3627"/>
                    </a:lnTo>
                    <a:lnTo>
                      <a:pt x="6769" y="3599"/>
                    </a:lnTo>
                    <a:lnTo>
                      <a:pt x="6793" y="3569"/>
                    </a:lnTo>
                    <a:lnTo>
                      <a:pt x="6815" y="3536"/>
                    </a:lnTo>
                    <a:lnTo>
                      <a:pt x="6835" y="3506"/>
                    </a:lnTo>
                    <a:lnTo>
                      <a:pt x="6854" y="3472"/>
                    </a:lnTo>
                    <a:lnTo>
                      <a:pt x="6869" y="3437"/>
                    </a:lnTo>
                    <a:lnTo>
                      <a:pt x="6884" y="3401"/>
                    </a:lnTo>
                    <a:lnTo>
                      <a:pt x="6897" y="3365"/>
                    </a:lnTo>
                    <a:lnTo>
                      <a:pt x="6909" y="3329"/>
                    </a:lnTo>
                    <a:lnTo>
                      <a:pt x="6916" y="3291"/>
                    </a:lnTo>
                    <a:lnTo>
                      <a:pt x="6922" y="3250"/>
                    </a:lnTo>
                    <a:lnTo>
                      <a:pt x="6925" y="3208"/>
                    </a:lnTo>
                    <a:lnTo>
                      <a:pt x="6931" y="3167"/>
                    </a:lnTo>
                    <a:lnTo>
                      <a:pt x="6931" y="3123"/>
                    </a:lnTo>
                    <a:lnTo>
                      <a:pt x="6931" y="3076"/>
                    </a:lnTo>
                    <a:lnTo>
                      <a:pt x="6928" y="2980"/>
                    </a:lnTo>
                    <a:lnTo>
                      <a:pt x="6922" y="2931"/>
                    </a:lnTo>
                    <a:lnTo>
                      <a:pt x="6916" y="2882"/>
                    </a:lnTo>
                    <a:lnTo>
                      <a:pt x="6911" y="2829"/>
                    </a:lnTo>
                    <a:lnTo>
                      <a:pt x="6901" y="2774"/>
                    </a:lnTo>
                    <a:lnTo>
                      <a:pt x="6892" y="2722"/>
                    </a:lnTo>
                    <a:lnTo>
                      <a:pt x="6881" y="2667"/>
                    </a:lnTo>
                    <a:lnTo>
                      <a:pt x="6867" y="2609"/>
                    </a:lnTo>
                    <a:lnTo>
                      <a:pt x="6854" y="2554"/>
                    </a:lnTo>
                    <a:lnTo>
                      <a:pt x="6839" y="2497"/>
                    </a:lnTo>
                    <a:lnTo>
                      <a:pt x="6820" y="2435"/>
                    </a:lnTo>
                    <a:lnTo>
                      <a:pt x="6803" y="2378"/>
                    </a:lnTo>
                    <a:lnTo>
                      <a:pt x="6784" y="2318"/>
                    </a:lnTo>
                    <a:lnTo>
                      <a:pt x="6741" y="2199"/>
                    </a:lnTo>
                    <a:lnTo>
                      <a:pt x="6716" y="2139"/>
                    </a:lnTo>
                    <a:lnTo>
                      <a:pt x="6691" y="2076"/>
                    </a:lnTo>
                    <a:lnTo>
                      <a:pt x="6667" y="2016"/>
                    </a:lnTo>
                    <a:lnTo>
                      <a:pt x="6639" y="1954"/>
                    </a:lnTo>
                    <a:lnTo>
                      <a:pt x="6609" y="1894"/>
                    </a:lnTo>
                    <a:lnTo>
                      <a:pt x="6579" y="1831"/>
                    </a:lnTo>
                    <a:lnTo>
                      <a:pt x="6548" y="1771"/>
                    </a:lnTo>
                    <a:lnTo>
                      <a:pt x="6515" y="1707"/>
                    </a:lnTo>
                    <a:lnTo>
                      <a:pt x="6443" y="1586"/>
                    </a:lnTo>
                    <a:lnTo>
                      <a:pt x="6407" y="1526"/>
                    </a:lnTo>
                    <a:lnTo>
                      <a:pt x="6369" y="1465"/>
                    </a:lnTo>
                    <a:lnTo>
                      <a:pt x="6328" y="1405"/>
                    </a:lnTo>
                    <a:lnTo>
                      <a:pt x="6290" y="1347"/>
                    </a:lnTo>
                    <a:lnTo>
                      <a:pt x="6245" y="1286"/>
                    </a:lnTo>
                    <a:lnTo>
                      <a:pt x="6202" y="1228"/>
                    </a:lnTo>
                    <a:lnTo>
                      <a:pt x="6158" y="1171"/>
                    </a:lnTo>
                    <a:lnTo>
                      <a:pt x="6111" y="1116"/>
                    </a:lnTo>
                    <a:lnTo>
                      <a:pt x="6064" y="1058"/>
                    </a:lnTo>
                    <a:lnTo>
                      <a:pt x="6017" y="1003"/>
                    </a:lnTo>
                    <a:lnTo>
                      <a:pt x="5965" y="951"/>
                    </a:lnTo>
                    <a:lnTo>
                      <a:pt x="5915" y="898"/>
                    </a:lnTo>
                    <a:lnTo>
                      <a:pt x="5864" y="846"/>
                    </a:lnTo>
                    <a:lnTo>
                      <a:pt x="5808" y="794"/>
                    </a:lnTo>
                    <a:lnTo>
                      <a:pt x="5753" y="745"/>
                    </a:lnTo>
                    <a:lnTo>
                      <a:pt x="5698" y="698"/>
                    </a:lnTo>
                    <a:lnTo>
                      <a:pt x="5640" y="651"/>
                    </a:lnTo>
                    <a:lnTo>
                      <a:pt x="5583" y="605"/>
                    </a:lnTo>
                    <a:lnTo>
                      <a:pt x="5522" y="560"/>
                    </a:lnTo>
                    <a:lnTo>
                      <a:pt x="5462" y="519"/>
                    </a:lnTo>
                    <a:lnTo>
                      <a:pt x="5398" y="477"/>
                    </a:lnTo>
                    <a:lnTo>
                      <a:pt x="5336" y="439"/>
                    </a:lnTo>
                    <a:lnTo>
                      <a:pt x="5270" y="401"/>
                    </a:lnTo>
                    <a:lnTo>
                      <a:pt x="5204" y="365"/>
                    </a:lnTo>
                    <a:lnTo>
                      <a:pt x="5138" y="332"/>
                    </a:lnTo>
                    <a:lnTo>
                      <a:pt x="5068" y="302"/>
                    </a:lnTo>
                    <a:lnTo>
                      <a:pt x="5000" y="271"/>
                    </a:lnTo>
                    <a:lnTo>
                      <a:pt x="4928" y="245"/>
                    </a:lnTo>
                    <a:lnTo>
                      <a:pt x="4857" y="219"/>
                    </a:lnTo>
                    <a:lnTo>
                      <a:pt x="4782" y="194"/>
                    </a:lnTo>
                    <a:lnTo>
                      <a:pt x="4708" y="175"/>
                    </a:lnTo>
                    <a:lnTo>
                      <a:pt x="4634" y="156"/>
                    </a:lnTo>
                    <a:lnTo>
                      <a:pt x="4557" y="139"/>
                    </a:lnTo>
                    <a:lnTo>
                      <a:pt x="4480" y="126"/>
                    </a:lnTo>
                    <a:lnTo>
                      <a:pt x="4329" y="101"/>
                    </a:lnTo>
                    <a:lnTo>
                      <a:pt x="4167" y="73"/>
                    </a:lnTo>
                    <a:lnTo>
                      <a:pt x="3993" y="47"/>
                    </a:lnTo>
                    <a:lnTo>
                      <a:pt x="3903" y="35"/>
                    </a:lnTo>
                    <a:lnTo>
                      <a:pt x="3809" y="24"/>
                    </a:lnTo>
                    <a:lnTo>
                      <a:pt x="3713" y="13"/>
                    </a:lnTo>
                    <a:lnTo>
                      <a:pt x="3613" y="7"/>
                    </a:lnTo>
                    <a:lnTo>
                      <a:pt x="3515" y="2"/>
                    </a:lnTo>
                    <a:lnTo>
                      <a:pt x="3409" y="0"/>
                    </a:lnTo>
                    <a:lnTo>
                      <a:pt x="3358" y="0"/>
                    </a:lnTo>
                    <a:lnTo>
                      <a:pt x="3303" y="0"/>
                    </a:lnTo>
                    <a:lnTo>
                      <a:pt x="3192" y="2"/>
                    </a:lnTo>
                    <a:lnTo>
                      <a:pt x="3138" y="7"/>
                    </a:lnTo>
                    <a:lnTo>
                      <a:pt x="3083" y="11"/>
                    </a:lnTo>
                    <a:lnTo>
                      <a:pt x="3025" y="15"/>
                    </a:lnTo>
                    <a:lnTo>
                      <a:pt x="2967" y="21"/>
                    </a:lnTo>
                    <a:lnTo>
                      <a:pt x="2909" y="30"/>
                    </a:lnTo>
                    <a:lnTo>
                      <a:pt x="2849" y="38"/>
                    </a:lnTo>
                    <a:lnTo>
                      <a:pt x="2730" y="60"/>
                    </a:lnTo>
                    <a:lnTo>
                      <a:pt x="2670" y="71"/>
                    </a:lnTo>
                    <a:lnTo>
                      <a:pt x="2607" y="85"/>
                    </a:lnTo>
                    <a:lnTo>
                      <a:pt x="2547" y="101"/>
                    </a:lnTo>
                    <a:lnTo>
                      <a:pt x="2483" y="117"/>
                    </a:lnTo>
                    <a:lnTo>
                      <a:pt x="2353" y="153"/>
                    </a:lnTo>
                    <a:lnTo>
                      <a:pt x="2225" y="198"/>
                    </a:lnTo>
                    <a:lnTo>
                      <a:pt x="2159" y="222"/>
                    </a:lnTo>
                    <a:lnTo>
                      <a:pt x="2093" y="247"/>
                    </a:lnTo>
                    <a:lnTo>
                      <a:pt x="2023" y="275"/>
                    </a:lnTo>
                    <a:lnTo>
                      <a:pt x="1957" y="305"/>
                    </a:lnTo>
                    <a:lnTo>
                      <a:pt x="1889" y="335"/>
                    </a:lnTo>
                    <a:lnTo>
                      <a:pt x="1818" y="368"/>
                    </a:lnTo>
                    <a:lnTo>
                      <a:pt x="1749" y="403"/>
                    </a:lnTo>
                    <a:lnTo>
                      <a:pt x="1678" y="439"/>
                    </a:lnTo>
                    <a:lnTo>
                      <a:pt x="1608" y="477"/>
                    </a:lnTo>
                    <a:lnTo>
                      <a:pt x="1534" y="519"/>
                    </a:lnTo>
                    <a:lnTo>
                      <a:pt x="1463" y="563"/>
                    </a:lnTo>
                    <a:lnTo>
                      <a:pt x="1391" y="607"/>
                    </a:lnTo>
                    <a:lnTo>
                      <a:pt x="1316" y="654"/>
                    </a:lnTo>
                    <a:lnTo>
                      <a:pt x="1243" y="703"/>
                    </a:lnTo>
                    <a:lnTo>
                      <a:pt x="1165" y="756"/>
                    </a:lnTo>
                    <a:lnTo>
                      <a:pt x="1091" y="811"/>
                    </a:lnTo>
                    <a:lnTo>
                      <a:pt x="1014" y="866"/>
                    </a:lnTo>
                    <a:lnTo>
                      <a:pt x="937" y="926"/>
                    </a:lnTo>
                    <a:lnTo>
                      <a:pt x="860" y="986"/>
                    </a:lnTo>
                    <a:lnTo>
                      <a:pt x="784" y="1050"/>
                    </a:lnTo>
                    <a:lnTo>
                      <a:pt x="750" y="1080"/>
                    </a:lnTo>
                    <a:lnTo>
                      <a:pt x="715" y="1107"/>
                    </a:lnTo>
                    <a:lnTo>
                      <a:pt x="682" y="1141"/>
                    </a:lnTo>
                    <a:lnTo>
                      <a:pt x="649" y="1171"/>
                    </a:lnTo>
                    <a:lnTo>
                      <a:pt x="616" y="1207"/>
                    </a:lnTo>
                    <a:lnTo>
                      <a:pt x="583" y="1239"/>
                    </a:lnTo>
                    <a:lnTo>
                      <a:pt x="520" y="1311"/>
                    </a:lnTo>
                    <a:lnTo>
                      <a:pt x="458" y="1388"/>
                    </a:lnTo>
                    <a:lnTo>
                      <a:pt x="398" y="1467"/>
                    </a:lnTo>
                    <a:lnTo>
                      <a:pt x="343" y="1548"/>
                    </a:lnTo>
                    <a:lnTo>
                      <a:pt x="316" y="1592"/>
                    </a:lnTo>
                    <a:lnTo>
                      <a:pt x="288" y="1633"/>
                    </a:lnTo>
                    <a:lnTo>
                      <a:pt x="264" y="1677"/>
                    </a:lnTo>
                    <a:lnTo>
                      <a:pt x="239" y="1720"/>
                    </a:lnTo>
                    <a:lnTo>
                      <a:pt x="214" y="1762"/>
                    </a:lnTo>
                    <a:lnTo>
                      <a:pt x="192" y="1809"/>
                    </a:lnTo>
                    <a:lnTo>
                      <a:pt x="170" y="1852"/>
                    </a:lnTo>
                    <a:lnTo>
                      <a:pt x="148" y="1897"/>
                    </a:lnTo>
                    <a:lnTo>
                      <a:pt x="128" y="1941"/>
                    </a:lnTo>
                    <a:lnTo>
                      <a:pt x="113" y="1988"/>
                    </a:lnTo>
                    <a:lnTo>
                      <a:pt x="79" y="2078"/>
                    </a:lnTo>
                    <a:lnTo>
                      <a:pt x="62" y="2122"/>
                    </a:lnTo>
                    <a:lnTo>
                      <a:pt x="52" y="2169"/>
                    </a:lnTo>
                    <a:lnTo>
                      <a:pt x="38" y="2214"/>
                    </a:lnTo>
                    <a:lnTo>
                      <a:pt x="30" y="2257"/>
                    </a:lnTo>
                    <a:lnTo>
                      <a:pt x="19" y="2303"/>
                    </a:lnTo>
                    <a:lnTo>
                      <a:pt x="13" y="2348"/>
                    </a:lnTo>
                    <a:lnTo>
                      <a:pt x="8" y="2392"/>
                    </a:lnTo>
                    <a:lnTo>
                      <a:pt x="2" y="2435"/>
                    </a:lnTo>
                    <a:lnTo>
                      <a:pt x="0" y="2480"/>
                    </a:lnTo>
                    <a:lnTo>
                      <a:pt x="0" y="2521"/>
                    </a:lnTo>
                    <a:lnTo>
                      <a:pt x="2" y="2565"/>
                    </a:lnTo>
                    <a:lnTo>
                      <a:pt x="5" y="2606"/>
                    </a:lnTo>
                    <a:lnTo>
                      <a:pt x="8" y="2648"/>
                    </a:lnTo>
                    <a:lnTo>
                      <a:pt x="16" y="2689"/>
                    </a:lnTo>
                    <a:lnTo>
                      <a:pt x="24" y="2729"/>
                    </a:lnTo>
                    <a:lnTo>
                      <a:pt x="35" y="2769"/>
                    </a:lnTo>
                    <a:lnTo>
                      <a:pt x="49" y="2807"/>
                    </a:lnTo>
                    <a:lnTo>
                      <a:pt x="62" y="2846"/>
                    </a:lnTo>
                    <a:lnTo>
                      <a:pt x="79" y="2882"/>
                    </a:lnTo>
                    <a:lnTo>
                      <a:pt x="98" y="2917"/>
                    </a:lnTo>
                    <a:lnTo>
                      <a:pt x="121" y="2953"/>
                    </a:lnTo>
                    <a:lnTo>
                      <a:pt x="143" y="2986"/>
                    </a:lnTo>
                    <a:lnTo>
                      <a:pt x="170" y="3019"/>
                    </a:lnTo>
                    <a:lnTo>
                      <a:pt x="198" y="3049"/>
                    </a:lnTo>
                    <a:lnTo>
                      <a:pt x="228" y="3080"/>
                    </a:lnTo>
                    <a:lnTo>
                      <a:pt x="264" y="3110"/>
                    </a:lnTo>
                    <a:lnTo>
                      <a:pt x="299" y="3137"/>
                    </a:lnTo>
                    <a:lnTo>
                      <a:pt x="338" y="3161"/>
                    </a:lnTo>
                    <a:lnTo>
                      <a:pt x="377" y="3187"/>
                    </a:lnTo>
                    <a:lnTo>
                      <a:pt x="420" y="3212"/>
                    </a:lnTo>
                    <a:lnTo>
                      <a:pt x="467" y="3233"/>
                    </a:lnTo>
                    <a:lnTo>
                      <a:pt x="517" y="3253"/>
                    </a:lnTo>
                    <a:lnTo>
                      <a:pt x="569" y="3272"/>
                    </a:lnTo>
                    <a:lnTo>
                      <a:pt x="624" y="3289"/>
                    </a:lnTo>
                    <a:lnTo>
                      <a:pt x="682" y="3302"/>
                    </a:lnTo>
                    <a:lnTo>
                      <a:pt x="742" y="3316"/>
                    </a:lnTo>
                    <a:lnTo>
                      <a:pt x="805" y="3329"/>
                    </a:lnTo>
                    <a:lnTo>
                      <a:pt x="871" y="3338"/>
                    </a:lnTo>
                    <a:lnTo>
                      <a:pt x="982" y="3351"/>
                    </a:lnTo>
                    <a:lnTo>
                      <a:pt x="1088" y="3363"/>
                    </a:lnTo>
                    <a:lnTo>
                      <a:pt x="1190" y="3371"/>
                    </a:lnTo>
                    <a:lnTo>
                      <a:pt x="1292" y="3376"/>
                    </a:lnTo>
                    <a:lnTo>
                      <a:pt x="1391" y="3382"/>
                    </a:lnTo>
                    <a:lnTo>
                      <a:pt x="1488" y="3385"/>
                    </a:lnTo>
                    <a:lnTo>
                      <a:pt x="1578" y="3385"/>
                    </a:lnTo>
                    <a:lnTo>
                      <a:pt x="1669" y="3382"/>
                    </a:lnTo>
                    <a:lnTo>
                      <a:pt x="1757" y="3376"/>
                    </a:lnTo>
                    <a:lnTo>
                      <a:pt x="1840" y="3371"/>
                    </a:lnTo>
                    <a:lnTo>
                      <a:pt x="1923" y="3365"/>
                    </a:lnTo>
                    <a:lnTo>
                      <a:pt x="2002" y="3357"/>
                    </a:lnTo>
                    <a:lnTo>
                      <a:pt x="2079" y="3346"/>
                    </a:lnTo>
                    <a:lnTo>
                      <a:pt x="2153" y="3332"/>
                    </a:lnTo>
                    <a:lnTo>
                      <a:pt x="2225" y="3319"/>
                    </a:lnTo>
                    <a:lnTo>
                      <a:pt x="2296" y="3305"/>
                    </a:lnTo>
                    <a:lnTo>
                      <a:pt x="2362" y="3289"/>
                    </a:lnTo>
                    <a:lnTo>
                      <a:pt x="2428" y="3272"/>
                    </a:lnTo>
                    <a:lnTo>
                      <a:pt x="2489" y="3253"/>
                    </a:lnTo>
                    <a:lnTo>
                      <a:pt x="2549" y="3233"/>
                    </a:lnTo>
                    <a:lnTo>
                      <a:pt x="2610" y="3214"/>
                    </a:lnTo>
                    <a:lnTo>
                      <a:pt x="2664" y="3193"/>
                    </a:lnTo>
                    <a:lnTo>
                      <a:pt x="2719" y="3170"/>
                    </a:lnTo>
                    <a:lnTo>
                      <a:pt x="2772" y="3146"/>
                    </a:lnTo>
                    <a:lnTo>
                      <a:pt x="2821" y="3123"/>
                    </a:lnTo>
                    <a:lnTo>
                      <a:pt x="2871" y="3099"/>
                    </a:lnTo>
                    <a:lnTo>
                      <a:pt x="2915" y="3074"/>
                    </a:lnTo>
                    <a:lnTo>
                      <a:pt x="2962" y="3046"/>
                    </a:lnTo>
                    <a:lnTo>
                      <a:pt x="3003" y="3021"/>
                    </a:lnTo>
                    <a:lnTo>
                      <a:pt x="3045" y="2995"/>
                    </a:lnTo>
                    <a:lnTo>
                      <a:pt x="3083" y="2969"/>
                    </a:lnTo>
                    <a:lnTo>
                      <a:pt x="3121" y="2942"/>
                    </a:lnTo>
                    <a:lnTo>
                      <a:pt x="3190" y="2889"/>
                    </a:lnTo>
                    <a:lnTo>
                      <a:pt x="3253" y="2835"/>
                    </a:lnTo>
                    <a:lnTo>
                      <a:pt x="3311" y="2782"/>
                    </a:lnTo>
                    <a:lnTo>
                      <a:pt x="3339" y="2755"/>
                    </a:lnTo>
                    <a:lnTo>
                      <a:pt x="3366" y="2729"/>
                    </a:lnTo>
                    <a:lnTo>
                      <a:pt x="3413" y="2680"/>
                    </a:lnTo>
                    <a:lnTo>
                      <a:pt x="3454" y="2631"/>
                    </a:lnTo>
                    <a:lnTo>
                      <a:pt x="3492" y="2587"/>
                    </a:lnTo>
                    <a:lnTo>
                      <a:pt x="3526" y="2546"/>
                    </a:lnTo>
                    <a:lnTo>
                      <a:pt x="3583" y="2477"/>
                    </a:lnTo>
                    <a:lnTo>
                      <a:pt x="3605" y="2450"/>
                    </a:lnTo>
                    <a:lnTo>
                      <a:pt x="3624" y="2427"/>
                    </a:lnTo>
                    <a:lnTo>
                      <a:pt x="3635" y="2420"/>
                    </a:lnTo>
                    <a:lnTo>
                      <a:pt x="3644" y="2414"/>
                    </a:lnTo>
                    <a:lnTo>
                      <a:pt x="3652" y="2408"/>
                    </a:lnTo>
                    <a:lnTo>
                      <a:pt x="3660" y="2405"/>
                    </a:lnTo>
                    <a:lnTo>
                      <a:pt x="3669" y="2405"/>
                    </a:lnTo>
                    <a:lnTo>
                      <a:pt x="3674" y="2405"/>
                    </a:lnTo>
                    <a:lnTo>
                      <a:pt x="3682" y="2408"/>
                    </a:lnTo>
                    <a:lnTo>
                      <a:pt x="3688" y="2414"/>
                    </a:lnTo>
                    <a:close/>
                  </a:path>
                </a:pathLst>
              </a:custGeom>
              <a:solidFill>
                <a:srgbClr val="F71C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7" name="Freeform 90"/>
              <p:cNvSpPr>
                <a:spLocks/>
              </p:cNvSpPr>
              <p:nvPr/>
            </p:nvSpPr>
            <p:spPr bwMode="auto">
              <a:xfrm>
                <a:off x="3591" y="3025"/>
                <a:ext cx="476" cy="683"/>
              </a:xfrm>
              <a:custGeom>
                <a:avLst/>
                <a:gdLst>
                  <a:gd name="T0" fmla="*/ 0 w 1427"/>
                  <a:gd name="T1" fmla="*/ 0 h 2049"/>
                  <a:gd name="T2" fmla="*/ 0 w 1427"/>
                  <a:gd name="T3" fmla="*/ 0 h 2049"/>
                  <a:gd name="T4" fmla="*/ 0 w 1427"/>
                  <a:gd name="T5" fmla="*/ 0 h 2049"/>
                  <a:gd name="T6" fmla="*/ 0 w 1427"/>
                  <a:gd name="T7" fmla="*/ 0 h 2049"/>
                  <a:gd name="T8" fmla="*/ 0 w 1427"/>
                  <a:gd name="T9" fmla="*/ 0 h 2049"/>
                  <a:gd name="T10" fmla="*/ 0 w 1427"/>
                  <a:gd name="T11" fmla="*/ 0 h 2049"/>
                  <a:gd name="T12" fmla="*/ 0 w 1427"/>
                  <a:gd name="T13" fmla="*/ 0 h 2049"/>
                  <a:gd name="T14" fmla="*/ 0 w 1427"/>
                  <a:gd name="T15" fmla="*/ 0 h 2049"/>
                  <a:gd name="T16" fmla="*/ 0 w 1427"/>
                  <a:gd name="T17" fmla="*/ 0 h 2049"/>
                  <a:gd name="T18" fmla="*/ 0 w 1427"/>
                  <a:gd name="T19" fmla="*/ 0 h 2049"/>
                  <a:gd name="T20" fmla="*/ 0 w 1427"/>
                  <a:gd name="T21" fmla="*/ 0 h 2049"/>
                  <a:gd name="T22" fmla="*/ 0 w 1427"/>
                  <a:gd name="T23" fmla="*/ 0 h 2049"/>
                  <a:gd name="T24" fmla="*/ 0 w 1427"/>
                  <a:gd name="T25" fmla="*/ 0 h 2049"/>
                  <a:gd name="T26" fmla="*/ 0 w 1427"/>
                  <a:gd name="T27" fmla="*/ 0 h 2049"/>
                  <a:gd name="T28" fmla="*/ 0 w 1427"/>
                  <a:gd name="T29" fmla="*/ 0 h 2049"/>
                  <a:gd name="T30" fmla="*/ 0 w 1427"/>
                  <a:gd name="T31" fmla="*/ 0 h 2049"/>
                  <a:gd name="T32" fmla="*/ 0 w 1427"/>
                  <a:gd name="T33" fmla="*/ 0 h 2049"/>
                  <a:gd name="T34" fmla="*/ 0 w 1427"/>
                  <a:gd name="T35" fmla="*/ 0 h 2049"/>
                  <a:gd name="T36" fmla="*/ 0 w 1427"/>
                  <a:gd name="T37" fmla="*/ 0 h 2049"/>
                  <a:gd name="T38" fmla="*/ 0 w 1427"/>
                  <a:gd name="T39" fmla="*/ 0 h 2049"/>
                  <a:gd name="T40" fmla="*/ 0 w 1427"/>
                  <a:gd name="T41" fmla="*/ 0 h 2049"/>
                  <a:gd name="T42" fmla="*/ 0 w 1427"/>
                  <a:gd name="T43" fmla="*/ 0 h 2049"/>
                  <a:gd name="T44" fmla="*/ 0 w 1427"/>
                  <a:gd name="T45" fmla="*/ 0 h 2049"/>
                  <a:gd name="T46" fmla="*/ 0 w 1427"/>
                  <a:gd name="T47" fmla="*/ 0 h 2049"/>
                  <a:gd name="T48" fmla="*/ 0 w 1427"/>
                  <a:gd name="T49" fmla="*/ 0 h 2049"/>
                  <a:gd name="T50" fmla="*/ 0 w 1427"/>
                  <a:gd name="T51" fmla="*/ 0 h 2049"/>
                  <a:gd name="T52" fmla="*/ 0 w 1427"/>
                  <a:gd name="T53" fmla="*/ 0 h 2049"/>
                  <a:gd name="T54" fmla="*/ 0 w 1427"/>
                  <a:gd name="T55" fmla="*/ 0 h 2049"/>
                  <a:gd name="T56" fmla="*/ 0 w 1427"/>
                  <a:gd name="T57" fmla="*/ 0 h 2049"/>
                  <a:gd name="T58" fmla="*/ 0 w 1427"/>
                  <a:gd name="T59" fmla="*/ 0 h 2049"/>
                  <a:gd name="T60" fmla="*/ 0 w 1427"/>
                  <a:gd name="T61" fmla="*/ 0 h 2049"/>
                  <a:gd name="T62" fmla="*/ 0 w 1427"/>
                  <a:gd name="T63" fmla="*/ 0 h 20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27"/>
                  <a:gd name="T97" fmla="*/ 0 h 2049"/>
                  <a:gd name="T98" fmla="*/ 1427 w 1427"/>
                  <a:gd name="T99" fmla="*/ 2049 h 20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27" h="2049">
                    <a:moveTo>
                      <a:pt x="1306" y="34"/>
                    </a:moveTo>
                    <a:lnTo>
                      <a:pt x="1152" y="168"/>
                    </a:lnTo>
                    <a:lnTo>
                      <a:pt x="1007" y="300"/>
                    </a:lnTo>
                    <a:lnTo>
                      <a:pt x="872" y="430"/>
                    </a:lnTo>
                    <a:lnTo>
                      <a:pt x="748" y="551"/>
                    </a:lnTo>
                    <a:lnTo>
                      <a:pt x="635" y="668"/>
                    </a:lnTo>
                    <a:lnTo>
                      <a:pt x="531" y="784"/>
                    </a:lnTo>
                    <a:lnTo>
                      <a:pt x="437" y="894"/>
                    </a:lnTo>
                    <a:lnTo>
                      <a:pt x="352" y="996"/>
                    </a:lnTo>
                    <a:lnTo>
                      <a:pt x="212" y="1192"/>
                    </a:lnTo>
                    <a:lnTo>
                      <a:pt x="116" y="1364"/>
                    </a:lnTo>
                    <a:lnTo>
                      <a:pt x="80" y="1443"/>
                    </a:lnTo>
                    <a:lnTo>
                      <a:pt x="60" y="1513"/>
                    </a:lnTo>
                    <a:lnTo>
                      <a:pt x="47" y="1581"/>
                    </a:lnTo>
                    <a:lnTo>
                      <a:pt x="44" y="1647"/>
                    </a:lnTo>
                    <a:lnTo>
                      <a:pt x="47" y="1675"/>
                    </a:lnTo>
                    <a:lnTo>
                      <a:pt x="47" y="1703"/>
                    </a:lnTo>
                    <a:lnTo>
                      <a:pt x="66" y="1754"/>
                    </a:lnTo>
                    <a:lnTo>
                      <a:pt x="90" y="1805"/>
                    </a:lnTo>
                    <a:lnTo>
                      <a:pt x="126" y="1843"/>
                    </a:lnTo>
                    <a:lnTo>
                      <a:pt x="173" y="1884"/>
                    </a:lnTo>
                    <a:lnTo>
                      <a:pt x="234" y="1914"/>
                    </a:lnTo>
                    <a:lnTo>
                      <a:pt x="300" y="1945"/>
                    </a:lnTo>
                    <a:lnTo>
                      <a:pt x="380" y="1967"/>
                    </a:lnTo>
                    <a:lnTo>
                      <a:pt x="471" y="1983"/>
                    </a:lnTo>
                    <a:lnTo>
                      <a:pt x="572" y="1997"/>
                    </a:lnTo>
                    <a:lnTo>
                      <a:pt x="688" y="2003"/>
                    </a:lnTo>
                    <a:lnTo>
                      <a:pt x="812" y="2005"/>
                    </a:lnTo>
                    <a:lnTo>
                      <a:pt x="948" y="1999"/>
                    </a:lnTo>
                    <a:lnTo>
                      <a:pt x="1095" y="1992"/>
                    </a:lnTo>
                    <a:lnTo>
                      <a:pt x="1255" y="1975"/>
                    </a:lnTo>
                    <a:lnTo>
                      <a:pt x="1423" y="1952"/>
                    </a:lnTo>
                    <a:lnTo>
                      <a:pt x="1427" y="1997"/>
                    </a:lnTo>
                    <a:lnTo>
                      <a:pt x="1257" y="2018"/>
                    </a:lnTo>
                    <a:lnTo>
                      <a:pt x="1097" y="2035"/>
                    </a:lnTo>
                    <a:lnTo>
                      <a:pt x="948" y="2043"/>
                    </a:lnTo>
                    <a:lnTo>
                      <a:pt x="812" y="2049"/>
                    </a:lnTo>
                    <a:lnTo>
                      <a:pt x="684" y="2046"/>
                    </a:lnTo>
                    <a:lnTo>
                      <a:pt x="569" y="2041"/>
                    </a:lnTo>
                    <a:lnTo>
                      <a:pt x="465" y="2027"/>
                    </a:lnTo>
                    <a:lnTo>
                      <a:pt x="371" y="2011"/>
                    </a:lnTo>
                    <a:lnTo>
                      <a:pt x="286" y="1986"/>
                    </a:lnTo>
                    <a:lnTo>
                      <a:pt x="212" y="1952"/>
                    </a:lnTo>
                    <a:lnTo>
                      <a:pt x="149" y="1920"/>
                    </a:lnTo>
                    <a:lnTo>
                      <a:pt x="99" y="1875"/>
                    </a:lnTo>
                    <a:lnTo>
                      <a:pt x="56" y="1829"/>
                    </a:lnTo>
                    <a:lnTo>
                      <a:pt x="24" y="1771"/>
                    </a:lnTo>
                    <a:lnTo>
                      <a:pt x="5" y="1716"/>
                    </a:lnTo>
                    <a:lnTo>
                      <a:pt x="3" y="1681"/>
                    </a:lnTo>
                    <a:lnTo>
                      <a:pt x="0" y="1647"/>
                    </a:lnTo>
                    <a:lnTo>
                      <a:pt x="3" y="1579"/>
                    </a:lnTo>
                    <a:lnTo>
                      <a:pt x="17" y="1507"/>
                    </a:lnTo>
                    <a:lnTo>
                      <a:pt x="39" y="1430"/>
                    </a:lnTo>
                    <a:lnTo>
                      <a:pt x="77" y="1343"/>
                    </a:lnTo>
                    <a:lnTo>
                      <a:pt x="176" y="1166"/>
                    </a:lnTo>
                    <a:lnTo>
                      <a:pt x="316" y="971"/>
                    </a:lnTo>
                    <a:lnTo>
                      <a:pt x="405" y="864"/>
                    </a:lnTo>
                    <a:lnTo>
                      <a:pt x="498" y="754"/>
                    </a:lnTo>
                    <a:lnTo>
                      <a:pt x="603" y="638"/>
                    </a:lnTo>
                    <a:lnTo>
                      <a:pt x="718" y="517"/>
                    </a:lnTo>
                    <a:lnTo>
                      <a:pt x="842" y="396"/>
                    </a:lnTo>
                    <a:lnTo>
                      <a:pt x="976" y="266"/>
                    </a:lnTo>
                    <a:lnTo>
                      <a:pt x="1122" y="134"/>
                    </a:lnTo>
                    <a:lnTo>
                      <a:pt x="1276" y="0"/>
                    </a:lnTo>
                    <a:lnTo>
                      <a:pt x="1306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8" name="Freeform 91"/>
              <p:cNvSpPr>
                <a:spLocks/>
              </p:cNvSpPr>
              <p:nvPr/>
            </p:nvSpPr>
            <p:spPr bwMode="auto">
              <a:xfrm>
                <a:off x="4066" y="3307"/>
                <a:ext cx="1041" cy="383"/>
              </a:xfrm>
              <a:custGeom>
                <a:avLst/>
                <a:gdLst>
                  <a:gd name="T0" fmla="*/ 0 w 3123"/>
                  <a:gd name="T1" fmla="*/ 0 h 1150"/>
                  <a:gd name="T2" fmla="*/ 0 w 3123"/>
                  <a:gd name="T3" fmla="*/ 0 h 1150"/>
                  <a:gd name="T4" fmla="*/ 0 w 3123"/>
                  <a:gd name="T5" fmla="*/ 0 h 1150"/>
                  <a:gd name="T6" fmla="*/ 0 w 3123"/>
                  <a:gd name="T7" fmla="*/ 0 h 1150"/>
                  <a:gd name="T8" fmla="*/ 0 w 3123"/>
                  <a:gd name="T9" fmla="*/ 0 h 1150"/>
                  <a:gd name="T10" fmla="*/ 0 w 3123"/>
                  <a:gd name="T11" fmla="*/ 0 h 1150"/>
                  <a:gd name="T12" fmla="*/ 0 w 3123"/>
                  <a:gd name="T13" fmla="*/ 0 h 1150"/>
                  <a:gd name="T14" fmla="*/ 0 w 3123"/>
                  <a:gd name="T15" fmla="*/ 0 h 1150"/>
                  <a:gd name="T16" fmla="*/ 0 w 3123"/>
                  <a:gd name="T17" fmla="*/ 0 h 1150"/>
                  <a:gd name="T18" fmla="*/ 0 w 3123"/>
                  <a:gd name="T19" fmla="*/ 0 h 1150"/>
                  <a:gd name="T20" fmla="*/ 0 w 3123"/>
                  <a:gd name="T21" fmla="*/ 0 h 1150"/>
                  <a:gd name="T22" fmla="*/ 0 w 3123"/>
                  <a:gd name="T23" fmla="*/ 0 h 1150"/>
                  <a:gd name="T24" fmla="*/ 0 w 3123"/>
                  <a:gd name="T25" fmla="*/ 0 h 1150"/>
                  <a:gd name="T26" fmla="*/ 0 w 3123"/>
                  <a:gd name="T27" fmla="*/ 0 h 1150"/>
                  <a:gd name="T28" fmla="*/ 0 w 3123"/>
                  <a:gd name="T29" fmla="*/ 0 h 1150"/>
                  <a:gd name="T30" fmla="*/ 0 w 3123"/>
                  <a:gd name="T31" fmla="*/ 0 h 1150"/>
                  <a:gd name="T32" fmla="*/ 0 w 3123"/>
                  <a:gd name="T33" fmla="*/ 0 h 1150"/>
                  <a:gd name="T34" fmla="*/ 0 w 3123"/>
                  <a:gd name="T35" fmla="*/ 0 h 1150"/>
                  <a:gd name="T36" fmla="*/ 0 w 3123"/>
                  <a:gd name="T37" fmla="*/ 0 h 1150"/>
                  <a:gd name="T38" fmla="*/ 0 w 3123"/>
                  <a:gd name="T39" fmla="*/ 0 h 1150"/>
                  <a:gd name="T40" fmla="*/ 0 w 3123"/>
                  <a:gd name="T41" fmla="*/ 0 h 1150"/>
                  <a:gd name="T42" fmla="*/ 0 w 3123"/>
                  <a:gd name="T43" fmla="*/ 0 h 1150"/>
                  <a:gd name="T44" fmla="*/ 0 w 3123"/>
                  <a:gd name="T45" fmla="*/ 0 h 1150"/>
                  <a:gd name="T46" fmla="*/ 0 w 3123"/>
                  <a:gd name="T47" fmla="*/ 0 h 1150"/>
                  <a:gd name="T48" fmla="*/ 0 w 3123"/>
                  <a:gd name="T49" fmla="*/ 0 h 1150"/>
                  <a:gd name="T50" fmla="*/ 0 w 3123"/>
                  <a:gd name="T51" fmla="*/ 0 h 1150"/>
                  <a:gd name="T52" fmla="*/ 0 w 3123"/>
                  <a:gd name="T53" fmla="*/ 0 h 1150"/>
                  <a:gd name="T54" fmla="*/ 0 w 3123"/>
                  <a:gd name="T55" fmla="*/ 0 h 1150"/>
                  <a:gd name="T56" fmla="*/ 0 w 3123"/>
                  <a:gd name="T57" fmla="*/ 0 h 1150"/>
                  <a:gd name="T58" fmla="*/ 0 w 3123"/>
                  <a:gd name="T59" fmla="*/ 0 h 1150"/>
                  <a:gd name="T60" fmla="*/ 0 w 3123"/>
                  <a:gd name="T61" fmla="*/ 0 h 1150"/>
                  <a:gd name="T62" fmla="*/ 0 w 3123"/>
                  <a:gd name="T63" fmla="*/ 0 h 1150"/>
                  <a:gd name="T64" fmla="*/ 0 w 3123"/>
                  <a:gd name="T65" fmla="*/ 0 h 1150"/>
                  <a:gd name="T66" fmla="*/ 0 w 3123"/>
                  <a:gd name="T67" fmla="*/ 0 h 1150"/>
                  <a:gd name="T68" fmla="*/ 0 w 3123"/>
                  <a:gd name="T69" fmla="*/ 0 h 1150"/>
                  <a:gd name="T70" fmla="*/ 0 w 3123"/>
                  <a:gd name="T71" fmla="*/ 0 h 1150"/>
                  <a:gd name="T72" fmla="*/ 0 w 3123"/>
                  <a:gd name="T73" fmla="*/ 0 h 1150"/>
                  <a:gd name="T74" fmla="*/ 0 w 3123"/>
                  <a:gd name="T75" fmla="*/ 0 h 1150"/>
                  <a:gd name="T76" fmla="*/ 0 w 3123"/>
                  <a:gd name="T77" fmla="*/ 0 h 11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23"/>
                  <a:gd name="T118" fmla="*/ 0 h 1150"/>
                  <a:gd name="T119" fmla="*/ 3123 w 3123"/>
                  <a:gd name="T120" fmla="*/ 1150 h 11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23" h="1150">
                    <a:moveTo>
                      <a:pt x="0" y="1105"/>
                    </a:moveTo>
                    <a:lnTo>
                      <a:pt x="532" y="1034"/>
                    </a:lnTo>
                    <a:lnTo>
                      <a:pt x="1064" y="966"/>
                    </a:lnTo>
                    <a:lnTo>
                      <a:pt x="1572" y="888"/>
                    </a:lnTo>
                    <a:lnTo>
                      <a:pt x="1812" y="845"/>
                    </a:lnTo>
                    <a:lnTo>
                      <a:pt x="2040" y="792"/>
                    </a:lnTo>
                    <a:lnTo>
                      <a:pt x="2244" y="734"/>
                    </a:lnTo>
                    <a:lnTo>
                      <a:pt x="2438" y="666"/>
                    </a:lnTo>
                    <a:lnTo>
                      <a:pt x="2609" y="586"/>
                    </a:lnTo>
                    <a:lnTo>
                      <a:pt x="2689" y="542"/>
                    </a:lnTo>
                    <a:lnTo>
                      <a:pt x="2757" y="498"/>
                    </a:lnTo>
                    <a:lnTo>
                      <a:pt x="2821" y="449"/>
                    </a:lnTo>
                    <a:lnTo>
                      <a:pt x="2881" y="394"/>
                    </a:lnTo>
                    <a:lnTo>
                      <a:pt x="2934" y="339"/>
                    </a:lnTo>
                    <a:lnTo>
                      <a:pt x="2978" y="281"/>
                    </a:lnTo>
                    <a:lnTo>
                      <a:pt x="3017" y="215"/>
                    </a:lnTo>
                    <a:lnTo>
                      <a:pt x="3047" y="149"/>
                    </a:lnTo>
                    <a:lnTo>
                      <a:pt x="3066" y="77"/>
                    </a:lnTo>
                    <a:lnTo>
                      <a:pt x="3083" y="0"/>
                    </a:lnTo>
                    <a:lnTo>
                      <a:pt x="3123" y="11"/>
                    </a:lnTo>
                    <a:lnTo>
                      <a:pt x="3107" y="91"/>
                    </a:lnTo>
                    <a:lnTo>
                      <a:pt x="3085" y="168"/>
                    </a:lnTo>
                    <a:lnTo>
                      <a:pt x="3055" y="237"/>
                    </a:lnTo>
                    <a:lnTo>
                      <a:pt x="3013" y="306"/>
                    </a:lnTo>
                    <a:lnTo>
                      <a:pt x="2966" y="369"/>
                    </a:lnTo>
                    <a:lnTo>
                      <a:pt x="2912" y="426"/>
                    </a:lnTo>
                    <a:lnTo>
                      <a:pt x="2851" y="481"/>
                    </a:lnTo>
                    <a:lnTo>
                      <a:pt x="2783" y="534"/>
                    </a:lnTo>
                    <a:lnTo>
                      <a:pt x="2711" y="581"/>
                    </a:lnTo>
                    <a:lnTo>
                      <a:pt x="2631" y="624"/>
                    </a:lnTo>
                    <a:lnTo>
                      <a:pt x="2453" y="707"/>
                    </a:lnTo>
                    <a:lnTo>
                      <a:pt x="2257" y="775"/>
                    </a:lnTo>
                    <a:lnTo>
                      <a:pt x="2046" y="836"/>
                    </a:lnTo>
                    <a:lnTo>
                      <a:pt x="1816" y="888"/>
                    </a:lnTo>
                    <a:lnTo>
                      <a:pt x="1578" y="932"/>
                    </a:lnTo>
                    <a:lnTo>
                      <a:pt x="1069" y="1009"/>
                    </a:lnTo>
                    <a:lnTo>
                      <a:pt x="538" y="1079"/>
                    </a:lnTo>
                    <a:lnTo>
                      <a:pt x="4" y="1150"/>
                    </a:lnTo>
                    <a:lnTo>
                      <a:pt x="0" y="11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9" name="Freeform 92"/>
              <p:cNvSpPr>
                <a:spLocks/>
              </p:cNvSpPr>
              <p:nvPr/>
            </p:nvSpPr>
            <p:spPr bwMode="auto">
              <a:xfrm>
                <a:off x="4066" y="3675"/>
                <a:ext cx="1" cy="15"/>
              </a:xfrm>
              <a:custGeom>
                <a:avLst/>
                <a:gdLst>
                  <a:gd name="T0" fmla="*/ 0 w 4"/>
                  <a:gd name="T1" fmla="*/ 0 h 45"/>
                  <a:gd name="T2" fmla="*/ 0 w 4"/>
                  <a:gd name="T3" fmla="*/ 0 h 45"/>
                  <a:gd name="T4" fmla="*/ 0 w 4"/>
                  <a:gd name="T5" fmla="*/ 0 h 4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5"/>
                  <a:gd name="T11" fmla="*/ 4 w 4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5">
                    <a:moveTo>
                      <a:pt x="4" y="45"/>
                    </a:moveTo>
                    <a:lnTo>
                      <a:pt x="0" y="0"/>
                    </a:lnTo>
                    <a:lnTo>
                      <a:pt x="4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0" name="Freeform 93"/>
              <p:cNvSpPr>
                <a:spLocks/>
              </p:cNvSpPr>
              <p:nvPr/>
            </p:nvSpPr>
            <p:spPr bwMode="auto">
              <a:xfrm>
                <a:off x="4284" y="2261"/>
                <a:ext cx="826" cy="1049"/>
              </a:xfrm>
              <a:custGeom>
                <a:avLst/>
                <a:gdLst>
                  <a:gd name="T0" fmla="*/ 0 w 2478"/>
                  <a:gd name="T1" fmla="*/ 0 h 3146"/>
                  <a:gd name="T2" fmla="*/ 0 w 2478"/>
                  <a:gd name="T3" fmla="*/ 0 h 3146"/>
                  <a:gd name="T4" fmla="*/ 0 w 2478"/>
                  <a:gd name="T5" fmla="*/ 0 h 3146"/>
                  <a:gd name="T6" fmla="*/ 0 w 2478"/>
                  <a:gd name="T7" fmla="*/ 0 h 3146"/>
                  <a:gd name="T8" fmla="*/ 0 w 2478"/>
                  <a:gd name="T9" fmla="*/ 0 h 3146"/>
                  <a:gd name="T10" fmla="*/ 0 w 2478"/>
                  <a:gd name="T11" fmla="*/ 0 h 3146"/>
                  <a:gd name="T12" fmla="*/ 0 w 2478"/>
                  <a:gd name="T13" fmla="*/ 0 h 3146"/>
                  <a:gd name="T14" fmla="*/ 0 w 2478"/>
                  <a:gd name="T15" fmla="*/ 0 h 3146"/>
                  <a:gd name="T16" fmla="*/ 0 w 2478"/>
                  <a:gd name="T17" fmla="*/ 0 h 3146"/>
                  <a:gd name="T18" fmla="*/ 0 w 2478"/>
                  <a:gd name="T19" fmla="*/ 0 h 3146"/>
                  <a:gd name="T20" fmla="*/ 0 w 2478"/>
                  <a:gd name="T21" fmla="*/ 0 h 3146"/>
                  <a:gd name="T22" fmla="*/ 0 w 2478"/>
                  <a:gd name="T23" fmla="*/ 0 h 3146"/>
                  <a:gd name="T24" fmla="*/ 0 w 2478"/>
                  <a:gd name="T25" fmla="*/ 0 h 3146"/>
                  <a:gd name="T26" fmla="*/ 0 w 2478"/>
                  <a:gd name="T27" fmla="*/ 0 h 3146"/>
                  <a:gd name="T28" fmla="*/ 0 w 2478"/>
                  <a:gd name="T29" fmla="*/ 0 h 3146"/>
                  <a:gd name="T30" fmla="*/ 0 w 2478"/>
                  <a:gd name="T31" fmla="*/ 0 h 3146"/>
                  <a:gd name="T32" fmla="*/ 0 w 2478"/>
                  <a:gd name="T33" fmla="*/ 0 h 3146"/>
                  <a:gd name="T34" fmla="*/ 0 w 2478"/>
                  <a:gd name="T35" fmla="*/ 0 h 3146"/>
                  <a:gd name="T36" fmla="*/ 0 w 2478"/>
                  <a:gd name="T37" fmla="*/ 0 h 3146"/>
                  <a:gd name="T38" fmla="*/ 0 w 2478"/>
                  <a:gd name="T39" fmla="*/ 0 h 3146"/>
                  <a:gd name="T40" fmla="*/ 0 w 2478"/>
                  <a:gd name="T41" fmla="*/ 0 h 3146"/>
                  <a:gd name="T42" fmla="*/ 0 w 2478"/>
                  <a:gd name="T43" fmla="*/ 0 h 3146"/>
                  <a:gd name="T44" fmla="*/ 0 w 2478"/>
                  <a:gd name="T45" fmla="*/ 0 h 3146"/>
                  <a:gd name="T46" fmla="*/ 0 w 2478"/>
                  <a:gd name="T47" fmla="*/ 0 h 3146"/>
                  <a:gd name="T48" fmla="*/ 0 w 2478"/>
                  <a:gd name="T49" fmla="*/ 0 h 3146"/>
                  <a:gd name="T50" fmla="*/ 0 w 2478"/>
                  <a:gd name="T51" fmla="*/ 0 h 3146"/>
                  <a:gd name="T52" fmla="*/ 0 w 2478"/>
                  <a:gd name="T53" fmla="*/ 0 h 3146"/>
                  <a:gd name="T54" fmla="*/ 0 w 2478"/>
                  <a:gd name="T55" fmla="*/ 0 h 3146"/>
                  <a:gd name="T56" fmla="*/ 0 w 2478"/>
                  <a:gd name="T57" fmla="*/ 0 h 3146"/>
                  <a:gd name="T58" fmla="*/ 0 w 2478"/>
                  <a:gd name="T59" fmla="*/ 0 h 3146"/>
                  <a:gd name="T60" fmla="*/ 0 w 2478"/>
                  <a:gd name="T61" fmla="*/ 0 h 3146"/>
                  <a:gd name="T62" fmla="*/ 0 w 2478"/>
                  <a:gd name="T63" fmla="*/ 0 h 3146"/>
                  <a:gd name="T64" fmla="*/ 0 w 2478"/>
                  <a:gd name="T65" fmla="*/ 0 h 3146"/>
                  <a:gd name="T66" fmla="*/ 0 w 2478"/>
                  <a:gd name="T67" fmla="*/ 0 h 3146"/>
                  <a:gd name="T68" fmla="*/ 0 w 2478"/>
                  <a:gd name="T69" fmla="*/ 0 h 3146"/>
                  <a:gd name="T70" fmla="*/ 0 w 2478"/>
                  <a:gd name="T71" fmla="*/ 0 h 3146"/>
                  <a:gd name="T72" fmla="*/ 0 w 2478"/>
                  <a:gd name="T73" fmla="*/ 0 h 3146"/>
                  <a:gd name="T74" fmla="*/ 0 w 2478"/>
                  <a:gd name="T75" fmla="*/ 0 h 3146"/>
                  <a:gd name="T76" fmla="*/ 0 w 2478"/>
                  <a:gd name="T77" fmla="*/ 0 h 3146"/>
                  <a:gd name="T78" fmla="*/ 0 w 2478"/>
                  <a:gd name="T79" fmla="*/ 0 h 3146"/>
                  <a:gd name="T80" fmla="*/ 0 w 2478"/>
                  <a:gd name="T81" fmla="*/ 0 h 3146"/>
                  <a:gd name="T82" fmla="*/ 0 w 2478"/>
                  <a:gd name="T83" fmla="*/ 0 h 3146"/>
                  <a:gd name="T84" fmla="*/ 0 w 2478"/>
                  <a:gd name="T85" fmla="*/ 0 h 3146"/>
                  <a:gd name="T86" fmla="*/ 0 w 2478"/>
                  <a:gd name="T87" fmla="*/ 0 h 3146"/>
                  <a:gd name="T88" fmla="*/ 0 w 2478"/>
                  <a:gd name="T89" fmla="*/ 0 h 3146"/>
                  <a:gd name="T90" fmla="*/ 0 w 2478"/>
                  <a:gd name="T91" fmla="*/ 0 h 3146"/>
                  <a:gd name="T92" fmla="*/ 0 w 2478"/>
                  <a:gd name="T93" fmla="*/ 0 h 3146"/>
                  <a:gd name="T94" fmla="*/ 0 w 2478"/>
                  <a:gd name="T95" fmla="*/ 0 h 3146"/>
                  <a:gd name="T96" fmla="*/ 0 w 2478"/>
                  <a:gd name="T97" fmla="*/ 0 h 3146"/>
                  <a:gd name="T98" fmla="*/ 0 w 2478"/>
                  <a:gd name="T99" fmla="*/ 0 h 3146"/>
                  <a:gd name="T100" fmla="*/ 0 w 2478"/>
                  <a:gd name="T101" fmla="*/ 0 h 3146"/>
                  <a:gd name="T102" fmla="*/ 0 w 2478"/>
                  <a:gd name="T103" fmla="*/ 0 h 3146"/>
                  <a:gd name="T104" fmla="*/ 0 w 2478"/>
                  <a:gd name="T105" fmla="*/ 0 h 3146"/>
                  <a:gd name="T106" fmla="*/ 0 w 2478"/>
                  <a:gd name="T107" fmla="*/ 0 h 3146"/>
                  <a:gd name="T108" fmla="*/ 0 w 2478"/>
                  <a:gd name="T109" fmla="*/ 0 h 3146"/>
                  <a:gd name="T110" fmla="*/ 0 w 2478"/>
                  <a:gd name="T111" fmla="*/ 0 h 3146"/>
                  <a:gd name="T112" fmla="*/ 0 w 2478"/>
                  <a:gd name="T113" fmla="*/ 0 h 3146"/>
                  <a:gd name="T114" fmla="*/ 0 w 2478"/>
                  <a:gd name="T115" fmla="*/ 0 h 3146"/>
                  <a:gd name="T116" fmla="*/ 0 w 2478"/>
                  <a:gd name="T117" fmla="*/ 0 h 3146"/>
                  <a:gd name="T118" fmla="*/ 0 w 2478"/>
                  <a:gd name="T119" fmla="*/ 0 h 3146"/>
                  <a:gd name="T120" fmla="*/ 0 w 2478"/>
                  <a:gd name="T121" fmla="*/ 0 h 3146"/>
                  <a:gd name="T122" fmla="*/ 0 w 2478"/>
                  <a:gd name="T123" fmla="*/ 0 h 3146"/>
                  <a:gd name="T124" fmla="*/ 0 w 2478"/>
                  <a:gd name="T125" fmla="*/ 0 h 31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78"/>
                  <a:gd name="T190" fmla="*/ 0 h 3146"/>
                  <a:gd name="T191" fmla="*/ 2478 w 2478"/>
                  <a:gd name="T192" fmla="*/ 3146 h 31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78" h="3146">
                    <a:moveTo>
                      <a:pt x="2427" y="3140"/>
                    </a:moveTo>
                    <a:lnTo>
                      <a:pt x="2431" y="3058"/>
                    </a:lnTo>
                    <a:lnTo>
                      <a:pt x="2435" y="2969"/>
                    </a:lnTo>
                    <a:lnTo>
                      <a:pt x="2431" y="2876"/>
                    </a:lnTo>
                    <a:lnTo>
                      <a:pt x="2421" y="2777"/>
                    </a:lnTo>
                    <a:lnTo>
                      <a:pt x="2404" y="2673"/>
                    </a:lnTo>
                    <a:lnTo>
                      <a:pt x="2385" y="2565"/>
                    </a:lnTo>
                    <a:lnTo>
                      <a:pt x="2325" y="2337"/>
                    </a:lnTo>
                    <a:lnTo>
                      <a:pt x="2289" y="2219"/>
                    </a:lnTo>
                    <a:lnTo>
                      <a:pt x="2248" y="2101"/>
                    </a:lnTo>
                    <a:lnTo>
                      <a:pt x="2146" y="1858"/>
                    </a:lnTo>
                    <a:lnTo>
                      <a:pt x="2085" y="1735"/>
                    </a:lnTo>
                    <a:lnTo>
                      <a:pt x="2019" y="1611"/>
                    </a:lnTo>
                    <a:lnTo>
                      <a:pt x="1950" y="1492"/>
                    </a:lnTo>
                    <a:lnTo>
                      <a:pt x="1876" y="1372"/>
                    </a:lnTo>
                    <a:lnTo>
                      <a:pt x="1794" y="1253"/>
                    </a:lnTo>
                    <a:lnTo>
                      <a:pt x="1711" y="1136"/>
                    </a:lnTo>
                    <a:lnTo>
                      <a:pt x="1620" y="1025"/>
                    </a:lnTo>
                    <a:lnTo>
                      <a:pt x="1524" y="913"/>
                    </a:lnTo>
                    <a:lnTo>
                      <a:pt x="1425" y="805"/>
                    </a:lnTo>
                    <a:lnTo>
                      <a:pt x="1318" y="704"/>
                    </a:lnTo>
                    <a:lnTo>
                      <a:pt x="1207" y="607"/>
                    </a:lnTo>
                    <a:lnTo>
                      <a:pt x="1094" y="514"/>
                    </a:lnTo>
                    <a:lnTo>
                      <a:pt x="974" y="432"/>
                    </a:lnTo>
                    <a:lnTo>
                      <a:pt x="847" y="351"/>
                    </a:lnTo>
                    <a:lnTo>
                      <a:pt x="718" y="277"/>
                    </a:lnTo>
                    <a:lnTo>
                      <a:pt x="583" y="214"/>
                    </a:lnTo>
                    <a:lnTo>
                      <a:pt x="446" y="159"/>
                    </a:lnTo>
                    <a:lnTo>
                      <a:pt x="300" y="110"/>
                    </a:lnTo>
                    <a:lnTo>
                      <a:pt x="155" y="72"/>
                    </a:lnTo>
                    <a:lnTo>
                      <a:pt x="0" y="40"/>
                    </a:lnTo>
                    <a:lnTo>
                      <a:pt x="12" y="0"/>
                    </a:lnTo>
                    <a:lnTo>
                      <a:pt x="166" y="30"/>
                    </a:lnTo>
                    <a:lnTo>
                      <a:pt x="314" y="68"/>
                    </a:lnTo>
                    <a:lnTo>
                      <a:pt x="460" y="117"/>
                    </a:lnTo>
                    <a:lnTo>
                      <a:pt x="602" y="176"/>
                    </a:lnTo>
                    <a:lnTo>
                      <a:pt x="740" y="238"/>
                    </a:lnTo>
                    <a:lnTo>
                      <a:pt x="872" y="316"/>
                    </a:lnTo>
                    <a:lnTo>
                      <a:pt x="998" y="396"/>
                    </a:lnTo>
                    <a:lnTo>
                      <a:pt x="1122" y="481"/>
                    </a:lnTo>
                    <a:lnTo>
                      <a:pt x="1238" y="574"/>
                    </a:lnTo>
                    <a:lnTo>
                      <a:pt x="1348" y="673"/>
                    </a:lnTo>
                    <a:lnTo>
                      <a:pt x="1456" y="772"/>
                    </a:lnTo>
                    <a:lnTo>
                      <a:pt x="1554" y="883"/>
                    </a:lnTo>
                    <a:lnTo>
                      <a:pt x="1654" y="995"/>
                    </a:lnTo>
                    <a:lnTo>
                      <a:pt x="1744" y="1108"/>
                    </a:lnTo>
                    <a:lnTo>
                      <a:pt x="1829" y="1228"/>
                    </a:lnTo>
                    <a:lnTo>
                      <a:pt x="1912" y="1347"/>
                    </a:lnTo>
                    <a:lnTo>
                      <a:pt x="1986" y="1468"/>
                    </a:lnTo>
                    <a:lnTo>
                      <a:pt x="2058" y="1589"/>
                    </a:lnTo>
                    <a:lnTo>
                      <a:pt x="2124" y="1713"/>
                    </a:lnTo>
                    <a:lnTo>
                      <a:pt x="2184" y="1839"/>
                    </a:lnTo>
                    <a:lnTo>
                      <a:pt x="2286" y="2084"/>
                    </a:lnTo>
                    <a:lnTo>
                      <a:pt x="2329" y="2205"/>
                    </a:lnTo>
                    <a:lnTo>
                      <a:pt x="2365" y="2324"/>
                    </a:lnTo>
                    <a:lnTo>
                      <a:pt x="2427" y="2554"/>
                    </a:lnTo>
                    <a:lnTo>
                      <a:pt x="2446" y="2664"/>
                    </a:lnTo>
                    <a:lnTo>
                      <a:pt x="2461" y="2771"/>
                    </a:lnTo>
                    <a:lnTo>
                      <a:pt x="2473" y="2871"/>
                    </a:lnTo>
                    <a:lnTo>
                      <a:pt x="2478" y="2969"/>
                    </a:lnTo>
                    <a:lnTo>
                      <a:pt x="2473" y="3063"/>
                    </a:lnTo>
                    <a:lnTo>
                      <a:pt x="2467" y="3146"/>
                    </a:lnTo>
                    <a:lnTo>
                      <a:pt x="2427" y="31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1" name="Freeform 94"/>
              <p:cNvSpPr>
                <a:spLocks/>
              </p:cNvSpPr>
              <p:nvPr/>
            </p:nvSpPr>
            <p:spPr bwMode="auto">
              <a:xfrm>
                <a:off x="5093" y="3307"/>
                <a:ext cx="14" cy="4"/>
              </a:xfrm>
              <a:custGeom>
                <a:avLst/>
                <a:gdLst>
                  <a:gd name="T0" fmla="*/ 0 w 40"/>
                  <a:gd name="T1" fmla="*/ 0 h 11"/>
                  <a:gd name="T2" fmla="*/ 0 w 40"/>
                  <a:gd name="T3" fmla="*/ 0 h 11"/>
                  <a:gd name="T4" fmla="*/ 0 w 40"/>
                  <a:gd name="T5" fmla="*/ 0 h 11"/>
                  <a:gd name="T6" fmla="*/ 0 w 40"/>
                  <a:gd name="T7" fmla="*/ 0 h 11"/>
                  <a:gd name="T8" fmla="*/ 0 w 40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11"/>
                  <a:gd name="T17" fmla="*/ 40 w 4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11">
                    <a:moveTo>
                      <a:pt x="40" y="11"/>
                    </a:moveTo>
                    <a:lnTo>
                      <a:pt x="4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2" name="Freeform 95"/>
              <p:cNvSpPr>
                <a:spLocks/>
              </p:cNvSpPr>
              <p:nvPr/>
            </p:nvSpPr>
            <p:spPr bwMode="auto">
              <a:xfrm>
                <a:off x="4284" y="2261"/>
                <a:ext cx="4" cy="14"/>
              </a:xfrm>
              <a:custGeom>
                <a:avLst/>
                <a:gdLst>
                  <a:gd name="T0" fmla="*/ 0 w 12"/>
                  <a:gd name="T1" fmla="*/ 0 h 40"/>
                  <a:gd name="T2" fmla="*/ 0 w 12"/>
                  <a:gd name="T3" fmla="*/ 0 h 40"/>
                  <a:gd name="T4" fmla="*/ 0 w 12"/>
                  <a:gd name="T5" fmla="*/ 0 h 40"/>
                  <a:gd name="T6" fmla="*/ 0 w 12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40"/>
                  <a:gd name="T14" fmla="*/ 12 w 12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40">
                    <a:moveTo>
                      <a:pt x="12" y="0"/>
                    </a:moveTo>
                    <a:lnTo>
                      <a:pt x="8" y="0"/>
                    </a:lnTo>
                    <a:lnTo>
                      <a:pt x="0" y="4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3" name="Freeform 96"/>
              <p:cNvSpPr>
                <a:spLocks/>
              </p:cNvSpPr>
              <p:nvPr/>
            </p:nvSpPr>
            <p:spPr bwMode="auto">
              <a:xfrm>
                <a:off x="4017" y="3024"/>
                <a:ext cx="17" cy="13"/>
              </a:xfrm>
              <a:custGeom>
                <a:avLst/>
                <a:gdLst>
                  <a:gd name="T0" fmla="*/ 0 w 53"/>
                  <a:gd name="T1" fmla="*/ 0 h 38"/>
                  <a:gd name="T2" fmla="*/ 0 w 53"/>
                  <a:gd name="T3" fmla="*/ 0 h 38"/>
                  <a:gd name="T4" fmla="*/ 0 w 53"/>
                  <a:gd name="T5" fmla="*/ 0 h 38"/>
                  <a:gd name="T6" fmla="*/ 0 w 53"/>
                  <a:gd name="T7" fmla="*/ 0 h 38"/>
                  <a:gd name="T8" fmla="*/ 0 w 53"/>
                  <a:gd name="T9" fmla="*/ 0 h 38"/>
                  <a:gd name="T10" fmla="*/ 0 w 53"/>
                  <a:gd name="T11" fmla="*/ 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8"/>
                  <a:gd name="T20" fmla="*/ 53 w 53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8">
                    <a:moveTo>
                      <a:pt x="28" y="0"/>
                    </a:moveTo>
                    <a:lnTo>
                      <a:pt x="53" y="16"/>
                    </a:lnTo>
                    <a:lnTo>
                      <a:pt x="30" y="36"/>
                    </a:lnTo>
                    <a:lnTo>
                      <a:pt x="0" y="2"/>
                    </a:lnTo>
                    <a:lnTo>
                      <a:pt x="6" y="3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4" name="Freeform 97"/>
              <p:cNvSpPr>
                <a:spLocks/>
              </p:cNvSpPr>
              <p:nvPr/>
            </p:nvSpPr>
            <p:spPr bwMode="auto">
              <a:xfrm>
                <a:off x="3626" y="3186"/>
                <a:ext cx="205" cy="127"/>
              </a:xfrm>
              <a:custGeom>
                <a:avLst/>
                <a:gdLst>
                  <a:gd name="T0" fmla="*/ 0 w 615"/>
                  <a:gd name="T1" fmla="*/ 0 h 379"/>
                  <a:gd name="T2" fmla="*/ 0 w 615"/>
                  <a:gd name="T3" fmla="*/ 0 h 379"/>
                  <a:gd name="T4" fmla="*/ 0 w 615"/>
                  <a:gd name="T5" fmla="*/ 0 h 379"/>
                  <a:gd name="T6" fmla="*/ 0 w 615"/>
                  <a:gd name="T7" fmla="*/ 0 h 379"/>
                  <a:gd name="T8" fmla="*/ 0 w 615"/>
                  <a:gd name="T9" fmla="*/ 0 h 379"/>
                  <a:gd name="T10" fmla="*/ 0 w 615"/>
                  <a:gd name="T11" fmla="*/ 0 h 379"/>
                  <a:gd name="T12" fmla="*/ 0 w 615"/>
                  <a:gd name="T13" fmla="*/ 0 h 379"/>
                  <a:gd name="T14" fmla="*/ 0 w 615"/>
                  <a:gd name="T15" fmla="*/ 0 h 379"/>
                  <a:gd name="T16" fmla="*/ 0 w 615"/>
                  <a:gd name="T17" fmla="*/ 0 h 379"/>
                  <a:gd name="T18" fmla="*/ 0 w 615"/>
                  <a:gd name="T19" fmla="*/ 0 h 379"/>
                  <a:gd name="T20" fmla="*/ 0 w 615"/>
                  <a:gd name="T21" fmla="*/ 0 h 379"/>
                  <a:gd name="T22" fmla="*/ 0 w 615"/>
                  <a:gd name="T23" fmla="*/ 0 h 379"/>
                  <a:gd name="T24" fmla="*/ 0 w 615"/>
                  <a:gd name="T25" fmla="*/ 0 h 379"/>
                  <a:gd name="T26" fmla="*/ 0 w 615"/>
                  <a:gd name="T27" fmla="*/ 0 h 379"/>
                  <a:gd name="T28" fmla="*/ 0 w 615"/>
                  <a:gd name="T29" fmla="*/ 0 h 379"/>
                  <a:gd name="T30" fmla="*/ 0 w 615"/>
                  <a:gd name="T31" fmla="*/ 0 h 379"/>
                  <a:gd name="T32" fmla="*/ 0 w 615"/>
                  <a:gd name="T33" fmla="*/ 0 h 379"/>
                  <a:gd name="T34" fmla="*/ 0 w 615"/>
                  <a:gd name="T35" fmla="*/ 0 h 379"/>
                  <a:gd name="T36" fmla="*/ 0 w 615"/>
                  <a:gd name="T37" fmla="*/ 0 h 379"/>
                  <a:gd name="T38" fmla="*/ 0 w 615"/>
                  <a:gd name="T39" fmla="*/ 0 h 379"/>
                  <a:gd name="T40" fmla="*/ 0 w 615"/>
                  <a:gd name="T41" fmla="*/ 0 h 379"/>
                  <a:gd name="T42" fmla="*/ 0 w 615"/>
                  <a:gd name="T43" fmla="*/ 0 h 379"/>
                  <a:gd name="T44" fmla="*/ 0 w 615"/>
                  <a:gd name="T45" fmla="*/ 0 h 3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5"/>
                  <a:gd name="T70" fmla="*/ 0 h 379"/>
                  <a:gd name="T71" fmla="*/ 615 w 615"/>
                  <a:gd name="T72" fmla="*/ 379 h 37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5" h="379">
                    <a:moveTo>
                      <a:pt x="0" y="294"/>
                    </a:moveTo>
                    <a:lnTo>
                      <a:pt x="44" y="277"/>
                    </a:lnTo>
                    <a:lnTo>
                      <a:pt x="117" y="249"/>
                    </a:lnTo>
                    <a:lnTo>
                      <a:pt x="200" y="217"/>
                    </a:lnTo>
                    <a:lnTo>
                      <a:pt x="294" y="170"/>
                    </a:lnTo>
                    <a:lnTo>
                      <a:pt x="381" y="123"/>
                    </a:lnTo>
                    <a:lnTo>
                      <a:pt x="459" y="79"/>
                    </a:lnTo>
                    <a:lnTo>
                      <a:pt x="489" y="54"/>
                    </a:lnTo>
                    <a:lnTo>
                      <a:pt x="513" y="35"/>
                    </a:lnTo>
                    <a:lnTo>
                      <a:pt x="533" y="15"/>
                    </a:lnTo>
                    <a:lnTo>
                      <a:pt x="547" y="0"/>
                    </a:lnTo>
                    <a:lnTo>
                      <a:pt x="615" y="54"/>
                    </a:lnTo>
                    <a:lnTo>
                      <a:pt x="596" y="77"/>
                    </a:lnTo>
                    <a:lnTo>
                      <a:pt x="572" y="101"/>
                    </a:lnTo>
                    <a:lnTo>
                      <a:pt x="541" y="126"/>
                    </a:lnTo>
                    <a:lnTo>
                      <a:pt x="506" y="153"/>
                    </a:lnTo>
                    <a:lnTo>
                      <a:pt x="423" y="200"/>
                    </a:lnTo>
                    <a:lnTo>
                      <a:pt x="332" y="249"/>
                    </a:lnTo>
                    <a:lnTo>
                      <a:pt x="236" y="296"/>
                    </a:lnTo>
                    <a:lnTo>
                      <a:pt x="149" y="332"/>
                    </a:lnTo>
                    <a:lnTo>
                      <a:pt x="74" y="360"/>
                    </a:lnTo>
                    <a:lnTo>
                      <a:pt x="21" y="379"/>
                    </a:ln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5" name="Freeform 98"/>
              <p:cNvSpPr>
                <a:spLocks/>
              </p:cNvSpPr>
              <p:nvPr/>
            </p:nvSpPr>
            <p:spPr bwMode="auto">
              <a:xfrm>
                <a:off x="3807" y="3186"/>
                <a:ext cx="27" cy="18"/>
              </a:xfrm>
              <a:custGeom>
                <a:avLst/>
                <a:gdLst>
                  <a:gd name="T0" fmla="*/ 0 w 83"/>
                  <a:gd name="T1" fmla="*/ 0 h 54"/>
                  <a:gd name="T2" fmla="*/ 0 w 83"/>
                  <a:gd name="T3" fmla="*/ 0 h 54"/>
                  <a:gd name="T4" fmla="*/ 0 w 83"/>
                  <a:gd name="T5" fmla="*/ 0 h 54"/>
                  <a:gd name="T6" fmla="*/ 0 w 83"/>
                  <a:gd name="T7" fmla="*/ 0 h 54"/>
                  <a:gd name="T8" fmla="*/ 0 w 83"/>
                  <a:gd name="T9" fmla="*/ 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4"/>
                  <a:gd name="T17" fmla="*/ 83 w 83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4">
                    <a:moveTo>
                      <a:pt x="74" y="54"/>
                    </a:moveTo>
                    <a:lnTo>
                      <a:pt x="83" y="43"/>
                    </a:lnTo>
                    <a:lnTo>
                      <a:pt x="0" y="13"/>
                    </a:lnTo>
                    <a:lnTo>
                      <a:pt x="6" y="0"/>
                    </a:lnTo>
                    <a:lnTo>
                      <a:pt x="74" y="5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6" name="Freeform 99"/>
              <p:cNvSpPr>
                <a:spLocks/>
              </p:cNvSpPr>
              <p:nvPr/>
            </p:nvSpPr>
            <p:spPr bwMode="auto">
              <a:xfrm>
                <a:off x="3613" y="2253"/>
                <a:ext cx="98" cy="1047"/>
              </a:xfrm>
              <a:custGeom>
                <a:avLst/>
                <a:gdLst>
                  <a:gd name="T0" fmla="*/ 0 w 292"/>
                  <a:gd name="T1" fmla="*/ 0 h 3142"/>
                  <a:gd name="T2" fmla="*/ 0 w 292"/>
                  <a:gd name="T3" fmla="*/ 0 h 3142"/>
                  <a:gd name="T4" fmla="*/ 0 w 292"/>
                  <a:gd name="T5" fmla="*/ 0 h 3142"/>
                  <a:gd name="T6" fmla="*/ 0 w 292"/>
                  <a:gd name="T7" fmla="*/ 0 h 3142"/>
                  <a:gd name="T8" fmla="*/ 0 w 292"/>
                  <a:gd name="T9" fmla="*/ 0 h 3142"/>
                  <a:gd name="T10" fmla="*/ 0 w 292"/>
                  <a:gd name="T11" fmla="*/ 0 h 3142"/>
                  <a:gd name="T12" fmla="*/ 0 w 292"/>
                  <a:gd name="T13" fmla="*/ 0 h 3142"/>
                  <a:gd name="T14" fmla="*/ 0 w 292"/>
                  <a:gd name="T15" fmla="*/ 0 h 3142"/>
                  <a:gd name="T16" fmla="*/ 0 w 292"/>
                  <a:gd name="T17" fmla="*/ 0 h 3142"/>
                  <a:gd name="T18" fmla="*/ 0 w 292"/>
                  <a:gd name="T19" fmla="*/ 0 h 3142"/>
                  <a:gd name="T20" fmla="*/ 0 w 292"/>
                  <a:gd name="T21" fmla="*/ 0 h 3142"/>
                  <a:gd name="T22" fmla="*/ 0 w 292"/>
                  <a:gd name="T23" fmla="*/ 0 h 3142"/>
                  <a:gd name="T24" fmla="*/ 0 w 292"/>
                  <a:gd name="T25" fmla="*/ 0 h 3142"/>
                  <a:gd name="T26" fmla="*/ 0 w 292"/>
                  <a:gd name="T27" fmla="*/ 0 h 3142"/>
                  <a:gd name="T28" fmla="*/ 0 w 292"/>
                  <a:gd name="T29" fmla="*/ 0 h 3142"/>
                  <a:gd name="T30" fmla="*/ 0 w 292"/>
                  <a:gd name="T31" fmla="*/ 0 h 3142"/>
                  <a:gd name="T32" fmla="*/ 0 w 292"/>
                  <a:gd name="T33" fmla="*/ 0 h 3142"/>
                  <a:gd name="T34" fmla="*/ 0 w 292"/>
                  <a:gd name="T35" fmla="*/ 0 h 3142"/>
                  <a:gd name="T36" fmla="*/ 0 w 292"/>
                  <a:gd name="T37" fmla="*/ 0 h 31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2"/>
                  <a:gd name="T58" fmla="*/ 0 h 3142"/>
                  <a:gd name="T59" fmla="*/ 292 w 292"/>
                  <a:gd name="T60" fmla="*/ 3142 h 314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2" h="3142">
                    <a:moveTo>
                      <a:pt x="292" y="0"/>
                    </a:moveTo>
                    <a:lnTo>
                      <a:pt x="292" y="47"/>
                    </a:lnTo>
                    <a:lnTo>
                      <a:pt x="286" y="158"/>
                    </a:lnTo>
                    <a:lnTo>
                      <a:pt x="261" y="524"/>
                    </a:lnTo>
                    <a:lnTo>
                      <a:pt x="184" y="1593"/>
                    </a:lnTo>
                    <a:lnTo>
                      <a:pt x="110" y="2652"/>
                    </a:lnTo>
                    <a:lnTo>
                      <a:pt x="90" y="2999"/>
                    </a:lnTo>
                    <a:lnTo>
                      <a:pt x="88" y="3095"/>
                    </a:lnTo>
                    <a:lnTo>
                      <a:pt x="94" y="3133"/>
                    </a:lnTo>
                    <a:lnTo>
                      <a:pt x="5" y="3142"/>
                    </a:lnTo>
                    <a:lnTo>
                      <a:pt x="0" y="3100"/>
                    </a:lnTo>
                    <a:lnTo>
                      <a:pt x="3" y="2995"/>
                    </a:lnTo>
                    <a:lnTo>
                      <a:pt x="22" y="2646"/>
                    </a:lnTo>
                    <a:lnTo>
                      <a:pt x="96" y="1588"/>
                    </a:lnTo>
                    <a:lnTo>
                      <a:pt x="173" y="518"/>
                    </a:lnTo>
                    <a:lnTo>
                      <a:pt x="198" y="155"/>
                    </a:lnTo>
                    <a:lnTo>
                      <a:pt x="203" y="45"/>
                    </a:lnTo>
                    <a:lnTo>
                      <a:pt x="203" y="0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7" name="Freeform 100"/>
              <p:cNvSpPr>
                <a:spLocks/>
              </p:cNvSpPr>
              <p:nvPr/>
            </p:nvSpPr>
            <p:spPr bwMode="auto">
              <a:xfrm>
                <a:off x="3681" y="2248"/>
                <a:ext cx="30" cy="11"/>
              </a:xfrm>
              <a:custGeom>
                <a:avLst/>
                <a:gdLst>
                  <a:gd name="T0" fmla="*/ 0 w 89"/>
                  <a:gd name="T1" fmla="*/ 0 h 35"/>
                  <a:gd name="T2" fmla="*/ 0 w 89"/>
                  <a:gd name="T3" fmla="*/ 0 h 35"/>
                  <a:gd name="T4" fmla="*/ 0 w 89"/>
                  <a:gd name="T5" fmla="*/ 0 h 35"/>
                  <a:gd name="T6" fmla="*/ 0 w 89"/>
                  <a:gd name="T7" fmla="*/ 0 h 35"/>
                  <a:gd name="T8" fmla="*/ 0 w 89"/>
                  <a:gd name="T9" fmla="*/ 0 h 35"/>
                  <a:gd name="T10" fmla="*/ 0 w 89"/>
                  <a:gd name="T11" fmla="*/ 0 h 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35"/>
                  <a:gd name="T20" fmla="*/ 89 w 89"/>
                  <a:gd name="T21" fmla="*/ 35 h 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35">
                    <a:moveTo>
                      <a:pt x="4" y="0"/>
                    </a:moveTo>
                    <a:lnTo>
                      <a:pt x="0" y="5"/>
                    </a:lnTo>
                    <a:lnTo>
                      <a:pt x="0" y="15"/>
                    </a:lnTo>
                    <a:lnTo>
                      <a:pt x="89" y="15"/>
                    </a:lnTo>
                    <a:lnTo>
                      <a:pt x="83" y="3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8" name="Freeform 101"/>
              <p:cNvSpPr>
                <a:spLocks/>
              </p:cNvSpPr>
              <p:nvPr/>
            </p:nvSpPr>
            <p:spPr bwMode="auto">
              <a:xfrm>
                <a:off x="3615" y="3284"/>
                <a:ext cx="30" cy="33"/>
              </a:xfrm>
              <a:custGeom>
                <a:avLst/>
                <a:gdLst>
                  <a:gd name="T0" fmla="*/ 0 w 89"/>
                  <a:gd name="T1" fmla="*/ 0 h 98"/>
                  <a:gd name="T2" fmla="*/ 0 w 89"/>
                  <a:gd name="T3" fmla="*/ 0 h 98"/>
                  <a:gd name="T4" fmla="*/ 0 w 89"/>
                  <a:gd name="T5" fmla="*/ 0 h 98"/>
                  <a:gd name="T6" fmla="*/ 0 w 89"/>
                  <a:gd name="T7" fmla="*/ 0 h 98"/>
                  <a:gd name="T8" fmla="*/ 0 w 89"/>
                  <a:gd name="T9" fmla="*/ 0 h 98"/>
                  <a:gd name="T10" fmla="*/ 0 w 89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98"/>
                  <a:gd name="T20" fmla="*/ 89 w 89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98">
                    <a:moveTo>
                      <a:pt x="0" y="47"/>
                    </a:moveTo>
                    <a:lnTo>
                      <a:pt x="6" y="98"/>
                    </a:lnTo>
                    <a:lnTo>
                      <a:pt x="55" y="85"/>
                    </a:lnTo>
                    <a:lnTo>
                      <a:pt x="34" y="0"/>
                    </a:lnTo>
                    <a:lnTo>
                      <a:pt x="89" y="38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9" name="Freeform 102"/>
              <p:cNvSpPr>
                <a:spLocks/>
              </p:cNvSpPr>
              <p:nvPr/>
            </p:nvSpPr>
            <p:spPr bwMode="auto">
              <a:xfrm>
                <a:off x="4382" y="2597"/>
                <a:ext cx="715" cy="1024"/>
              </a:xfrm>
              <a:custGeom>
                <a:avLst/>
                <a:gdLst>
                  <a:gd name="T0" fmla="*/ 0 w 2145"/>
                  <a:gd name="T1" fmla="*/ 0 h 3074"/>
                  <a:gd name="T2" fmla="*/ 0 w 2145"/>
                  <a:gd name="T3" fmla="*/ 0 h 3074"/>
                  <a:gd name="T4" fmla="*/ 0 w 2145"/>
                  <a:gd name="T5" fmla="*/ 0 h 3074"/>
                  <a:gd name="T6" fmla="*/ 0 w 2145"/>
                  <a:gd name="T7" fmla="*/ 0 h 3074"/>
                  <a:gd name="T8" fmla="*/ 0 w 2145"/>
                  <a:gd name="T9" fmla="*/ 0 h 3074"/>
                  <a:gd name="T10" fmla="*/ 0 w 2145"/>
                  <a:gd name="T11" fmla="*/ 0 h 3074"/>
                  <a:gd name="T12" fmla="*/ 0 w 2145"/>
                  <a:gd name="T13" fmla="*/ 0 h 3074"/>
                  <a:gd name="T14" fmla="*/ 0 w 2145"/>
                  <a:gd name="T15" fmla="*/ 0 h 3074"/>
                  <a:gd name="T16" fmla="*/ 0 w 2145"/>
                  <a:gd name="T17" fmla="*/ 0 h 3074"/>
                  <a:gd name="T18" fmla="*/ 0 w 2145"/>
                  <a:gd name="T19" fmla="*/ 0 h 3074"/>
                  <a:gd name="T20" fmla="*/ 0 w 2145"/>
                  <a:gd name="T21" fmla="*/ 0 h 3074"/>
                  <a:gd name="T22" fmla="*/ 0 w 2145"/>
                  <a:gd name="T23" fmla="*/ 0 h 3074"/>
                  <a:gd name="T24" fmla="*/ 0 w 2145"/>
                  <a:gd name="T25" fmla="*/ 0 h 3074"/>
                  <a:gd name="T26" fmla="*/ 0 w 2145"/>
                  <a:gd name="T27" fmla="*/ 0 h 3074"/>
                  <a:gd name="T28" fmla="*/ 0 w 2145"/>
                  <a:gd name="T29" fmla="*/ 0 h 3074"/>
                  <a:gd name="T30" fmla="*/ 0 w 2145"/>
                  <a:gd name="T31" fmla="*/ 0 h 3074"/>
                  <a:gd name="T32" fmla="*/ 0 w 2145"/>
                  <a:gd name="T33" fmla="*/ 0 h 3074"/>
                  <a:gd name="T34" fmla="*/ 0 w 2145"/>
                  <a:gd name="T35" fmla="*/ 0 h 3074"/>
                  <a:gd name="T36" fmla="*/ 0 w 2145"/>
                  <a:gd name="T37" fmla="*/ 0 h 3074"/>
                  <a:gd name="T38" fmla="*/ 0 w 2145"/>
                  <a:gd name="T39" fmla="*/ 0 h 3074"/>
                  <a:gd name="T40" fmla="*/ 0 w 2145"/>
                  <a:gd name="T41" fmla="*/ 0 h 3074"/>
                  <a:gd name="T42" fmla="*/ 0 w 2145"/>
                  <a:gd name="T43" fmla="*/ 0 h 3074"/>
                  <a:gd name="T44" fmla="*/ 0 w 2145"/>
                  <a:gd name="T45" fmla="*/ 0 h 3074"/>
                  <a:gd name="T46" fmla="*/ 0 w 2145"/>
                  <a:gd name="T47" fmla="*/ 0 h 3074"/>
                  <a:gd name="T48" fmla="*/ 0 w 2145"/>
                  <a:gd name="T49" fmla="*/ 0 h 3074"/>
                  <a:gd name="T50" fmla="*/ 0 w 2145"/>
                  <a:gd name="T51" fmla="*/ 0 h 3074"/>
                  <a:gd name="T52" fmla="*/ 0 w 2145"/>
                  <a:gd name="T53" fmla="*/ 0 h 3074"/>
                  <a:gd name="T54" fmla="*/ 0 w 2145"/>
                  <a:gd name="T55" fmla="*/ 0 h 3074"/>
                  <a:gd name="T56" fmla="*/ 0 w 2145"/>
                  <a:gd name="T57" fmla="*/ 0 h 3074"/>
                  <a:gd name="T58" fmla="*/ 0 w 2145"/>
                  <a:gd name="T59" fmla="*/ 0 h 3074"/>
                  <a:gd name="T60" fmla="*/ 0 w 2145"/>
                  <a:gd name="T61" fmla="*/ 0 h 3074"/>
                  <a:gd name="T62" fmla="*/ 0 w 2145"/>
                  <a:gd name="T63" fmla="*/ 0 h 3074"/>
                  <a:gd name="T64" fmla="*/ 0 w 2145"/>
                  <a:gd name="T65" fmla="*/ 0 h 3074"/>
                  <a:gd name="T66" fmla="*/ 0 w 2145"/>
                  <a:gd name="T67" fmla="*/ 0 h 3074"/>
                  <a:gd name="T68" fmla="*/ 0 w 2145"/>
                  <a:gd name="T69" fmla="*/ 0 h 3074"/>
                  <a:gd name="T70" fmla="*/ 0 w 2145"/>
                  <a:gd name="T71" fmla="*/ 0 h 3074"/>
                  <a:gd name="T72" fmla="*/ 0 w 2145"/>
                  <a:gd name="T73" fmla="*/ 0 h 3074"/>
                  <a:gd name="T74" fmla="*/ 0 w 2145"/>
                  <a:gd name="T75" fmla="*/ 0 h 3074"/>
                  <a:gd name="T76" fmla="*/ 0 w 2145"/>
                  <a:gd name="T77" fmla="*/ 0 h 3074"/>
                  <a:gd name="T78" fmla="*/ 0 w 2145"/>
                  <a:gd name="T79" fmla="*/ 0 h 3074"/>
                  <a:gd name="T80" fmla="*/ 0 w 2145"/>
                  <a:gd name="T81" fmla="*/ 0 h 3074"/>
                  <a:gd name="T82" fmla="*/ 0 w 2145"/>
                  <a:gd name="T83" fmla="*/ 0 h 3074"/>
                  <a:gd name="T84" fmla="*/ 0 w 2145"/>
                  <a:gd name="T85" fmla="*/ 0 h 3074"/>
                  <a:gd name="T86" fmla="*/ 0 w 2145"/>
                  <a:gd name="T87" fmla="*/ 0 h 3074"/>
                  <a:gd name="T88" fmla="*/ 0 w 2145"/>
                  <a:gd name="T89" fmla="*/ 0 h 3074"/>
                  <a:gd name="T90" fmla="*/ 0 w 2145"/>
                  <a:gd name="T91" fmla="*/ 0 h 3074"/>
                  <a:gd name="T92" fmla="*/ 0 w 2145"/>
                  <a:gd name="T93" fmla="*/ 0 h 3074"/>
                  <a:gd name="T94" fmla="*/ 0 w 2145"/>
                  <a:gd name="T95" fmla="*/ 0 h 3074"/>
                  <a:gd name="T96" fmla="*/ 0 w 2145"/>
                  <a:gd name="T97" fmla="*/ 0 h 3074"/>
                  <a:gd name="T98" fmla="*/ 0 w 2145"/>
                  <a:gd name="T99" fmla="*/ 0 h 3074"/>
                  <a:gd name="T100" fmla="*/ 0 w 2145"/>
                  <a:gd name="T101" fmla="*/ 0 h 3074"/>
                  <a:gd name="T102" fmla="*/ 0 w 2145"/>
                  <a:gd name="T103" fmla="*/ 0 h 3074"/>
                  <a:gd name="T104" fmla="*/ 0 w 2145"/>
                  <a:gd name="T105" fmla="*/ 0 h 3074"/>
                  <a:gd name="T106" fmla="*/ 0 w 2145"/>
                  <a:gd name="T107" fmla="*/ 0 h 3074"/>
                  <a:gd name="T108" fmla="*/ 0 w 2145"/>
                  <a:gd name="T109" fmla="*/ 0 h 3074"/>
                  <a:gd name="T110" fmla="*/ 0 w 2145"/>
                  <a:gd name="T111" fmla="*/ 0 h 3074"/>
                  <a:gd name="T112" fmla="*/ 0 w 2145"/>
                  <a:gd name="T113" fmla="*/ 0 h 3074"/>
                  <a:gd name="T114" fmla="*/ 0 w 2145"/>
                  <a:gd name="T115" fmla="*/ 0 h 307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45"/>
                  <a:gd name="T175" fmla="*/ 0 h 3074"/>
                  <a:gd name="T176" fmla="*/ 2145 w 2145"/>
                  <a:gd name="T177" fmla="*/ 3074 h 307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45" h="3074">
                    <a:moveTo>
                      <a:pt x="1331" y="3"/>
                    </a:moveTo>
                    <a:lnTo>
                      <a:pt x="1307" y="58"/>
                    </a:lnTo>
                    <a:lnTo>
                      <a:pt x="1260" y="149"/>
                    </a:lnTo>
                    <a:lnTo>
                      <a:pt x="1117" y="420"/>
                    </a:lnTo>
                    <a:lnTo>
                      <a:pt x="715" y="1180"/>
                    </a:lnTo>
                    <a:lnTo>
                      <a:pt x="504" y="1582"/>
                    </a:lnTo>
                    <a:lnTo>
                      <a:pt x="402" y="1771"/>
                    </a:lnTo>
                    <a:lnTo>
                      <a:pt x="310" y="1944"/>
                    </a:lnTo>
                    <a:lnTo>
                      <a:pt x="231" y="2099"/>
                    </a:lnTo>
                    <a:lnTo>
                      <a:pt x="165" y="2227"/>
                    </a:lnTo>
                    <a:lnTo>
                      <a:pt x="116" y="2327"/>
                    </a:lnTo>
                    <a:lnTo>
                      <a:pt x="88" y="2390"/>
                    </a:lnTo>
                    <a:lnTo>
                      <a:pt x="69" y="2437"/>
                    </a:lnTo>
                    <a:lnTo>
                      <a:pt x="61" y="2461"/>
                    </a:lnTo>
                    <a:lnTo>
                      <a:pt x="52" y="2489"/>
                    </a:lnTo>
                    <a:lnTo>
                      <a:pt x="38" y="2542"/>
                    </a:lnTo>
                    <a:lnTo>
                      <a:pt x="25" y="2596"/>
                    </a:lnTo>
                    <a:lnTo>
                      <a:pt x="14" y="2651"/>
                    </a:lnTo>
                    <a:lnTo>
                      <a:pt x="6" y="2706"/>
                    </a:lnTo>
                    <a:lnTo>
                      <a:pt x="3" y="2733"/>
                    </a:lnTo>
                    <a:lnTo>
                      <a:pt x="0" y="2761"/>
                    </a:lnTo>
                    <a:lnTo>
                      <a:pt x="0" y="2814"/>
                    </a:lnTo>
                    <a:lnTo>
                      <a:pt x="0" y="2838"/>
                    </a:lnTo>
                    <a:lnTo>
                      <a:pt x="0" y="2863"/>
                    </a:lnTo>
                    <a:lnTo>
                      <a:pt x="8" y="2910"/>
                    </a:lnTo>
                    <a:lnTo>
                      <a:pt x="10" y="2931"/>
                    </a:lnTo>
                    <a:lnTo>
                      <a:pt x="16" y="2953"/>
                    </a:lnTo>
                    <a:lnTo>
                      <a:pt x="25" y="2972"/>
                    </a:lnTo>
                    <a:lnTo>
                      <a:pt x="33" y="2989"/>
                    </a:lnTo>
                    <a:lnTo>
                      <a:pt x="42" y="3006"/>
                    </a:lnTo>
                    <a:lnTo>
                      <a:pt x="52" y="3023"/>
                    </a:lnTo>
                    <a:lnTo>
                      <a:pt x="63" y="3036"/>
                    </a:lnTo>
                    <a:lnTo>
                      <a:pt x="76" y="3047"/>
                    </a:lnTo>
                    <a:lnTo>
                      <a:pt x="91" y="3055"/>
                    </a:lnTo>
                    <a:lnTo>
                      <a:pt x="108" y="3063"/>
                    </a:lnTo>
                    <a:lnTo>
                      <a:pt x="123" y="3069"/>
                    </a:lnTo>
                    <a:lnTo>
                      <a:pt x="142" y="3072"/>
                    </a:lnTo>
                    <a:lnTo>
                      <a:pt x="165" y="3074"/>
                    </a:lnTo>
                    <a:lnTo>
                      <a:pt x="195" y="3072"/>
                    </a:lnTo>
                    <a:lnTo>
                      <a:pt x="231" y="3072"/>
                    </a:lnTo>
                    <a:lnTo>
                      <a:pt x="274" y="3066"/>
                    </a:lnTo>
                    <a:lnTo>
                      <a:pt x="321" y="3061"/>
                    </a:lnTo>
                    <a:lnTo>
                      <a:pt x="374" y="3055"/>
                    </a:lnTo>
                    <a:lnTo>
                      <a:pt x="492" y="3038"/>
                    </a:lnTo>
                    <a:lnTo>
                      <a:pt x="627" y="3014"/>
                    </a:lnTo>
                    <a:lnTo>
                      <a:pt x="698" y="3000"/>
                    </a:lnTo>
                    <a:lnTo>
                      <a:pt x="770" y="2987"/>
                    </a:lnTo>
                    <a:lnTo>
                      <a:pt x="847" y="2970"/>
                    </a:lnTo>
                    <a:lnTo>
                      <a:pt x="921" y="2953"/>
                    </a:lnTo>
                    <a:lnTo>
                      <a:pt x="998" y="2934"/>
                    </a:lnTo>
                    <a:lnTo>
                      <a:pt x="1078" y="2915"/>
                    </a:lnTo>
                    <a:lnTo>
                      <a:pt x="1155" y="2893"/>
                    </a:lnTo>
                    <a:lnTo>
                      <a:pt x="1232" y="2871"/>
                    </a:lnTo>
                    <a:lnTo>
                      <a:pt x="1309" y="2849"/>
                    </a:lnTo>
                    <a:lnTo>
                      <a:pt x="1383" y="2825"/>
                    </a:lnTo>
                    <a:lnTo>
                      <a:pt x="1458" y="2799"/>
                    </a:lnTo>
                    <a:lnTo>
                      <a:pt x="1529" y="2774"/>
                    </a:lnTo>
                    <a:lnTo>
                      <a:pt x="1595" y="2748"/>
                    </a:lnTo>
                    <a:lnTo>
                      <a:pt x="1661" y="2720"/>
                    </a:lnTo>
                    <a:lnTo>
                      <a:pt x="1692" y="2706"/>
                    </a:lnTo>
                    <a:lnTo>
                      <a:pt x="1722" y="2693"/>
                    </a:lnTo>
                    <a:lnTo>
                      <a:pt x="1779" y="2665"/>
                    </a:lnTo>
                    <a:lnTo>
                      <a:pt x="1832" y="2635"/>
                    </a:lnTo>
                    <a:lnTo>
                      <a:pt x="1881" y="2604"/>
                    </a:lnTo>
                    <a:lnTo>
                      <a:pt x="1922" y="2574"/>
                    </a:lnTo>
                    <a:lnTo>
                      <a:pt x="1941" y="2557"/>
                    </a:lnTo>
                    <a:lnTo>
                      <a:pt x="1958" y="2544"/>
                    </a:lnTo>
                    <a:lnTo>
                      <a:pt x="1975" y="2527"/>
                    </a:lnTo>
                    <a:lnTo>
                      <a:pt x="1988" y="2510"/>
                    </a:lnTo>
                    <a:lnTo>
                      <a:pt x="2003" y="2495"/>
                    </a:lnTo>
                    <a:lnTo>
                      <a:pt x="2013" y="2478"/>
                    </a:lnTo>
                    <a:lnTo>
                      <a:pt x="2035" y="2437"/>
                    </a:lnTo>
                    <a:lnTo>
                      <a:pt x="2057" y="2395"/>
                    </a:lnTo>
                    <a:lnTo>
                      <a:pt x="2073" y="2351"/>
                    </a:lnTo>
                    <a:lnTo>
                      <a:pt x="2090" y="2308"/>
                    </a:lnTo>
                    <a:lnTo>
                      <a:pt x="2103" y="2263"/>
                    </a:lnTo>
                    <a:lnTo>
                      <a:pt x="2115" y="2216"/>
                    </a:lnTo>
                    <a:lnTo>
                      <a:pt x="2126" y="2170"/>
                    </a:lnTo>
                    <a:lnTo>
                      <a:pt x="2135" y="2123"/>
                    </a:lnTo>
                    <a:lnTo>
                      <a:pt x="2139" y="2074"/>
                    </a:lnTo>
                    <a:lnTo>
                      <a:pt x="2143" y="2024"/>
                    </a:lnTo>
                    <a:lnTo>
                      <a:pt x="2145" y="1974"/>
                    </a:lnTo>
                    <a:lnTo>
                      <a:pt x="2145" y="1925"/>
                    </a:lnTo>
                    <a:lnTo>
                      <a:pt x="2139" y="1823"/>
                    </a:lnTo>
                    <a:lnTo>
                      <a:pt x="2131" y="1718"/>
                    </a:lnTo>
                    <a:lnTo>
                      <a:pt x="2115" y="1614"/>
                    </a:lnTo>
                    <a:lnTo>
                      <a:pt x="2103" y="1562"/>
                    </a:lnTo>
                    <a:lnTo>
                      <a:pt x="2093" y="1507"/>
                    </a:lnTo>
                    <a:lnTo>
                      <a:pt x="2079" y="1454"/>
                    </a:lnTo>
                    <a:lnTo>
                      <a:pt x="2065" y="1403"/>
                    </a:lnTo>
                    <a:lnTo>
                      <a:pt x="2035" y="1298"/>
                    </a:lnTo>
                    <a:lnTo>
                      <a:pt x="2018" y="1246"/>
                    </a:lnTo>
                    <a:lnTo>
                      <a:pt x="2003" y="1194"/>
                    </a:lnTo>
                    <a:lnTo>
                      <a:pt x="1964" y="1089"/>
                    </a:lnTo>
                    <a:lnTo>
                      <a:pt x="1925" y="990"/>
                    </a:lnTo>
                    <a:lnTo>
                      <a:pt x="1881" y="891"/>
                    </a:lnTo>
                    <a:lnTo>
                      <a:pt x="1837" y="795"/>
                    </a:lnTo>
                    <a:lnTo>
                      <a:pt x="1793" y="701"/>
                    </a:lnTo>
                    <a:lnTo>
                      <a:pt x="1747" y="611"/>
                    </a:lnTo>
                    <a:lnTo>
                      <a:pt x="1703" y="526"/>
                    </a:lnTo>
                    <a:lnTo>
                      <a:pt x="1656" y="445"/>
                    </a:lnTo>
                    <a:lnTo>
                      <a:pt x="1611" y="371"/>
                    </a:lnTo>
                    <a:lnTo>
                      <a:pt x="1571" y="300"/>
                    </a:lnTo>
                    <a:lnTo>
                      <a:pt x="1529" y="237"/>
                    </a:lnTo>
                    <a:lnTo>
                      <a:pt x="1490" y="179"/>
                    </a:lnTo>
                    <a:lnTo>
                      <a:pt x="1455" y="130"/>
                    </a:lnTo>
                    <a:lnTo>
                      <a:pt x="1439" y="107"/>
                    </a:lnTo>
                    <a:lnTo>
                      <a:pt x="1422" y="88"/>
                    </a:lnTo>
                    <a:lnTo>
                      <a:pt x="1409" y="69"/>
                    </a:lnTo>
                    <a:lnTo>
                      <a:pt x="1394" y="52"/>
                    </a:lnTo>
                    <a:lnTo>
                      <a:pt x="1370" y="24"/>
                    </a:lnTo>
                    <a:lnTo>
                      <a:pt x="1358" y="17"/>
                    </a:lnTo>
                    <a:lnTo>
                      <a:pt x="1351" y="9"/>
                    </a:lnTo>
                    <a:lnTo>
                      <a:pt x="1345" y="3"/>
                    </a:lnTo>
                    <a:lnTo>
                      <a:pt x="1337" y="0"/>
                    </a:lnTo>
                    <a:lnTo>
                      <a:pt x="1334" y="0"/>
                    </a:lnTo>
                    <a:lnTo>
                      <a:pt x="1331" y="3"/>
                    </a:lnTo>
                    <a:close/>
                  </a:path>
                </a:pathLst>
              </a:custGeom>
              <a:solidFill>
                <a:srgbClr val="7E6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0" name="Freeform 103"/>
              <p:cNvSpPr>
                <a:spLocks/>
              </p:cNvSpPr>
              <p:nvPr/>
            </p:nvSpPr>
            <p:spPr bwMode="auto">
              <a:xfrm>
                <a:off x="4397" y="2591"/>
                <a:ext cx="441" cy="809"/>
              </a:xfrm>
              <a:custGeom>
                <a:avLst/>
                <a:gdLst>
                  <a:gd name="T0" fmla="*/ 0 w 1324"/>
                  <a:gd name="T1" fmla="*/ 0 h 2427"/>
                  <a:gd name="T2" fmla="*/ 0 w 1324"/>
                  <a:gd name="T3" fmla="*/ 0 h 2427"/>
                  <a:gd name="T4" fmla="*/ 0 w 1324"/>
                  <a:gd name="T5" fmla="*/ 0 h 2427"/>
                  <a:gd name="T6" fmla="*/ 0 w 1324"/>
                  <a:gd name="T7" fmla="*/ 0 h 2427"/>
                  <a:gd name="T8" fmla="*/ 0 w 1324"/>
                  <a:gd name="T9" fmla="*/ 0 h 2427"/>
                  <a:gd name="T10" fmla="*/ 0 w 1324"/>
                  <a:gd name="T11" fmla="*/ 0 h 2427"/>
                  <a:gd name="T12" fmla="*/ 0 w 1324"/>
                  <a:gd name="T13" fmla="*/ 0 h 2427"/>
                  <a:gd name="T14" fmla="*/ 0 w 1324"/>
                  <a:gd name="T15" fmla="*/ 0 h 2427"/>
                  <a:gd name="T16" fmla="*/ 0 w 1324"/>
                  <a:gd name="T17" fmla="*/ 0 h 2427"/>
                  <a:gd name="T18" fmla="*/ 0 w 1324"/>
                  <a:gd name="T19" fmla="*/ 0 h 2427"/>
                  <a:gd name="T20" fmla="*/ 0 w 1324"/>
                  <a:gd name="T21" fmla="*/ 0 h 2427"/>
                  <a:gd name="T22" fmla="*/ 0 w 1324"/>
                  <a:gd name="T23" fmla="*/ 0 h 2427"/>
                  <a:gd name="T24" fmla="*/ 0 w 1324"/>
                  <a:gd name="T25" fmla="*/ 0 h 2427"/>
                  <a:gd name="T26" fmla="*/ 0 w 1324"/>
                  <a:gd name="T27" fmla="*/ 0 h 2427"/>
                  <a:gd name="T28" fmla="*/ 0 w 1324"/>
                  <a:gd name="T29" fmla="*/ 0 h 24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24"/>
                  <a:gd name="T46" fmla="*/ 0 h 2427"/>
                  <a:gd name="T47" fmla="*/ 1324 w 1324"/>
                  <a:gd name="T48" fmla="*/ 2427 h 24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24" h="2427">
                    <a:moveTo>
                      <a:pt x="1324" y="39"/>
                    </a:moveTo>
                    <a:lnTo>
                      <a:pt x="1252" y="185"/>
                    </a:lnTo>
                    <a:lnTo>
                      <a:pt x="1109" y="460"/>
                    </a:lnTo>
                    <a:lnTo>
                      <a:pt x="707" y="1216"/>
                    </a:lnTo>
                    <a:lnTo>
                      <a:pt x="303" y="1984"/>
                    </a:lnTo>
                    <a:lnTo>
                      <a:pt x="158" y="2263"/>
                    </a:lnTo>
                    <a:lnTo>
                      <a:pt x="81" y="2427"/>
                    </a:lnTo>
                    <a:lnTo>
                      <a:pt x="0" y="2391"/>
                    </a:lnTo>
                    <a:lnTo>
                      <a:pt x="77" y="2225"/>
                    </a:lnTo>
                    <a:lnTo>
                      <a:pt x="226" y="1942"/>
                    </a:lnTo>
                    <a:lnTo>
                      <a:pt x="630" y="1175"/>
                    </a:lnTo>
                    <a:lnTo>
                      <a:pt x="1032" y="418"/>
                    </a:lnTo>
                    <a:lnTo>
                      <a:pt x="1173" y="147"/>
                    </a:lnTo>
                    <a:lnTo>
                      <a:pt x="1244" y="0"/>
                    </a:lnTo>
                    <a:lnTo>
                      <a:pt x="1324" y="3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1" name="Freeform 104"/>
              <p:cNvSpPr>
                <a:spLocks/>
              </p:cNvSpPr>
              <p:nvPr/>
            </p:nvSpPr>
            <p:spPr bwMode="auto">
              <a:xfrm>
                <a:off x="4367" y="3389"/>
                <a:ext cx="65" cy="246"/>
              </a:xfrm>
              <a:custGeom>
                <a:avLst/>
                <a:gdLst>
                  <a:gd name="T0" fmla="*/ 0 w 195"/>
                  <a:gd name="T1" fmla="*/ 0 h 740"/>
                  <a:gd name="T2" fmla="*/ 0 w 195"/>
                  <a:gd name="T3" fmla="*/ 0 h 740"/>
                  <a:gd name="T4" fmla="*/ 0 w 195"/>
                  <a:gd name="T5" fmla="*/ 0 h 740"/>
                  <a:gd name="T6" fmla="*/ 0 w 195"/>
                  <a:gd name="T7" fmla="*/ 0 h 740"/>
                  <a:gd name="T8" fmla="*/ 0 w 195"/>
                  <a:gd name="T9" fmla="*/ 0 h 740"/>
                  <a:gd name="T10" fmla="*/ 0 w 195"/>
                  <a:gd name="T11" fmla="*/ 0 h 740"/>
                  <a:gd name="T12" fmla="*/ 0 w 195"/>
                  <a:gd name="T13" fmla="*/ 0 h 740"/>
                  <a:gd name="T14" fmla="*/ 0 w 195"/>
                  <a:gd name="T15" fmla="*/ 0 h 740"/>
                  <a:gd name="T16" fmla="*/ 0 w 195"/>
                  <a:gd name="T17" fmla="*/ 0 h 740"/>
                  <a:gd name="T18" fmla="*/ 0 w 195"/>
                  <a:gd name="T19" fmla="*/ 0 h 740"/>
                  <a:gd name="T20" fmla="*/ 0 w 195"/>
                  <a:gd name="T21" fmla="*/ 0 h 740"/>
                  <a:gd name="T22" fmla="*/ 0 w 195"/>
                  <a:gd name="T23" fmla="*/ 0 h 740"/>
                  <a:gd name="T24" fmla="*/ 0 w 195"/>
                  <a:gd name="T25" fmla="*/ 0 h 740"/>
                  <a:gd name="T26" fmla="*/ 0 w 195"/>
                  <a:gd name="T27" fmla="*/ 0 h 740"/>
                  <a:gd name="T28" fmla="*/ 0 w 195"/>
                  <a:gd name="T29" fmla="*/ 0 h 740"/>
                  <a:gd name="T30" fmla="*/ 0 w 195"/>
                  <a:gd name="T31" fmla="*/ 0 h 740"/>
                  <a:gd name="T32" fmla="*/ 0 w 195"/>
                  <a:gd name="T33" fmla="*/ 0 h 740"/>
                  <a:gd name="T34" fmla="*/ 0 w 195"/>
                  <a:gd name="T35" fmla="*/ 0 h 740"/>
                  <a:gd name="T36" fmla="*/ 0 w 195"/>
                  <a:gd name="T37" fmla="*/ 0 h 740"/>
                  <a:gd name="T38" fmla="*/ 0 w 195"/>
                  <a:gd name="T39" fmla="*/ 0 h 740"/>
                  <a:gd name="T40" fmla="*/ 0 w 195"/>
                  <a:gd name="T41" fmla="*/ 0 h 740"/>
                  <a:gd name="T42" fmla="*/ 0 w 195"/>
                  <a:gd name="T43" fmla="*/ 0 h 740"/>
                  <a:gd name="T44" fmla="*/ 0 w 195"/>
                  <a:gd name="T45" fmla="*/ 0 h 740"/>
                  <a:gd name="T46" fmla="*/ 0 w 195"/>
                  <a:gd name="T47" fmla="*/ 0 h 740"/>
                  <a:gd name="T48" fmla="*/ 0 w 195"/>
                  <a:gd name="T49" fmla="*/ 0 h 740"/>
                  <a:gd name="T50" fmla="*/ 0 w 195"/>
                  <a:gd name="T51" fmla="*/ 0 h 740"/>
                  <a:gd name="T52" fmla="*/ 0 w 195"/>
                  <a:gd name="T53" fmla="*/ 0 h 740"/>
                  <a:gd name="T54" fmla="*/ 0 w 195"/>
                  <a:gd name="T55" fmla="*/ 0 h 740"/>
                  <a:gd name="T56" fmla="*/ 0 w 195"/>
                  <a:gd name="T57" fmla="*/ 0 h 740"/>
                  <a:gd name="T58" fmla="*/ 0 w 195"/>
                  <a:gd name="T59" fmla="*/ 0 h 740"/>
                  <a:gd name="T60" fmla="*/ 0 w 195"/>
                  <a:gd name="T61" fmla="*/ 0 h 7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5"/>
                  <a:gd name="T94" fmla="*/ 0 h 740"/>
                  <a:gd name="T95" fmla="*/ 195 w 195"/>
                  <a:gd name="T96" fmla="*/ 740 h 7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5" h="740">
                    <a:moveTo>
                      <a:pt x="173" y="30"/>
                    </a:moveTo>
                    <a:lnTo>
                      <a:pt x="137" y="124"/>
                    </a:lnTo>
                    <a:lnTo>
                      <a:pt x="110" y="232"/>
                    </a:lnTo>
                    <a:lnTo>
                      <a:pt x="94" y="336"/>
                    </a:lnTo>
                    <a:lnTo>
                      <a:pt x="88" y="385"/>
                    </a:lnTo>
                    <a:lnTo>
                      <a:pt x="88" y="438"/>
                    </a:lnTo>
                    <a:lnTo>
                      <a:pt x="88" y="483"/>
                    </a:lnTo>
                    <a:lnTo>
                      <a:pt x="94" y="528"/>
                    </a:lnTo>
                    <a:lnTo>
                      <a:pt x="101" y="564"/>
                    </a:lnTo>
                    <a:lnTo>
                      <a:pt x="113" y="594"/>
                    </a:lnTo>
                    <a:lnTo>
                      <a:pt x="129" y="619"/>
                    </a:lnTo>
                    <a:lnTo>
                      <a:pt x="148" y="638"/>
                    </a:lnTo>
                    <a:lnTo>
                      <a:pt x="154" y="641"/>
                    </a:lnTo>
                    <a:lnTo>
                      <a:pt x="162" y="647"/>
                    </a:lnTo>
                    <a:lnTo>
                      <a:pt x="195" y="655"/>
                    </a:lnTo>
                    <a:lnTo>
                      <a:pt x="176" y="740"/>
                    </a:lnTo>
                    <a:lnTo>
                      <a:pt x="140" y="732"/>
                    </a:lnTo>
                    <a:lnTo>
                      <a:pt x="113" y="717"/>
                    </a:lnTo>
                    <a:lnTo>
                      <a:pt x="90" y="704"/>
                    </a:lnTo>
                    <a:lnTo>
                      <a:pt x="60" y="674"/>
                    </a:lnTo>
                    <a:lnTo>
                      <a:pt x="33" y="632"/>
                    </a:lnTo>
                    <a:lnTo>
                      <a:pt x="20" y="594"/>
                    </a:lnTo>
                    <a:lnTo>
                      <a:pt x="5" y="542"/>
                    </a:lnTo>
                    <a:lnTo>
                      <a:pt x="0" y="492"/>
                    </a:lnTo>
                    <a:lnTo>
                      <a:pt x="0" y="438"/>
                    </a:lnTo>
                    <a:lnTo>
                      <a:pt x="0" y="383"/>
                    </a:lnTo>
                    <a:lnTo>
                      <a:pt x="5" y="325"/>
                    </a:lnTo>
                    <a:lnTo>
                      <a:pt x="24" y="212"/>
                    </a:lnTo>
                    <a:lnTo>
                      <a:pt x="52" y="102"/>
                    </a:lnTo>
                    <a:lnTo>
                      <a:pt x="90" y="0"/>
                    </a:lnTo>
                    <a:lnTo>
                      <a:pt x="173" y="3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2" name="Freeform 105"/>
              <p:cNvSpPr>
                <a:spLocks/>
              </p:cNvSpPr>
              <p:nvPr/>
            </p:nvSpPr>
            <p:spPr bwMode="auto">
              <a:xfrm>
                <a:off x="4397" y="3388"/>
                <a:ext cx="28" cy="12"/>
              </a:xfrm>
              <a:custGeom>
                <a:avLst/>
                <a:gdLst>
                  <a:gd name="T0" fmla="*/ 0 w 83"/>
                  <a:gd name="T1" fmla="*/ 0 h 36"/>
                  <a:gd name="T2" fmla="*/ 0 w 83"/>
                  <a:gd name="T3" fmla="*/ 0 h 36"/>
                  <a:gd name="T4" fmla="*/ 0 w 83"/>
                  <a:gd name="T5" fmla="*/ 0 h 36"/>
                  <a:gd name="T6" fmla="*/ 0 w 83"/>
                  <a:gd name="T7" fmla="*/ 0 h 36"/>
                  <a:gd name="T8" fmla="*/ 0 w 8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36"/>
                  <a:gd name="T17" fmla="*/ 83 w 8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36">
                    <a:moveTo>
                      <a:pt x="0" y="0"/>
                    </a:moveTo>
                    <a:lnTo>
                      <a:pt x="0" y="2"/>
                    </a:lnTo>
                    <a:lnTo>
                      <a:pt x="83" y="32"/>
                    </a:lnTo>
                    <a:lnTo>
                      <a:pt x="81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3" name="Freeform 106"/>
              <p:cNvSpPr>
                <a:spLocks/>
              </p:cNvSpPr>
              <p:nvPr/>
            </p:nvSpPr>
            <p:spPr bwMode="auto">
              <a:xfrm>
                <a:off x="4429" y="3414"/>
                <a:ext cx="636" cy="221"/>
              </a:xfrm>
              <a:custGeom>
                <a:avLst/>
                <a:gdLst>
                  <a:gd name="T0" fmla="*/ 0 w 1907"/>
                  <a:gd name="T1" fmla="*/ 0 h 663"/>
                  <a:gd name="T2" fmla="*/ 0 w 1907"/>
                  <a:gd name="T3" fmla="*/ 0 h 663"/>
                  <a:gd name="T4" fmla="*/ 0 w 1907"/>
                  <a:gd name="T5" fmla="*/ 0 h 663"/>
                  <a:gd name="T6" fmla="*/ 0 w 1907"/>
                  <a:gd name="T7" fmla="*/ 0 h 663"/>
                  <a:gd name="T8" fmla="*/ 0 w 1907"/>
                  <a:gd name="T9" fmla="*/ 0 h 663"/>
                  <a:gd name="T10" fmla="*/ 0 w 1907"/>
                  <a:gd name="T11" fmla="*/ 0 h 663"/>
                  <a:gd name="T12" fmla="*/ 0 w 1907"/>
                  <a:gd name="T13" fmla="*/ 0 h 663"/>
                  <a:gd name="T14" fmla="*/ 0 w 1907"/>
                  <a:gd name="T15" fmla="*/ 0 h 663"/>
                  <a:gd name="T16" fmla="*/ 0 w 1907"/>
                  <a:gd name="T17" fmla="*/ 0 h 663"/>
                  <a:gd name="T18" fmla="*/ 0 w 1907"/>
                  <a:gd name="T19" fmla="*/ 0 h 663"/>
                  <a:gd name="T20" fmla="*/ 0 w 1907"/>
                  <a:gd name="T21" fmla="*/ 0 h 663"/>
                  <a:gd name="T22" fmla="*/ 0 w 1907"/>
                  <a:gd name="T23" fmla="*/ 0 h 663"/>
                  <a:gd name="T24" fmla="*/ 0 w 1907"/>
                  <a:gd name="T25" fmla="*/ 0 h 663"/>
                  <a:gd name="T26" fmla="*/ 0 w 1907"/>
                  <a:gd name="T27" fmla="*/ 0 h 663"/>
                  <a:gd name="T28" fmla="*/ 0 w 1907"/>
                  <a:gd name="T29" fmla="*/ 0 h 663"/>
                  <a:gd name="T30" fmla="*/ 0 w 1907"/>
                  <a:gd name="T31" fmla="*/ 0 h 663"/>
                  <a:gd name="T32" fmla="*/ 0 w 1907"/>
                  <a:gd name="T33" fmla="*/ 0 h 663"/>
                  <a:gd name="T34" fmla="*/ 0 w 1907"/>
                  <a:gd name="T35" fmla="*/ 0 h 663"/>
                  <a:gd name="T36" fmla="*/ 0 w 1907"/>
                  <a:gd name="T37" fmla="*/ 0 h 663"/>
                  <a:gd name="T38" fmla="*/ 0 w 1907"/>
                  <a:gd name="T39" fmla="*/ 0 h 663"/>
                  <a:gd name="T40" fmla="*/ 0 w 1907"/>
                  <a:gd name="T41" fmla="*/ 0 h 663"/>
                  <a:gd name="T42" fmla="*/ 0 w 1907"/>
                  <a:gd name="T43" fmla="*/ 0 h 663"/>
                  <a:gd name="T44" fmla="*/ 0 w 1907"/>
                  <a:gd name="T45" fmla="*/ 0 h 663"/>
                  <a:gd name="T46" fmla="*/ 0 w 1907"/>
                  <a:gd name="T47" fmla="*/ 0 h 663"/>
                  <a:gd name="T48" fmla="*/ 0 w 1907"/>
                  <a:gd name="T49" fmla="*/ 0 h 663"/>
                  <a:gd name="T50" fmla="*/ 0 w 1907"/>
                  <a:gd name="T51" fmla="*/ 0 h 663"/>
                  <a:gd name="T52" fmla="*/ 0 w 1907"/>
                  <a:gd name="T53" fmla="*/ 0 h 663"/>
                  <a:gd name="T54" fmla="*/ 0 w 1907"/>
                  <a:gd name="T55" fmla="*/ 0 h 663"/>
                  <a:gd name="T56" fmla="*/ 0 w 1907"/>
                  <a:gd name="T57" fmla="*/ 0 h 663"/>
                  <a:gd name="T58" fmla="*/ 0 w 1907"/>
                  <a:gd name="T59" fmla="*/ 0 h 663"/>
                  <a:gd name="T60" fmla="*/ 0 w 1907"/>
                  <a:gd name="T61" fmla="*/ 0 h 663"/>
                  <a:gd name="T62" fmla="*/ 0 w 1907"/>
                  <a:gd name="T63" fmla="*/ 0 h 663"/>
                  <a:gd name="T64" fmla="*/ 0 w 1907"/>
                  <a:gd name="T65" fmla="*/ 0 h 663"/>
                  <a:gd name="T66" fmla="*/ 0 w 1907"/>
                  <a:gd name="T67" fmla="*/ 0 h 663"/>
                  <a:gd name="T68" fmla="*/ 0 w 1907"/>
                  <a:gd name="T69" fmla="*/ 0 h 663"/>
                  <a:gd name="T70" fmla="*/ 0 w 1907"/>
                  <a:gd name="T71" fmla="*/ 0 h 663"/>
                  <a:gd name="T72" fmla="*/ 0 w 1907"/>
                  <a:gd name="T73" fmla="*/ 0 h 6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7"/>
                  <a:gd name="T112" fmla="*/ 0 h 663"/>
                  <a:gd name="T113" fmla="*/ 1907 w 1907"/>
                  <a:gd name="T114" fmla="*/ 663 h 66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7" h="663">
                    <a:moveTo>
                      <a:pt x="0" y="574"/>
                    </a:moveTo>
                    <a:lnTo>
                      <a:pt x="53" y="574"/>
                    </a:lnTo>
                    <a:lnTo>
                      <a:pt x="128" y="570"/>
                    </a:lnTo>
                    <a:lnTo>
                      <a:pt x="345" y="538"/>
                    </a:lnTo>
                    <a:lnTo>
                      <a:pt x="474" y="519"/>
                    </a:lnTo>
                    <a:lnTo>
                      <a:pt x="617" y="493"/>
                    </a:lnTo>
                    <a:lnTo>
                      <a:pt x="768" y="457"/>
                    </a:lnTo>
                    <a:lnTo>
                      <a:pt x="924" y="421"/>
                    </a:lnTo>
                    <a:lnTo>
                      <a:pt x="1231" y="330"/>
                    </a:lnTo>
                    <a:lnTo>
                      <a:pt x="1367" y="280"/>
                    </a:lnTo>
                    <a:lnTo>
                      <a:pt x="1499" y="228"/>
                    </a:lnTo>
                    <a:lnTo>
                      <a:pt x="1618" y="174"/>
                    </a:lnTo>
                    <a:lnTo>
                      <a:pt x="1665" y="146"/>
                    </a:lnTo>
                    <a:lnTo>
                      <a:pt x="1714" y="116"/>
                    </a:lnTo>
                    <a:lnTo>
                      <a:pt x="1753" y="89"/>
                    </a:lnTo>
                    <a:lnTo>
                      <a:pt x="1786" y="57"/>
                    </a:lnTo>
                    <a:lnTo>
                      <a:pt x="1814" y="30"/>
                    </a:lnTo>
                    <a:lnTo>
                      <a:pt x="1835" y="0"/>
                    </a:lnTo>
                    <a:lnTo>
                      <a:pt x="1907" y="53"/>
                    </a:lnTo>
                    <a:lnTo>
                      <a:pt x="1880" y="89"/>
                    </a:lnTo>
                    <a:lnTo>
                      <a:pt x="1846" y="121"/>
                    </a:lnTo>
                    <a:lnTo>
                      <a:pt x="1808" y="157"/>
                    </a:lnTo>
                    <a:lnTo>
                      <a:pt x="1761" y="189"/>
                    </a:lnTo>
                    <a:lnTo>
                      <a:pt x="1712" y="220"/>
                    </a:lnTo>
                    <a:lnTo>
                      <a:pt x="1657" y="253"/>
                    </a:lnTo>
                    <a:lnTo>
                      <a:pt x="1535" y="308"/>
                    </a:lnTo>
                    <a:lnTo>
                      <a:pt x="1399" y="363"/>
                    </a:lnTo>
                    <a:lnTo>
                      <a:pt x="1252" y="415"/>
                    </a:lnTo>
                    <a:lnTo>
                      <a:pt x="947" y="506"/>
                    </a:lnTo>
                    <a:lnTo>
                      <a:pt x="788" y="542"/>
                    </a:lnTo>
                    <a:lnTo>
                      <a:pt x="636" y="578"/>
                    </a:lnTo>
                    <a:lnTo>
                      <a:pt x="494" y="604"/>
                    </a:lnTo>
                    <a:lnTo>
                      <a:pt x="356" y="627"/>
                    </a:lnTo>
                    <a:lnTo>
                      <a:pt x="136" y="657"/>
                    </a:lnTo>
                    <a:lnTo>
                      <a:pt x="56" y="663"/>
                    </a:lnTo>
                    <a:lnTo>
                      <a:pt x="0" y="663"/>
                    </a:ln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4" name="Freeform 107"/>
              <p:cNvSpPr>
                <a:spLocks/>
              </p:cNvSpPr>
              <p:nvPr/>
            </p:nvSpPr>
            <p:spPr bwMode="auto">
              <a:xfrm>
                <a:off x="4426" y="3606"/>
                <a:ext cx="6" cy="29"/>
              </a:xfrm>
              <a:custGeom>
                <a:avLst/>
                <a:gdLst>
                  <a:gd name="T0" fmla="*/ 0 w 19"/>
                  <a:gd name="T1" fmla="*/ 0 h 89"/>
                  <a:gd name="T2" fmla="*/ 0 w 19"/>
                  <a:gd name="T3" fmla="*/ 0 h 89"/>
                  <a:gd name="T4" fmla="*/ 0 w 19"/>
                  <a:gd name="T5" fmla="*/ 0 h 89"/>
                  <a:gd name="T6" fmla="*/ 0 w 19"/>
                  <a:gd name="T7" fmla="*/ 0 h 89"/>
                  <a:gd name="T8" fmla="*/ 0 w 19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89"/>
                  <a:gd name="T17" fmla="*/ 19 w 19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89">
                    <a:moveTo>
                      <a:pt x="0" y="89"/>
                    </a:moveTo>
                    <a:lnTo>
                      <a:pt x="10" y="89"/>
                    </a:lnTo>
                    <a:lnTo>
                      <a:pt x="10" y="0"/>
                    </a:lnTo>
                    <a:lnTo>
                      <a:pt x="19" y="4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5" name="Freeform 108"/>
              <p:cNvSpPr>
                <a:spLocks/>
              </p:cNvSpPr>
              <p:nvPr/>
            </p:nvSpPr>
            <p:spPr bwMode="auto">
              <a:xfrm>
                <a:off x="4821" y="2582"/>
                <a:ext cx="290" cy="848"/>
              </a:xfrm>
              <a:custGeom>
                <a:avLst/>
                <a:gdLst>
                  <a:gd name="T0" fmla="*/ 0 w 872"/>
                  <a:gd name="T1" fmla="*/ 0 h 2544"/>
                  <a:gd name="T2" fmla="*/ 0 w 872"/>
                  <a:gd name="T3" fmla="*/ 0 h 2544"/>
                  <a:gd name="T4" fmla="*/ 0 w 872"/>
                  <a:gd name="T5" fmla="*/ 0 h 2544"/>
                  <a:gd name="T6" fmla="*/ 0 w 872"/>
                  <a:gd name="T7" fmla="*/ 0 h 2544"/>
                  <a:gd name="T8" fmla="*/ 0 w 872"/>
                  <a:gd name="T9" fmla="*/ 0 h 2544"/>
                  <a:gd name="T10" fmla="*/ 0 w 872"/>
                  <a:gd name="T11" fmla="*/ 0 h 2544"/>
                  <a:gd name="T12" fmla="*/ 0 w 872"/>
                  <a:gd name="T13" fmla="*/ 0 h 2544"/>
                  <a:gd name="T14" fmla="*/ 0 w 872"/>
                  <a:gd name="T15" fmla="*/ 0 h 2544"/>
                  <a:gd name="T16" fmla="*/ 0 w 872"/>
                  <a:gd name="T17" fmla="*/ 0 h 2544"/>
                  <a:gd name="T18" fmla="*/ 0 w 872"/>
                  <a:gd name="T19" fmla="*/ 0 h 2544"/>
                  <a:gd name="T20" fmla="*/ 0 w 872"/>
                  <a:gd name="T21" fmla="*/ 0 h 2544"/>
                  <a:gd name="T22" fmla="*/ 0 w 872"/>
                  <a:gd name="T23" fmla="*/ 0 h 2544"/>
                  <a:gd name="T24" fmla="*/ 0 w 872"/>
                  <a:gd name="T25" fmla="*/ 0 h 2544"/>
                  <a:gd name="T26" fmla="*/ 0 w 872"/>
                  <a:gd name="T27" fmla="*/ 0 h 2544"/>
                  <a:gd name="T28" fmla="*/ 0 w 872"/>
                  <a:gd name="T29" fmla="*/ 0 h 2544"/>
                  <a:gd name="T30" fmla="*/ 0 w 872"/>
                  <a:gd name="T31" fmla="*/ 0 h 2544"/>
                  <a:gd name="T32" fmla="*/ 0 w 872"/>
                  <a:gd name="T33" fmla="*/ 0 h 2544"/>
                  <a:gd name="T34" fmla="*/ 0 w 872"/>
                  <a:gd name="T35" fmla="*/ 0 h 2544"/>
                  <a:gd name="T36" fmla="*/ 0 w 872"/>
                  <a:gd name="T37" fmla="*/ 0 h 2544"/>
                  <a:gd name="T38" fmla="*/ 0 w 872"/>
                  <a:gd name="T39" fmla="*/ 0 h 2544"/>
                  <a:gd name="T40" fmla="*/ 0 w 872"/>
                  <a:gd name="T41" fmla="*/ 0 h 2544"/>
                  <a:gd name="T42" fmla="*/ 0 w 872"/>
                  <a:gd name="T43" fmla="*/ 0 h 2544"/>
                  <a:gd name="T44" fmla="*/ 0 w 872"/>
                  <a:gd name="T45" fmla="*/ 0 h 2544"/>
                  <a:gd name="T46" fmla="*/ 0 w 872"/>
                  <a:gd name="T47" fmla="*/ 0 h 2544"/>
                  <a:gd name="T48" fmla="*/ 0 w 872"/>
                  <a:gd name="T49" fmla="*/ 0 h 2544"/>
                  <a:gd name="T50" fmla="*/ 0 w 872"/>
                  <a:gd name="T51" fmla="*/ 0 h 2544"/>
                  <a:gd name="T52" fmla="*/ 0 w 872"/>
                  <a:gd name="T53" fmla="*/ 0 h 2544"/>
                  <a:gd name="T54" fmla="*/ 0 w 872"/>
                  <a:gd name="T55" fmla="*/ 0 h 2544"/>
                  <a:gd name="T56" fmla="*/ 0 w 872"/>
                  <a:gd name="T57" fmla="*/ 0 h 2544"/>
                  <a:gd name="T58" fmla="*/ 0 w 872"/>
                  <a:gd name="T59" fmla="*/ 0 h 2544"/>
                  <a:gd name="T60" fmla="*/ 0 w 872"/>
                  <a:gd name="T61" fmla="*/ 0 h 2544"/>
                  <a:gd name="T62" fmla="*/ 0 w 872"/>
                  <a:gd name="T63" fmla="*/ 0 h 2544"/>
                  <a:gd name="T64" fmla="*/ 0 w 872"/>
                  <a:gd name="T65" fmla="*/ 0 h 2544"/>
                  <a:gd name="T66" fmla="*/ 0 w 872"/>
                  <a:gd name="T67" fmla="*/ 0 h 2544"/>
                  <a:gd name="T68" fmla="*/ 0 w 872"/>
                  <a:gd name="T69" fmla="*/ 0 h 2544"/>
                  <a:gd name="T70" fmla="*/ 0 w 872"/>
                  <a:gd name="T71" fmla="*/ 0 h 2544"/>
                  <a:gd name="T72" fmla="*/ 0 w 872"/>
                  <a:gd name="T73" fmla="*/ 0 h 2544"/>
                  <a:gd name="T74" fmla="*/ 0 w 872"/>
                  <a:gd name="T75" fmla="*/ 0 h 2544"/>
                  <a:gd name="T76" fmla="*/ 0 w 872"/>
                  <a:gd name="T77" fmla="*/ 0 h 2544"/>
                  <a:gd name="T78" fmla="*/ 0 w 872"/>
                  <a:gd name="T79" fmla="*/ 0 h 2544"/>
                  <a:gd name="T80" fmla="*/ 0 w 872"/>
                  <a:gd name="T81" fmla="*/ 0 h 2544"/>
                  <a:gd name="T82" fmla="*/ 0 w 872"/>
                  <a:gd name="T83" fmla="*/ 0 h 2544"/>
                  <a:gd name="T84" fmla="*/ 0 w 872"/>
                  <a:gd name="T85" fmla="*/ 0 h 2544"/>
                  <a:gd name="T86" fmla="*/ 0 w 872"/>
                  <a:gd name="T87" fmla="*/ 0 h 2544"/>
                  <a:gd name="T88" fmla="*/ 0 w 872"/>
                  <a:gd name="T89" fmla="*/ 0 h 2544"/>
                  <a:gd name="T90" fmla="*/ 0 w 872"/>
                  <a:gd name="T91" fmla="*/ 0 h 2544"/>
                  <a:gd name="T92" fmla="*/ 0 w 872"/>
                  <a:gd name="T93" fmla="*/ 0 h 2544"/>
                  <a:gd name="T94" fmla="*/ 0 w 872"/>
                  <a:gd name="T95" fmla="*/ 0 h 2544"/>
                  <a:gd name="T96" fmla="*/ 0 w 872"/>
                  <a:gd name="T97" fmla="*/ 0 h 2544"/>
                  <a:gd name="T98" fmla="*/ 0 w 872"/>
                  <a:gd name="T99" fmla="*/ 0 h 2544"/>
                  <a:gd name="T100" fmla="*/ 0 w 872"/>
                  <a:gd name="T101" fmla="*/ 0 h 25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72"/>
                  <a:gd name="T154" fmla="*/ 0 h 2544"/>
                  <a:gd name="T155" fmla="*/ 872 w 872"/>
                  <a:gd name="T156" fmla="*/ 2544 h 25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72" h="2544">
                    <a:moveTo>
                      <a:pt x="658" y="2503"/>
                    </a:moveTo>
                    <a:lnTo>
                      <a:pt x="701" y="2420"/>
                    </a:lnTo>
                    <a:lnTo>
                      <a:pt x="716" y="2379"/>
                    </a:lnTo>
                    <a:lnTo>
                      <a:pt x="732" y="2337"/>
                    </a:lnTo>
                    <a:lnTo>
                      <a:pt x="754" y="2252"/>
                    </a:lnTo>
                    <a:lnTo>
                      <a:pt x="773" y="2162"/>
                    </a:lnTo>
                    <a:lnTo>
                      <a:pt x="782" y="2065"/>
                    </a:lnTo>
                    <a:lnTo>
                      <a:pt x="784" y="1969"/>
                    </a:lnTo>
                    <a:lnTo>
                      <a:pt x="779" y="1873"/>
                    </a:lnTo>
                    <a:lnTo>
                      <a:pt x="767" y="1771"/>
                    </a:lnTo>
                    <a:lnTo>
                      <a:pt x="754" y="1666"/>
                    </a:lnTo>
                    <a:lnTo>
                      <a:pt x="732" y="1562"/>
                    </a:lnTo>
                    <a:lnTo>
                      <a:pt x="677" y="1356"/>
                    </a:lnTo>
                    <a:lnTo>
                      <a:pt x="605" y="1149"/>
                    </a:lnTo>
                    <a:lnTo>
                      <a:pt x="567" y="1051"/>
                    </a:lnTo>
                    <a:lnTo>
                      <a:pt x="522" y="951"/>
                    </a:lnTo>
                    <a:lnTo>
                      <a:pt x="437" y="768"/>
                    </a:lnTo>
                    <a:lnTo>
                      <a:pt x="347" y="591"/>
                    </a:lnTo>
                    <a:lnTo>
                      <a:pt x="256" y="438"/>
                    </a:lnTo>
                    <a:lnTo>
                      <a:pt x="177" y="306"/>
                    </a:lnTo>
                    <a:lnTo>
                      <a:pt x="102" y="200"/>
                    </a:lnTo>
                    <a:lnTo>
                      <a:pt x="45" y="127"/>
                    </a:lnTo>
                    <a:lnTo>
                      <a:pt x="3" y="85"/>
                    </a:lnTo>
                    <a:lnTo>
                      <a:pt x="20" y="87"/>
                    </a:lnTo>
                    <a:lnTo>
                      <a:pt x="28" y="87"/>
                    </a:lnTo>
                    <a:lnTo>
                      <a:pt x="0" y="6"/>
                    </a:lnTo>
                    <a:lnTo>
                      <a:pt x="20" y="0"/>
                    </a:lnTo>
                    <a:lnTo>
                      <a:pt x="64" y="21"/>
                    </a:lnTo>
                    <a:lnTo>
                      <a:pt x="107" y="66"/>
                    </a:lnTo>
                    <a:lnTo>
                      <a:pt x="171" y="149"/>
                    </a:lnTo>
                    <a:lnTo>
                      <a:pt x="248" y="255"/>
                    </a:lnTo>
                    <a:lnTo>
                      <a:pt x="330" y="391"/>
                    </a:lnTo>
                    <a:lnTo>
                      <a:pt x="424" y="551"/>
                    </a:lnTo>
                    <a:lnTo>
                      <a:pt x="515" y="726"/>
                    </a:lnTo>
                    <a:lnTo>
                      <a:pt x="603" y="915"/>
                    </a:lnTo>
                    <a:lnTo>
                      <a:pt x="647" y="1015"/>
                    </a:lnTo>
                    <a:lnTo>
                      <a:pt x="688" y="1119"/>
                    </a:lnTo>
                    <a:lnTo>
                      <a:pt x="760" y="1328"/>
                    </a:lnTo>
                    <a:lnTo>
                      <a:pt x="818" y="1543"/>
                    </a:lnTo>
                    <a:lnTo>
                      <a:pt x="839" y="1650"/>
                    </a:lnTo>
                    <a:lnTo>
                      <a:pt x="852" y="1758"/>
                    </a:lnTo>
                    <a:lnTo>
                      <a:pt x="864" y="1864"/>
                    </a:lnTo>
                    <a:lnTo>
                      <a:pt x="872" y="1969"/>
                    </a:lnTo>
                    <a:lnTo>
                      <a:pt x="867" y="2073"/>
                    </a:lnTo>
                    <a:lnTo>
                      <a:pt x="858" y="2175"/>
                    </a:lnTo>
                    <a:lnTo>
                      <a:pt x="839" y="2271"/>
                    </a:lnTo>
                    <a:lnTo>
                      <a:pt x="814" y="2365"/>
                    </a:lnTo>
                    <a:lnTo>
                      <a:pt x="795" y="2415"/>
                    </a:lnTo>
                    <a:lnTo>
                      <a:pt x="779" y="2461"/>
                    </a:lnTo>
                    <a:lnTo>
                      <a:pt x="735" y="2544"/>
                    </a:lnTo>
                    <a:lnTo>
                      <a:pt x="658" y="250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6" name="Freeform 109"/>
              <p:cNvSpPr>
                <a:spLocks/>
              </p:cNvSpPr>
              <p:nvPr/>
            </p:nvSpPr>
            <p:spPr bwMode="auto">
              <a:xfrm>
                <a:off x="5040" y="3414"/>
                <a:ext cx="26" cy="18"/>
              </a:xfrm>
              <a:custGeom>
                <a:avLst/>
                <a:gdLst>
                  <a:gd name="T0" fmla="*/ 0 w 77"/>
                  <a:gd name="T1" fmla="*/ 0 h 53"/>
                  <a:gd name="T2" fmla="*/ 0 w 77"/>
                  <a:gd name="T3" fmla="*/ 0 h 53"/>
                  <a:gd name="T4" fmla="*/ 0 w 77"/>
                  <a:gd name="T5" fmla="*/ 0 h 53"/>
                  <a:gd name="T6" fmla="*/ 0 w 77"/>
                  <a:gd name="T7" fmla="*/ 0 h 53"/>
                  <a:gd name="T8" fmla="*/ 0 w 7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53"/>
                  <a:gd name="T17" fmla="*/ 77 w 7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53">
                    <a:moveTo>
                      <a:pt x="74" y="53"/>
                    </a:moveTo>
                    <a:lnTo>
                      <a:pt x="77" y="47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74" y="5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7" name="Freeform 110"/>
              <p:cNvSpPr>
                <a:spLocks/>
              </p:cNvSpPr>
              <p:nvPr/>
            </p:nvSpPr>
            <p:spPr bwMode="auto">
              <a:xfrm>
                <a:off x="4812" y="2584"/>
                <a:ext cx="26" cy="27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"/>
                  <a:gd name="T19" fmla="*/ 0 h 81"/>
                  <a:gd name="T20" fmla="*/ 80 w 80"/>
                  <a:gd name="T21" fmla="*/ 81 h 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" h="81">
                    <a:moveTo>
                      <a:pt x="27" y="0"/>
                    </a:moveTo>
                    <a:lnTo>
                      <a:pt x="8" y="5"/>
                    </a:lnTo>
                    <a:lnTo>
                      <a:pt x="0" y="21"/>
                    </a:lnTo>
                    <a:lnTo>
                      <a:pt x="80" y="60"/>
                    </a:lnTo>
                    <a:lnTo>
                      <a:pt x="55" y="8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8" name="Freeform 111"/>
              <p:cNvSpPr>
                <a:spLocks/>
              </p:cNvSpPr>
              <p:nvPr/>
            </p:nvSpPr>
            <p:spPr bwMode="auto">
              <a:xfrm>
                <a:off x="3584" y="3017"/>
                <a:ext cx="484" cy="694"/>
              </a:xfrm>
              <a:custGeom>
                <a:avLst/>
                <a:gdLst>
                  <a:gd name="T0" fmla="*/ 0 w 1452"/>
                  <a:gd name="T1" fmla="*/ 0 h 2084"/>
                  <a:gd name="T2" fmla="*/ 0 w 1452"/>
                  <a:gd name="T3" fmla="*/ 0 h 2084"/>
                  <a:gd name="T4" fmla="*/ 0 w 1452"/>
                  <a:gd name="T5" fmla="*/ 0 h 2084"/>
                  <a:gd name="T6" fmla="*/ 0 w 1452"/>
                  <a:gd name="T7" fmla="*/ 0 h 2084"/>
                  <a:gd name="T8" fmla="*/ 0 w 1452"/>
                  <a:gd name="T9" fmla="*/ 0 h 2084"/>
                  <a:gd name="T10" fmla="*/ 0 w 1452"/>
                  <a:gd name="T11" fmla="*/ 0 h 2084"/>
                  <a:gd name="T12" fmla="*/ 0 w 1452"/>
                  <a:gd name="T13" fmla="*/ 0 h 2084"/>
                  <a:gd name="T14" fmla="*/ 0 w 1452"/>
                  <a:gd name="T15" fmla="*/ 0 h 2084"/>
                  <a:gd name="T16" fmla="*/ 0 w 1452"/>
                  <a:gd name="T17" fmla="*/ 0 h 2084"/>
                  <a:gd name="T18" fmla="*/ 0 w 1452"/>
                  <a:gd name="T19" fmla="*/ 0 h 2084"/>
                  <a:gd name="T20" fmla="*/ 0 w 1452"/>
                  <a:gd name="T21" fmla="*/ 0 h 2084"/>
                  <a:gd name="T22" fmla="*/ 0 w 1452"/>
                  <a:gd name="T23" fmla="*/ 0 h 2084"/>
                  <a:gd name="T24" fmla="*/ 0 w 1452"/>
                  <a:gd name="T25" fmla="*/ 0 h 2084"/>
                  <a:gd name="T26" fmla="*/ 0 w 1452"/>
                  <a:gd name="T27" fmla="*/ 0 h 2084"/>
                  <a:gd name="T28" fmla="*/ 0 w 1452"/>
                  <a:gd name="T29" fmla="*/ 0 h 2084"/>
                  <a:gd name="T30" fmla="*/ 0 w 1452"/>
                  <a:gd name="T31" fmla="*/ 0 h 2084"/>
                  <a:gd name="T32" fmla="*/ 0 w 1452"/>
                  <a:gd name="T33" fmla="*/ 0 h 2084"/>
                  <a:gd name="T34" fmla="*/ 0 w 1452"/>
                  <a:gd name="T35" fmla="*/ 0 h 2084"/>
                  <a:gd name="T36" fmla="*/ 0 w 1452"/>
                  <a:gd name="T37" fmla="*/ 0 h 2084"/>
                  <a:gd name="T38" fmla="*/ 0 w 1452"/>
                  <a:gd name="T39" fmla="*/ 0 h 2084"/>
                  <a:gd name="T40" fmla="*/ 0 w 1452"/>
                  <a:gd name="T41" fmla="*/ 0 h 2084"/>
                  <a:gd name="T42" fmla="*/ 0 w 1452"/>
                  <a:gd name="T43" fmla="*/ 0 h 2084"/>
                  <a:gd name="T44" fmla="*/ 0 w 1452"/>
                  <a:gd name="T45" fmla="*/ 0 h 2084"/>
                  <a:gd name="T46" fmla="*/ 0 w 1452"/>
                  <a:gd name="T47" fmla="*/ 0 h 2084"/>
                  <a:gd name="T48" fmla="*/ 0 w 1452"/>
                  <a:gd name="T49" fmla="*/ 0 h 2084"/>
                  <a:gd name="T50" fmla="*/ 0 w 1452"/>
                  <a:gd name="T51" fmla="*/ 0 h 2084"/>
                  <a:gd name="T52" fmla="*/ 0 w 1452"/>
                  <a:gd name="T53" fmla="*/ 0 h 2084"/>
                  <a:gd name="T54" fmla="*/ 0 w 1452"/>
                  <a:gd name="T55" fmla="*/ 0 h 2084"/>
                  <a:gd name="T56" fmla="*/ 0 w 1452"/>
                  <a:gd name="T57" fmla="*/ 0 h 2084"/>
                  <a:gd name="T58" fmla="*/ 0 w 1452"/>
                  <a:gd name="T59" fmla="*/ 0 h 2084"/>
                  <a:gd name="T60" fmla="*/ 0 w 1452"/>
                  <a:gd name="T61" fmla="*/ 0 h 2084"/>
                  <a:gd name="T62" fmla="*/ 0 w 1452"/>
                  <a:gd name="T63" fmla="*/ 0 h 20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52"/>
                  <a:gd name="T97" fmla="*/ 0 h 2084"/>
                  <a:gd name="T98" fmla="*/ 1452 w 1452"/>
                  <a:gd name="T99" fmla="*/ 2084 h 20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52" h="2084">
                    <a:moveTo>
                      <a:pt x="1345" y="62"/>
                    </a:moveTo>
                    <a:lnTo>
                      <a:pt x="1191" y="198"/>
                    </a:lnTo>
                    <a:lnTo>
                      <a:pt x="1045" y="330"/>
                    </a:lnTo>
                    <a:lnTo>
                      <a:pt x="910" y="458"/>
                    </a:lnTo>
                    <a:lnTo>
                      <a:pt x="787" y="577"/>
                    </a:lnTo>
                    <a:lnTo>
                      <a:pt x="672" y="695"/>
                    </a:lnTo>
                    <a:lnTo>
                      <a:pt x="570" y="811"/>
                    </a:lnTo>
                    <a:lnTo>
                      <a:pt x="476" y="918"/>
                    </a:lnTo>
                    <a:lnTo>
                      <a:pt x="393" y="1022"/>
                    </a:lnTo>
                    <a:lnTo>
                      <a:pt x="253" y="1216"/>
                    </a:lnTo>
                    <a:lnTo>
                      <a:pt x="157" y="1388"/>
                    </a:lnTo>
                    <a:lnTo>
                      <a:pt x="124" y="1465"/>
                    </a:lnTo>
                    <a:lnTo>
                      <a:pt x="102" y="1533"/>
                    </a:lnTo>
                    <a:lnTo>
                      <a:pt x="91" y="1599"/>
                    </a:lnTo>
                    <a:lnTo>
                      <a:pt x="88" y="1661"/>
                    </a:lnTo>
                    <a:lnTo>
                      <a:pt x="91" y="1686"/>
                    </a:lnTo>
                    <a:lnTo>
                      <a:pt x="91" y="1710"/>
                    </a:lnTo>
                    <a:lnTo>
                      <a:pt x="108" y="1759"/>
                    </a:lnTo>
                    <a:lnTo>
                      <a:pt x="132" y="1803"/>
                    </a:lnTo>
                    <a:lnTo>
                      <a:pt x="165" y="1842"/>
                    </a:lnTo>
                    <a:lnTo>
                      <a:pt x="210" y="1878"/>
                    </a:lnTo>
                    <a:lnTo>
                      <a:pt x="264" y="1908"/>
                    </a:lnTo>
                    <a:lnTo>
                      <a:pt x="330" y="1935"/>
                    </a:lnTo>
                    <a:lnTo>
                      <a:pt x="408" y="1961"/>
                    </a:lnTo>
                    <a:lnTo>
                      <a:pt x="495" y="1974"/>
                    </a:lnTo>
                    <a:lnTo>
                      <a:pt x="597" y="1988"/>
                    </a:lnTo>
                    <a:lnTo>
                      <a:pt x="710" y="1993"/>
                    </a:lnTo>
                    <a:lnTo>
                      <a:pt x="834" y="1997"/>
                    </a:lnTo>
                    <a:lnTo>
                      <a:pt x="970" y="1991"/>
                    </a:lnTo>
                    <a:lnTo>
                      <a:pt x="1114" y="1982"/>
                    </a:lnTo>
                    <a:lnTo>
                      <a:pt x="1271" y="1965"/>
                    </a:lnTo>
                    <a:lnTo>
                      <a:pt x="1441" y="1944"/>
                    </a:lnTo>
                    <a:lnTo>
                      <a:pt x="1452" y="2031"/>
                    </a:lnTo>
                    <a:lnTo>
                      <a:pt x="1279" y="2054"/>
                    </a:lnTo>
                    <a:lnTo>
                      <a:pt x="1119" y="2070"/>
                    </a:lnTo>
                    <a:lnTo>
                      <a:pt x="974" y="2078"/>
                    </a:lnTo>
                    <a:lnTo>
                      <a:pt x="834" y="2084"/>
                    </a:lnTo>
                    <a:lnTo>
                      <a:pt x="706" y="2082"/>
                    </a:lnTo>
                    <a:lnTo>
                      <a:pt x="589" y="2076"/>
                    </a:lnTo>
                    <a:lnTo>
                      <a:pt x="484" y="2063"/>
                    </a:lnTo>
                    <a:lnTo>
                      <a:pt x="388" y="2046"/>
                    </a:lnTo>
                    <a:lnTo>
                      <a:pt x="300" y="2018"/>
                    </a:lnTo>
                    <a:lnTo>
                      <a:pt x="225" y="1988"/>
                    </a:lnTo>
                    <a:lnTo>
                      <a:pt x="157" y="1950"/>
                    </a:lnTo>
                    <a:lnTo>
                      <a:pt x="105" y="1905"/>
                    </a:lnTo>
                    <a:lnTo>
                      <a:pt x="61" y="1856"/>
                    </a:lnTo>
                    <a:lnTo>
                      <a:pt x="27" y="1795"/>
                    </a:lnTo>
                    <a:lnTo>
                      <a:pt x="6" y="1731"/>
                    </a:lnTo>
                    <a:lnTo>
                      <a:pt x="3" y="1697"/>
                    </a:lnTo>
                    <a:lnTo>
                      <a:pt x="0" y="1661"/>
                    </a:lnTo>
                    <a:lnTo>
                      <a:pt x="3" y="1592"/>
                    </a:lnTo>
                    <a:lnTo>
                      <a:pt x="16" y="1514"/>
                    </a:lnTo>
                    <a:lnTo>
                      <a:pt x="42" y="1435"/>
                    </a:lnTo>
                    <a:lnTo>
                      <a:pt x="80" y="1348"/>
                    </a:lnTo>
                    <a:lnTo>
                      <a:pt x="178" y="1169"/>
                    </a:lnTo>
                    <a:lnTo>
                      <a:pt x="322" y="971"/>
                    </a:lnTo>
                    <a:lnTo>
                      <a:pt x="408" y="863"/>
                    </a:lnTo>
                    <a:lnTo>
                      <a:pt x="504" y="754"/>
                    </a:lnTo>
                    <a:lnTo>
                      <a:pt x="608" y="635"/>
                    </a:lnTo>
                    <a:lnTo>
                      <a:pt x="723" y="516"/>
                    </a:lnTo>
                    <a:lnTo>
                      <a:pt x="850" y="396"/>
                    </a:lnTo>
                    <a:lnTo>
                      <a:pt x="985" y="266"/>
                    </a:lnTo>
                    <a:lnTo>
                      <a:pt x="1130" y="134"/>
                    </a:lnTo>
                    <a:lnTo>
                      <a:pt x="1285" y="0"/>
                    </a:lnTo>
                    <a:lnTo>
                      <a:pt x="1345" y="62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09" name="Freeform 112"/>
              <p:cNvSpPr>
                <a:spLocks/>
              </p:cNvSpPr>
              <p:nvPr/>
            </p:nvSpPr>
            <p:spPr bwMode="auto">
              <a:xfrm>
                <a:off x="4064" y="3303"/>
                <a:ext cx="1050" cy="391"/>
              </a:xfrm>
              <a:custGeom>
                <a:avLst/>
                <a:gdLst>
                  <a:gd name="T0" fmla="*/ 0 w 3149"/>
                  <a:gd name="T1" fmla="*/ 0 h 1173"/>
                  <a:gd name="T2" fmla="*/ 0 w 3149"/>
                  <a:gd name="T3" fmla="*/ 0 h 1173"/>
                  <a:gd name="T4" fmla="*/ 0 w 3149"/>
                  <a:gd name="T5" fmla="*/ 0 h 1173"/>
                  <a:gd name="T6" fmla="*/ 0 w 3149"/>
                  <a:gd name="T7" fmla="*/ 0 h 1173"/>
                  <a:gd name="T8" fmla="*/ 0 w 3149"/>
                  <a:gd name="T9" fmla="*/ 0 h 1173"/>
                  <a:gd name="T10" fmla="*/ 0 w 3149"/>
                  <a:gd name="T11" fmla="*/ 0 h 1173"/>
                  <a:gd name="T12" fmla="*/ 0 w 3149"/>
                  <a:gd name="T13" fmla="*/ 0 h 1173"/>
                  <a:gd name="T14" fmla="*/ 0 w 3149"/>
                  <a:gd name="T15" fmla="*/ 0 h 1173"/>
                  <a:gd name="T16" fmla="*/ 0 w 3149"/>
                  <a:gd name="T17" fmla="*/ 0 h 1173"/>
                  <a:gd name="T18" fmla="*/ 0 w 3149"/>
                  <a:gd name="T19" fmla="*/ 0 h 1173"/>
                  <a:gd name="T20" fmla="*/ 0 w 3149"/>
                  <a:gd name="T21" fmla="*/ 0 h 1173"/>
                  <a:gd name="T22" fmla="*/ 0 w 3149"/>
                  <a:gd name="T23" fmla="*/ 0 h 1173"/>
                  <a:gd name="T24" fmla="*/ 0 w 3149"/>
                  <a:gd name="T25" fmla="*/ 0 h 1173"/>
                  <a:gd name="T26" fmla="*/ 0 w 3149"/>
                  <a:gd name="T27" fmla="*/ 0 h 1173"/>
                  <a:gd name="T28" fmla="*/ 0 w 3149"/>
                  <a:gd name="T29" fmla="*/ 0 h 1173"/>
                  <a:gd name="T30" fmla="*/ 0 w 3149"/>
                  <a:gd name="T31" fmla="*/ 0 h 1173"/>
                  <a:gd name="T32" fmla="*/ 0 w 3149"/>
                  <a:gd name="T33" fmla="*/ 0 h 1173"/>
                  <a:gd name="T34" fmla="*/ 0 w 3149"/>
                  <a:gd name="T35" fmla="*/ 0 h 1173"/>
                  <a:gd name="T36" fmla="*/ 0 w 3149"/>
                  <a:gd name="T37" fmla="*/ 0 h 1173"/>
                  <a:gd name="T38" fmla="*/ 0 w 3149"/>
                  <a:gd name="T39" fmla="*/ 0 h 1173"/>
                  <a:gd name="T40" fmla="*/ 0 w 3149"/>
                  <a:gd name="T41" fmla="*/ 0 h 1173"/>
                  <a:gd name="T42" fmla="*/ 0 w 3149"/>
                  <a:gd name="T43" fmla="*/ 0 h 1173"/>
                  <a:gd name="T44" fmla="*/ 0 w 3149"/>
                  <a:gd name="T45" fmla="*/ 0 h 1173"/>
                  <a:gd name="T46" fmla="*/ 0 w 3149"/>
                  <a:gd name="T47" fmla="*/ 0 h 1173"/>
                  <a:gd name="T48" fmla="*/ 0 w 3149"/>
                  <a:gd name="T49" fmla="*/ 0 h 1173"/>
                  <a:gd name="T50" fmla="*/ 0 w 3149"/>
                  <a:gd name="T51" fmla="*/ 0 h 1173"/>
                  <a:gd name="T52" fmla="*/ 0 w 3149"/>
                  <a:gd name="T53" fmla="*/ 0 h 1173"/>
                  <a:gd name="T54" fmla="*/ 0 w 3149"/>
                  <a:gd name="T55" fmla="*/ 0 h 1173"/>
                  <a:gd name="T56" fmla="*/ 0 w 3149"/>
                  <a:gd name="T57" fmla="*/ 0 h 1173"/>
                  <a:gd name="T58" fmla="*/ 0 w 3149"/>
                  <a:gd name="T59" fmla="*/ 0 h 1173"/>
                  <a:gd name="T60" fmla="*/ 0 w 3149"/>
                  <a:gd name="T61" fmla="*/ 0 h 1173"/>
                  <a:gd name="T62" fmla="*/ 0 w 3149"/>
                  <a:gd name="T63" fmla="*/ 0 h 1173"/>
                  <a:gd name="T64" fmla="*/ 0 w 3149"/>
                  <a:gd name="T65" fmla="*/ 0 h 1173"/>
                  <a:gd name="T66" fmla="*/ 0 w 3149"/>
                  <a:gd name="T67" fmla="*/ 0 h 1173"/>
                  <a:gd name="T68" fmla="*/ 0 w 3149"/>
                  <a:gd name="T69" fmla="*/ 0 h 1173"/>
                  <a:gd name="T70" fmla="*/ 0 w 3149"/>
                  <a:gd name="T71" fmla="*/ 0 h 1173"/>
                  <a:gd name="T72" fmla="*/ 0 w 3149"/>
                  <a:gd name="T73" fmla="*/ 0 h 1173"/>
                  <a:gd name="T74" fmla="*/ 0 w 3149"/>
                  <a:gd name="T75" fmla="*/ 0 h 1173"/>
                  <a:gd name="T76" fmla="*/ 0 w 3149"/>
                  <a:gd name="T77" fmla="*/ 0 h 117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49"/>
                  <a:gd name="T118" fmla="*/ 0 h 1173"/>
                  <a:gd name="T119" fmla="*/ 3149 w 3149"/>
                  <a:gd name="T120" fmla="*/ 1173 h 117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49" h="1173">
                    <a:moveTo>
                      <a:pt x="0" y="1086"/>
                    </a:moveTo>
                    <a:lnTo>
                      <a:pt x="534" y="1014"/>
                    </a:lnTo>
                    <a:lnTo>
                      <a:pt x="1064" y="945"/>
                    </a:lnTo>
                    <a:lnTo>
                      <a:pt x="1573" y="869"/>
                    </a:lnTo>
                    <a:lnTo>
                      <a:pt x="1807" y="828"/>
                    </a:lnTo>
                    <a:lnTo>
                      <a:pt x="2035" y="775"/>
                    </a:lnTo>
                    <a:lnTo>
                      <a:pt x="2244" y="715"/>
                    </a:lnTo>
                    <a:lnTo>
                      <a:pt x="2435" y="645"/>
                    </a:lnTo>
                    <a:lnTo>
                      <a:pt x="2605" y="569"/>
                    </a:lnTo>
                    <a:lnTo>
                      <a:pt x="2679" y="528"/>
                    </a:lnTo>
                    <a:lnTo>
                      <a:pt x="2748" y="481"/>
                    </a:lnTo>
                    <a:lnTo>
                      <a:pt x="2814" y="434"/>
                    </a:lnTo>
                    <a:lnTo>
                      <a:pt x="2872" y="382"/>
                    </a:lnTo>
                    <a:lnTo>
                      <a:pt x="2921" y="326"/>
                    </a:lnTo>
                    <a:lnTo>
                      <a:pt x="2965" y="269"/>
                    </a:lnTo>
                    <a:lnTo>
                      <a:pt x="3001" y="209"/>
                    </a:lnTo>
                    <a:lnTo>
                      <a:pt x="3029" y="143"/>
                    </a:lnTo>
                    <a:lnTo>
                      <a:pt x="3048" y="74"/>
                    </a:lnTo>
                    <a:lnTo>
                      <a:pt x="3064" y="0"/>
                    </a:lnTo>
                    <a:lnTo>
                      <a:pt x="3149" y="19"/>
                    </a:lnTo>
                    <a:lnTo>
                      <a:pt x="3133" y="96"/>
                    </a:lnTo>
                    <a:lnTo>
                      <a:pt x="3108" y="175"/>
                    </a:lnTo>
                    <a:lnTo>
                      <a:pt x="3078" y="250"/>
                    </a:lnTo>
                    <a:lnTo>
                      <a:pt x="3036" y="322"/>
                    </a:lnTo>
                    <a:lnTo>
                      <a:pt x="2987" y="385"/>
                    </a:lnTo>
                    <a:lnTo>
                      <a:pt x="2932" y="445"/>
                    </a:lnTo>
                    <a:lnTo>
                      <a:pt x="2869" y="503"/>
                    </a:lnTo>
                    <a:lnTo>
                      <a:pt x="2800" y="552"/>
                    </a:lnTo>
                    <a:lnTo>
                      <a:pt x="2725" y="602"/>
                    </a:lnTo>
                    <a:lnTo>
                      <a:pt x="2644" y="649"/>
                    </a:lnTo>
                    <a:lnTo>
                      <a:pt x="2465" y="728"/>
                    </a:lnTo>
                    <a:lnTo>
                      <a:pt x="2267" y="800"/>
                    </a:lnTo>
                    <a:lnTo>
                      <a:pt x="2055" y="860"/>
                    </a:lnTo>
                    <a:lnTo>
                      <a:pt x="1826" y="913"/>
                    </a:lnTo>
                    <a:lnTo>
                      <a:pt x="1584" y="956"/>
                    </a:lnTo>
                    <a:lnTo>
                      <a:pt x="1075" y="1033"/>
                    </a:lnTo>
                    <a:lnTo>
                      <a:pt x="545" y="1103"/>
                    </a:lnTo>
                    <a:lnTo>
                      <a:pt x="11" y="1173"/>
                    </a:lnTo>
                    <a:lnTo>
                      <a:pt x="0" y="108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0" name="Freeform 113"/>
              <p:cNvSpPr>
                <a:spLocks/>
              </p:cNvSpPr>
              <p:nvPr/>
            </p:nvSpPr>
            <p:spPr bwMode="auto">
              <a:xfrm>
                <a:off x="4064" y="3665"/>
                <a:ext cx="4" cy="29"/>
              </a:xfrm>
              <a:custGeom>
                <a:avLst/>
                <a:gdLst>
                  <a:gd name="T0" fmla="*/ 0 w 11"/>
                  <a:gd name="T1" fmla="*/ 0 h 87"/>
                  <a:gd name="T2" fmla="*/ 0 w 11"/>
                  <a:gd name="T3" fmla="*/ 0 h 87"/>
                  <a:gd name="T4" fmla="*/ 0 w 11"/>
                  <a:gd name="T5" fmla="*/ 0 h 87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87"/>
                  <a:gd name="T11" fmla="*/ 11 w 11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87">
                    <a:moveTo>
                      <a:pt x="11" y="87"/>
                    </a:moveTo>
                    <a:lnTo>
                      <a:pt x="0" y="0"/>
                    </a:lnTo>
                    <a:lnTo>
                      <a:pt x="11" y="8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1" name="Freeform 114"/>
              <p:cNvSpPr>
                <a:spLocks/>
              </p:cNvSpPr>
              <p:nvPr/>
            </p:nvSpPr>
            <p:spPr bwMode="auto">
              <a:xfrm>
                <a:off x="4283" y="2250"/>
                <a:ext cx="835" cy="1057"/>
              </a:xfrm>
              <a:custGeom>
                <a:avLst/>
                <a:gdLst>
                  <a:gd name="T0" fmla="*/ 0 w 2506"/>
                  <a:gd name="T1" fmla="*/ 0 h 3171"/>
                  <a:gd name="T2" fmla="*/ 0 w 2506"/>
                  <a:gd name="T3" fmla="*/ 0 h 3171"/>
                  <a:gd name="T4" fmla="*/ 0 w 2506"/>
                  <a:gd name="T5" fmla="*/ 0 h 3171"/>
                  <a:gd name="T6" fmla="*/ 0 w 2506"/>
                  <a:gd name="T7" fmla="*/ 0 h 3171"/>
                  <a:gd name="T8" fmla="*/ 0 w 2506"/>
                  <a:gd name="T9" fmla="*/ 0 h 3171"/>
                  <a:gd name="T10" fmla="*/ 0 w 2506"/>
                  <a:gd name="T11" fmla="*/ 0 h 3171"/>
                  <a:gd name="T12" fmla="*/ 0 w 2506"/>
                  <a:gd name="T13" fmla="*/ 0 h 3171"/>
                  <a:gd name="T14" fmla="*/ 0 w 2506"/>
                  <a:gd name="T15" fmla="*/ 0 h 3171"/>
                  <a:gd name="T16" fmla="*/ 0 w 2506"/>
                  <a:gd name="T17" fmla="*/ 0 h 3171"/>
                  <a:gd name="T18" fmla="*/ 0 w 2506"/>
                  <a:gd name="T19" fmla="*/ 0 h 3171"/>
                  <a:gd name="T20" fmla="*/ 0 w 2506"/>
                  <a:gd name="T21" fmla="*/ 0 h 3171"/>
                  <a:gd name="T22" fmla="*/ 0 w 2506"/>
                  <a:gd name="T23" fmla="*/ 0 h 3171"/>
                  <a:gd name="T24" fmla="*/ 0 w 2506"/>
                  <a:gd name="T25" fmla="*/ 0 h 3171"/>
                  <a:gd name="T26" fmla="*/ 0 w 2506"/>
                  <a:gd name="T27" fmla="*/ 0 h 3171"/>
                  <a:gd name="T28" fmla="*/ 0 w 2506"/>
                  <a:gd name="T29" fmla="*/ 0 h 3171"/>
                  <a:gd name="T30" fmla="*/ 0 w 2506"/>
                  <a:gd name="T31" fmla="*/ 0 h 3171"/>
                  <a:gd name="T32" fmla="*/ 0 w 2506"/>
                  <a:gd name="T33" fmla="*/ 0 h 3171"/>
                  <a:gd name="T34" fmla="*/ 0 w 2506"/>
                  <a:gd name="T35" fmla="*/ 0 h 3171"/>
                  <a:gd name="T36" fmla="*/ 0 w 2506"/>
                  <a:gd name="T37" fmla="*/ 0 h 3171"/>
                  <a:gd name="T38" fmla="*/ 0 w 2506"/>
                  <a:gd name="T39" fmla="*/ 0 h 3171"/>
                  <a:gd name="T40" fmla="*/ 0 w 2506"/>
                  <a:gd name="T41" fmla="*/ 0 h 3171"/>
                  <a:gd name="T42" fmla="*/ 0 w 2506"/>
                  <a:gd name="T43" fmla="*/ 0 h 3171"/>
                  <a:gd name="T44" fmla="*/ 0 w 2506"/>
                  <a:gd name="T45" fmla="*/ 0 h 3171"/>
                  <a:gd name="T46" fmla="*/ 0 w 2506"/>
                  <a:gd name="T47" fmla="*/ 0 h 3171"/>
                  <a:gd name="T48" fmla="*/ 0 w 2506"/>
                  <a:gd name="T49" fmla="*/ 0 h 3171"/>
                  <a:gd name="T50" fmla="*/ 0 w 2506"/>
                  <a:gd name="T51" fmla="*/ 0 h 3171"/>
                  <a:gd name="T52" fmla="*/ 0 w 2506"/>
                  <a:gd name="T53" fmla="*/ 0 h 3171"/>
                  <a:gd name="T54" fmla="*/ 0 w 2506"/>
                  <a:gd name="T55" fmla="*/ 0 h 3171"/>
                  <a:gd name="T56" fmla="*/ 0 w 2506"/>
                  <a:gd name="T57" fmla="*/ 0 h 3171"/>
                  <a:gd name="T58" fmla="*/ 0 w 2506"/>
                  <a:gd name="T59" fmla="*/ 0 h 3171"/>
                  <a:gd name="T60" fmla="*/ 0 w 2506"/>
                  <a:gd name="T61" fmla="*/ 0 h 3171"/>
                  <a:gd name="T62" fmla="*/ 0 w 2506"/>
                  <a:gd name="T63" fmla="*/ 0 h 3171"/>
                  <a:gd name="T64" fmla="*/ 0 w 2506"/>
                  <a:gd name="T65" fmla="*/ 0 h 3171"/>
                  <a:gd name="T66" fmla="*/ 0 w 2506"/>
                  <a:gd name="T67" fmla="*/ 0 h 3171"/>
                  <a:gd name="T68" fmla="*/ 0 w 2506"/>
                  <a:gd name="T69" fmla="*/ 0 h 3171"/>
                  <a:gd name="T70" fmla="*/ 0 w 2506"/>
                  <a:gd name="T71" fmla="*/ 0 h 3171"/>
                  <a:gd name="T72" fmla="*/ 0 w 2506"/>
                  <a:gd name="T73" fmla="*/ 0 h 3171"/>
                  <a:gd name="T74" fmla="*/ 0 w 2506"/>
                  <a:gd name="T75" fmla="*/ 0 h 3171"/>
                  <a:gd name="T76" fmla="*/ 0 w 2506"/>
                  <a:gd name="T77" fmla="*/ 0 h 3171"/>
                  <a:gd name="T78" fmla="*/ 0 w 2506"/>
                  <a:gd name="T79" fmla="*/ 0 h 3171"/>
                  <a:gd name="T80" fmla="*/ 0 w 2506"/>
                  <a:gd name="T81" fmla="*/ 0 h 3171"/>
                  <a:gd name="T82" fmla="*/ 0 w 2506"/>
                  <a:gd name="T83" fmla="*/ 0 h 3171"/>
                  <a:gd name="T84" fmla="*/ 0 w 2506"/>
                  <a:gd name="T85" fmla="*/ 0 h 3171"/>
                  <a:gd name="T86" fmla="*/ 0 w 2506"/>
                  <a:gd name="T87" fmla="*/ 0 h 3171"/>
                  <a:gd name="T88" fmla="*/ 0 w 2506"/>
                  <a:gd name="T89" fmla="*/ 0 h 3171"/>
                  <a:gd name="T90" fmla="*/ 0 w 2506"/>
                  <a:gd name="T91" fmla="*/ 0 h 3171"/>
                  <a:gd name="T92" fmla="*/ 0 w 2506"/>
                  <a:gd name="T93" fmla="*/ 0 h 3171"/>
                  <a:gd name="T94" fmla="*/ 0 w 2506"/>
                  <a:gd name="T95" fmla="*/ 0 h 3171"/>
                  <a:gd name="T96" fmla="*/ 0 w 2506"/>
                  <a:gd name="T97" fmla="*/ 0 h 3171"/>
                  <a:gd name="T98" fmla="*/ 0 w 2506"/>
                  <a:gd name="T99" fmla="*/ 0 h 3171"/>
                  <a:gd name="T100" fmla="*/ 0 w 2506"/>
                  <a:gd name="T101" fmla="*/ 0 h 3171"/>
                  <a:gd name="T102" fmla="*/ 0 w 2506"/>
                  <a:gd name="T103" fmla="*/ 0 h 3171"/>
                  <a:gd name="T104" fmla="*/ 0 w 2506"/>
                  <a:gd name="T105" fmla="*/ 0 h 3171"/>
                  <a:gd name="T106" fmla="*/ 0 w 2506"/>
                  <a:gd name="T107" fmla="*/ 0 h 3171"/>
                  <a:gd name="T108" fmla="*/ 0 w 2506"/>
                  <a:gd name="T109" fmla="*/ 0 h 3171"/>
                  <a:gd name="T110" fmla="*/ 0 w 2506"/>
                  <a:gd name="T111" fmla="*/ 0 h 3171"/>
                  <a:gd name="T112" fmla="*/ 0 w 2506"/>
                  <a:gd name="T113" fmla="*/ 0 h 3171"/>
                  <a:gd name="T114" fmla="*/ 0 w 2506"/>
                  <a:gd name="T115" fmla="*/ 0 h 3171"/>
                  <a:gd name="T116" fmla="*/ 0 w 2506"/>
                  <a:gd name="T117" fmla="*/ 0 h 3171"/>
                  <a:gd name="T118" fmla="*/ 0 w 2506"/>
                  <a:gd name="T119" fmla="*/ 0 h 3171"/>
                  <a:gd name="T120" fmla="*/ 0 w 2506"/>
                  <a:gd name="T121" fmla="*/ 0 h 3171"/>
                  <a:gd name="T122" fmla="*/ 0 w 2506"/>
                  <a:gd name="T123" fmla="*/ 0 h 3171"/>
                  <a:gd name="T124" fmla="*/ 0 w 2506"/>
                  <a:gd name="T125" fmla="*/ 0 h 317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06"/>
                  <a:gd name="T190" fmla="*/ 0 h 3171"/>
                  <a:gd name="T191" fmla="*/ 2506 w 2506"/>
                  <a:gd name="T192" fmla="*/ 3171 h 317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06" h="3171">
                    <a:moveTo>
                      <a:pt x="2409" y="3160"/>
                    </a:moveTo>
                    <a:lnTo>
                      <a:pt x="2415" y="3080"/>
                    </a:lnTo>
                    <a:lnTo>
                      <a:pt x="2417" y="2992"/>
                    </a:lnTo>
                    <a:lnTo>
                      <a:pt x="2415" y="2901"/>
                    </a:lnTo>
                    <a:lnTo>
                      <a:pt x="2404" y="2803"/>
                    </a:lnTo>
                    <a:lnTo>
                      <a:pt x="2387" y="2698"/>
                    </a:lnTo>
                    <a:lnTo>
                      <a:pt x="2368" y="2594"/>
                    </a:lnTo>
                    <a:lnTo>
                      <a:pt x="2310" y="2366"/>
                    </a:lnTo>
                    <a:lnTo>
                      <a:pt x="2274" y="2250"/>
                    </a:lnTo>
                    <a:lnTo>
                      <a:pt x="2230" y="2132"/>
                    </a:lnTo>
                    <a:lnTo>
                      <a:pt x="2129" y="1890"/>
                    </a:lnTo>
                    <a:lnTo>
                      <a:pt x="2070" y="1769"/>
                    </a:lnTo>
                    <a:lnTo>
                      <a:pt x="2004" y="1645"/>
                    </a:lnTo>
                    <a:lnTo>
                      <a:pt x="1936" y="1526"/>
                    </a:lnTo>
                    <a:lnTo>
                      <a:pt x="1865" y="1406"/>
                    </a:lnTo>
                    <a:lnTo>
                      <a:pt x="1782" y="1290"/>
                    </a:lnTo>
                    <a:lnTo>
                      <a:pt x="1697" y="1172"/>
                    </a:lnTo>
                    <a:lnTo>
                      <a:pt x="1608" y="1062"/>
                    </a:lnTo>
                    <a:lnTo>
                      <a:pt x="1512" y="949"/>
                    </a:lnTo>
                    <a:lnTo>
                      <a:pt x="1416" y="845"/>
                    </a:lnTo>
                    <a:lnTo>
                      <a:pt x="1309" y="743"/>
                    </a:lnTo>
                    <a:lnTo>
                      <a:pt x="1199" y="647"/>
                    </a:lnTo>
                    <a:lnTo>
                      <a:pt x="1086" y="556"/>
                    </a:lnTo>
                    <a:lnTo>
                      <a:pt x="967" y="470"/>
                    </a:lnTo>
                    <a:lnTo>
                      <a:pt x="841" y="394"/>
                    </a:lnTo>
                    <a:lnTo>
                      <a:pt x="712" y="319"/>
                    </a:lnTo>
                    <a:lnTo>
                      <a:pt x="580" y="259"/>
                    </a:lnTo>
                    <a:lnTo>
                      <a:pt x="443" y="202"/>
                    </a:lnTo>
                    <a:lnTo>
                      <a:pt x="300" y="151"/>
                    </a:lnTo>
                    <a:lnTo>
                      <a:pt x="154" y="116"/>
                    </a:lnTo>
                    <a:lnTo>
                      <a:pt x="0" y="85"/>
                    </a:lnTo>
                    <a:lnTo>
                      <a:pt x="19" y="0"/>
                    </a:lnTo>
                    <a:lnTo>
                      <a:pt x="173" y="31"/>
                    </a:lnTo>
                    <a:lnTo>
                      <a:pt x="327" y="70"/>
                    </a:lnTo>
                    <a:lnTo>
                      <a:pt x="473" y="119"/>
                    </a:lnTo>
                    <a:lnTo>
                      <a:pt x="616" y="179"/>
                    </a:lnTo>
                    <a:lnTo>
                      <a:pt x="754" y="242"/>
                    </a:lnTo>
                    <a:lnTo>
                      <a:pt x="888" y="319"/>
                    </a:lnTo>
                    <a:lnTo>
                      <a:pt x="1018" y="400"/>
                    </a:lnTo>
                    <a:lnTo>
                      <a:pt x="1141" y="487"/>
                    </a:lnTo>
                    <a:lnTo>
                      <a:pt x="1257" y="581"/>
                    </a:lnTo>
                    <a:lnTo>
                      <a:pt x="1369" y="680"/>
                    </a:lnTo>
                    <a:lnTo>
                      <a:pt x="1476" y="781"/>
                    </a:lnTo>
                    <a:lnTo>
                      <a:pt x="1576" y="889"/>
                    </a:lnTo>
                    <a:lnTo>
                      <a:pt x="1674" y="1004"/>
                    </a:lnTo>
                    <a:lnTo>
                      <a:pt x="1766" y="1117"/>
                    </a:lnTo>
                    <a:lnTo>
                      <a:pt x="1853" y="1238"/>
                    </a:lnTo>
                    <a:lnTo>
                      <a:pt x="1936" y="1356"/>
                    </a:lnTo>
                    <a:lnTo>
                      <a:pt x="2010" y="1481"/>
                    </a:lnTo>
                    <a:lnTo>
                      <a:pt x="2082" y="1604"/>
                    </a:lnTo>
                    <a:lnTo>
                      <a:pt x="2148" y="1728"/>
                    </a:lnTo>
                    <a:lnTo>
                      <a:pt x="2208" y="1854"/>
                    </a:lnTo>
                    <a:lnTo>
                      <a:pt x="2310" y="2099"/>
                    </a:lnTo>
                    <a:lnTo>
                      <a:pt x="2357" y="2220"/>
                    </a:lnTo>
                    <a:lnTo>
                      <a:pt x="2393" y="2341"/>
                    </a:lnTo>
                    <a:lnTo>
                      <a:pt x="2453" y="2575"/>
                    </a:lnTo>
                    <a:lnTo>
                      <a:pt x="2472" y="2682"/>
                    </a:lnTo>
                    <a:lnTo>
                      <a:pt x="2489" y="2792"/>
                    </a:lnTo>
                    <a:lnTo>
                      <a:pt x="2500" y="2894"/>
                    </a:lnTo>
                    <a:lnTo>
                      <a:pt x="2506" y="2992"/>
                    </a:lnTo>
                    <a:lnTo>
                      <a:pt x="2500" y="3088"/>
                    </a:lnTo>
                    <a:lnTo>
                      <a:pt x="2494" y="3171"/>
                    </a:lnTo>
                    <a:lnTo>
                      <a:pt x="2409" y="316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2" name="Freeform 115"/>
              <p:cNvSpPr>
                <a:spLocks/>
              </p:cNvSpPr>
              <p:nvPr/>
            </p:nvSpPr>
            <p:spPr bwMode="auto">
              <a:xfrm>
                <a:off x="5086" y="3303"/>
                <a:ext cx="28" cy="8"/>
              </a:xfrm>
              <a:custGeom>
                <a:avLst/>
                <a:gdLst>
                  <a:gd name="T0" fmla="*/ 0 w 85"/>
                  <a:gd name="T1" fmla="*/ 0 h 24"/>
                  <a:gd name="T2" fmla="*/ 0 w 85"/>
                  <a:gd name="T3" fmla="*/ 0 h 24"/>
                  <a:gd name="T4" fmla="*/ 0 w 85"/>
                  <a:gd name="T5" fmla="*/ 0 h 24"/>
                  <a:gd name="T6" fmla="*/ 0 w 85"/>
                  <a:gd name="T7" fmla="*/ 0 h 24"/>
                  <a:gd name="T8" fmla="*/ 0 w 85"/>
                  <a:gd name="T9" fmla="*/ 0 h 24"/>
                  <a:gd name="T10" fmla="*/ 0 w 85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24"/>
                  <a:gd name="T20" fmla="*/ 85 w 85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24">
                    <a:moveTo>
                      <a:pt x="85" y="19"/>
                    </a:moveTo>
                    <a:lnTo>
                      <a:pt x="85" y="24"/>
                    </a:lnTo>
                    <a:lnTo>
                      <a:pt x="85" y="1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3" name="Freeform 116"/>
              <p:cNvSpPr>
                <a:spLocks/>
              </p:cNvSpPr>
              <p:nvPr/>
            </p:nvSpPr>
            <p:spPr bwMode="auto">
              <a:xfrm>
                <a:off x="3044" y="2207"/>
                <a:ext cx="1245" cy="376"/>
              </a:xfrm>
              <a:custGeom>
                <a:avLst/>
                <a:gdLst>
                  <a:gd name="T0" fmla="*/ 0 w 3734"/>
                  <a:gd name="T1" fmla="*/ 0 h 1126"/>
                  <a:gd name="T2" fmla="*/ 0 w 3734"/>
                  <a:gd name="T3" fmla="*/ 0 h 1126"/>
                  <a:gd name="T4" fmla="*/ 0 w 3734"/>
                  <a:gd name="T5" fmla="*/ 0 h 1126"/>
                  <a:gd name="T6" fmla="*/ 0 w 3734"/>
                  <a:gd name="T7" fmla="*/ 0 h 1126"/>
                  <a:gd name="T8" fmla="*/ 0 w 3734"/>
                  <a:gd name="T9" fmla="*/ 0 h 1126"/>
                  <a:gd name="T10" fmla="*/ 0 w 3734"/>
                  <a:gd name="T11" fmla="*/ 0 h 1126"/>
                  <a:gd name="T12" fmla="*/ 0 w 3734"/>
                  <a:gd name="T13" fmla="*/ 0 h 1126"/>
                  <a:gd name="T14" fmla="*/ 0 w 3734"/>
                  <a:gd name="T15" fmla="*/ 0 h 1126"/>
                  <a:gd name="T16" fmla="*/ 0 w 3734"/>
                  <a:gd name="T17" fmla="*/ 0 h 1126"/>
                  <a:gd name="T18" fmla="*/ 0 w 3734"/>
                  <a:gd name="T19" fmla="*/ 0 h 1126"/>
                  <a:gd name="T20" fmla="*/ 0 w 3734"/>
                  <a:gd name="T21" fmla="*/ 0 h 1126"/>
                  <a:gd name="T22" fmla="*/ 0 w 3734"/>
                  <a:gd name="T23" fmla="*/ 0 h 1126"/>
                  <a:gd name="T24" fmla="*/ 0 w 3734"/>
                  <a:gd name="T25" fmla="*/ 0 h 1126"/>
                  <a:gd name="T26" fmla="*/ 0 w 3734"/>
                  <a:gd name="T27" fmla="*/ 0 h 1126"/>
                  <a:gd name="T28" fmla="*/ 0 w 3734"/>
                  <a:gd name="T29" fmla="*/ 0 h 1126"/>
                  <a:gd name="T30" fmla="*/ 0 w 3734"/>
                  <a:gd name="T31" fmla="*/ 0 h 1126"/>
                  <a:gd name="T32" fmla="*/ 0 w 3734"/>
                  <a:gd name="T33" fmla="*/ 0 h 1126"/>
                  <a:gd name="T34" fmla="*/ 0 w 3734"/>
                  <a:gd name="T35" fmla="*/ 0 h 1126"/>
                  <a:gd name="T36" fmla="*/ 0 w 3734"/>
                  <a:gd name="T37" fmla="*/ 0 h 1126"/>
                  <a:gd name="T38" fmla="*/ 0 w 3734"/>
                  <a:gd name="T39" fmla="*/ 0 h 1126"/>
                  <a:gd name="T40" fmla="*/ 0 w 3734"/>
                  <a:gd name="T41" fmla="*/ 0 h 1126"/>
                  <a:gd name="T42" fmla="*/ 0 w 3734"/>
                  <a:gd name="T43" fmla="*/ 0 h 1126"/>
                  <a:gd name="T44" fmla="*/ 0 w 3734"/>
                  <a:gd name="T45" fmla="*/ 0 h 1126"/>
                  <a:gd name="T46" fmla="*/ 0 w 3734"/>
                  <a:gd name="T47" fmla="*/ 0 h 1126"/>
                  <a:gd name="T48" fmla="*/ 0 w 3734"/>
                  <a:gd name="T49" fmla="*/ 0 h 1126"/>
                  <a:gd name="T50" fmla="*/ 0 w 3734"/>
                  <a:gd name="T51" fmla="*/ 0 h 1126"/>
                  <a:gd name="T52" fmla="*/ 0 w 3734"/>
                  <a:gd name="T53" fmla="*/ 0 h 1126"/>
                  <a:gd name="T54" fmla="*/ 0 w 3734"/>
                  <a:gd name="T55" fmla="*/ 0 h 1126"/>
                  <a:gd name="T56" fmla="*/ 0 w 3734"/>
                  <a:gd name="T57" fmla="*/ 0 h 1126"/>
                  <a:gd name="T58" fmla="*/ 0 w 3734"/>
                  <a:gd name="T59" fmla="*/ 0 h 1126"/>
                  <a:gd name="T60" fmla="*/ 0 w 3734"/>
                  <a:gd name="T61" fmla="*/ 0 h 1126"/>
                  <a:gd name="T62" fmla="*/ 0 w 3734"/>
                  <a:gd name="T63" fmla="*/ 0 h 1126"/>
                  <a:gd name="T64" fmla="*/ 0 w 3734"/>
                  <a:gd name="T65" fmla="*/ 0 h 1126"/>
                  <a:gd name="T66" fmla="*/ 0 w 3734"/>
                  <a:gd name="T67" fmla="*/ 0 h 1126"/>
                  <a:gd name="T68" fmla="*/ 0 w 3734"/>
                  <a:gd name="T69" fmla="*/ 0 h 1126"/>
                  <a:gd name="T70" fmla="*/ 0 w 3734"/>
                  <a:gd name="T71" fmla="*/ 0 h 1126"/>
                  <a:gd name="T72" fmla="*/ 0 w 3734"/>
                  <a:gd name="T73" fmla="*/ 0 h 1126"/>
                  <a:gd name="T74" fmla="*/ 0 w 3734"/>
                  <a:gd name="T75" fmla="*/ 0 h 1126"/>
                  <a:gd name="T76" fmla="*/ 0 w 3734"/>
                  <a:gd name="T77" fmla="*/ 0 h 1126"/>
                  <a:gd name="T78" fmla="*/ 0 w 3734"/>
                  <a:gd name="T79" fmla="*/ 0 h 1126"/>
                  <a:gd name="T80" fmla="*/ 0 w 3734"/>
                  <a:gd name="T81" fmla="*/ 0 h 1126"/>
                  <a:gd name="T82" fmla="*/ 0 w 3734"/>
                  <a:gd name="T83" fmla="*/ 0 h 1126"/>
                  <a:gd name="T84" fmla="*/ 0 w 3734"/>
                  <a:gd name="T85" fmla="*/ 0 h 1126"/>
                  <a:gd name="T86" fmla="*/ 0 w 3734"/>
                  <a:gd name="T87" fmla="*/ 0 h 1126"/>
                  <a:gd name="T88" fmla="*/ 0 w 3734"/>
                  <a:gd name="T89" fmla="*/ 0 h 1126"/>
                  <a:gd name="T90" fmla="*/ 0 w 3734"/>
                  <a:gd name="T91" fmla="*/ 0 h 1126"/>
                  <a:gd name="T92" fmla="*/ 0 w 3734"/>
                  <a:gd name="T93" fmla="*/ 0 h 1126"/>
                  <a:gd name="T94" fmla="*/ 0 w 3734"/>
                  <a:gd name="T95" fmla="*/ 0 h 1126"/>
                  <a:gd name="T96" fmla="*/ 0 w 3734"/>
                  <a:gd name="T97" fmla="*/ 0 h 1126"/>
                  <a:gd name="T98" fmla="*/ 0 w 3734"/>
                  <a:gd name="T99" fmla="*/ 0 h 1126"/>
                  <a:gd name="T100" fmla="*/ 0 w 3734"/>
                  <a:gd name="T101" fmla="*/ 0 h 1126"/>
                  <a:gd name="T102" fmla="*/ 0 w 3734"/>
                  <a:gd name="T103" fmla="*/ 0 h 1126"/>
                  <a:gd name="T104" fmla="*/ 0 w 3734"/>
                  <a:gd name="T105" fmla="*/ 0 h 11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734"/>
                  <a:gd name="T160" fmla="*/ 0 h 1126"/>
                  <a:gd name="T161" fmla="*/ 3734 w 3734"/>
                  <a:gd name="T162" fmla="*/ 1126 h 11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734" h="1126">
                    <a:moveTo>
                      <a:pt x="3718" y="213"/>
                    </a:moveTo>
                    <a:lnTo>
                      <a:pt x="3404" y="162"/>
                    </a:lnTo>
                    <a:lnTo>
                      <a:pt x="3230" y="134"/>
                    </a:lnTo>
                    <a:lnTo>
                      <a:pt x="3049" y="112"/>
                    </a:lnTo>
                    <a:lnTo>
                      <a:pt x="2853" y="96"/>
                    </a:lnTo>
                    <a:lnTo>
                      <a:pt x="2755" y="90"/>
                    </a:lnTo>
                    <a:lnTo>
                      <a:pt x="2655" y="87"/>
                    </a:lnTo>
                    <a:lnTo>
                      <a:pt x="2551" y="87"/>
                    </a:lnTo>
                    <a:lnTo>
                      <a:pt x="2442" y="90"/>
                    </a:lnTo>
                    <a:lnTo>
                      <a:pt x="2331" y="98"/>
                    </a:lnTo>
                    <a:lnTo>
                      <a:pt x="2219" y="109"/>
                    </a:lnTo>
                    <a:lnTo>
                      <a:pt x="2103" y="126"/>
                    </a:lnTo>
                    <a:lnTo>
                      <a:pt x="1985" y="147"/>
                    </a:lnTo>
                    <a:lnTo>
                      <a:pt x="1740" y="202"/>
                    </a:lnTo>
                    <a:lnTo>
                      <a:pt x="1614" y="238"/>
                    </a:lnTo>
                    <a:lnTo>
                      <a:pt x="1484" y="283"/>
                    </a:lnTo>
                    <a:lnTo>
                      <a:pt x="1355" y="332"/>
                    </a:lnTo>
                    <a:lnTo>
                      <a:pt x="1218" y="390"/>
                    </a:lnTo>
                    <a:lnTo>
                      <a:pt x="1083" y="451"/>
                    </a:lnTo>
                    <a:lnTo>
                      <a:pt x="943" y="522"/>
                    </a:lnTo>
                    <a:lnTo>
                      <a:pt x="803" y="602"/>
                    </a:lnTo>
                    <a:lnTo>
                      <a:pt x="656" y="690"/>
                    </a:lnTo>
                    <a:lnTo>
                      <a:pt x="513" y="783"/>
                    </a:lnTo>
                    <a:lnTo>
                      <a:pt x="364" y="890"/>
                    </a:lnTo>
                    <a:lnTo>
                      <a:pt x="211" y="1006"/>
                    </a:lnTo>
                    <a:lnTo>
                      <a:pt x="57" y="1126"/>
                    </a:lnTo>
                    <a:lnTo>
                      <a:pt x="0" y="1060"/>
                    </a:lnTo>
                    <a:lnTo>
                      <a:pt x="156" y="937"/>
                    </a:lnTo>
                    <a:lnTo>
                      <a:pt x="310" y="821"/>
                    </a:lnTo>
                    <a:lnTo>
                      <a:pt x="462" y="711"/>
                    </a:lnTo>
                    <a:lnTo>
                      <a:pt x="609" y="615"/>
                    </a:lnTo>
                    <a:lnTo>
                      <a:pt x="756" y="528"/>
                    </a:lnTo>
                    <a:lnTo>
                      <a:pt x="901" y="445"/>
                    </a:lnTo>
                    <a:lnTo>
                      <a:pt x="1041" y="373"/>
                    </a:lnTo>
                    <a:lnTo>
                      <a:pt x="1182" y="310"/>
                    </a:lnTo>
                    <a:lnTo>
                      <a:pt x="1320" y="253"/>
                    </a:lnTo>
                    <a:lnTo>
                      <a:pt x="1454" y="200"/>
                    </a:lnTo>
                    <a:lnTo>
                      <a:pt x="1584" y="156"/>
                    </a:lnTo>
                    <a:lnTo>
                      <a:pt x="1718" y="117"/>
                    </a:lnTo>
                    <a:lnTo>
                      <a:pt x="1965" y="62"/>
                    </a:lnTo>
                    <a:lnTo>
                      <a:pt x="2087" y="40"/>
                    </a:lnTo>
                    <a:lnTo>
                      <a:pt x="2205" y="24"/>
                    </a:lnTo>
                    <a:lnTo>
                      <a:pt x="2321" y="13"/>
                    </a:lnTo>
                    <a:lnTo>
                      <a:pt x="2433" y="4"/>
                    </a:lnTo>
                    <a:lnTo>
                      <a:pt x="2546" y="2"/>
                    </a:lnTo>
                    <a:lnTo>
                      <a:pt x="2655" y="0"/>
                    </a:lnTo>
                    <a:lnTo>
                      <a:pt x="2761" y="4"/>
                    </a:lnTo>
                    <a:lnTo>
                      <a:pt x="2862" y="10"/>
                    </a:lnTo>
                    <a:lnTo>
                      <a:pt x="3060" y="27"/>
                    </a:lnTo>
                    <a:lnTo>
                      <a:pt x="3245" y="49"/>
                    </a:lnTo>
                    <a:lnTo>
                      <a:pt x="3421" y="76"/>
                    </a:lnTo>
                    <a:lnTo>
                      <a:pt x="3734" y="128"/>
                    </a:lnTo>
                    <a:lnTo>
                      <a:pt x="3718" y="21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4" name="Freeform 117"/>
              <p:cNvSpPr>
                <a:spLocks/>
              </p:cNvSpPr>
              <p:nvPr/>
            </p:nvSpPr>
            <p:spPr bwMode="auto">
              <a:xfrm>
                <a:off x="4283" y="2250"/>
                <a:ext cx="6" cy="28"/>
              </a:xfrm>
              <a:custGeom>
                <a:avLst/>
                <a:gdLst>
                  <a:gd name="T0" fmla="*/ 0 w 19"/>
                  <a:gd name="T1" fmla="*/ 0 h 85"/>
                  <a:gd name="T2" fmla="*/ 0 w 19"/>
                  <a:gd name="T3" fmla="*/ 0 h 85"/>
                  <a:gd name="T4" fmla="*/ 0 w 19"/>
                  <a:gd name="T5" fmla="*/ 0 h 85"/>
                  <a:gd name="T6" fmla="*/ 0 w 19"/>
                  <a:gd name="T7" fmla="*/ 0 h 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85"/>
                  <a:gd name="T14" fmla="*/ 19 w 19"/>
                  <a:gd name="T15" fmla="*/ 85 h 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85">
                    <a:moveTo>
                      <a:pt x="19" y="0"/>
                    </a:moveTo>
                    <a:lnTo>
                      <a:pt x="3" y="85"/>
                    </a:lnTo>
                    <a:lnTo>
                      <a:pt x="0" y="8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5" name="Freeform 118"/>
              <p:cNvSpPr>
                <a:spLocks/>
              </p:cNvSpPr>
              <p:nvPr/>
            </p:nvSpPr>
            <p:spPr bwMode="auto">
              <a:xfrm>
                <a:off x="4012" y="3015"/>
                <a:ext cx="34" cy="24"/>
              </a:xfrm>
              <a:custGeom>
                <a:avLst/>
                <a:gdLst>
                  <a:gd name="T0" fmla="*/ 0 w 101"/>
                  <a:gd name="T1" fmla="*/ 0 h 74"/>
                  <a:gd name="T2" fmla="*/ 0 w 101"/>
                  <a:gd name="T3" fmla="*/ 0 h 74"/>
                  <a:gd name="T4" fmla="*/ 0 w 101"/>
                  <a:gd name="T5" fmla="*/ 0 h 74"/>
                  <a:gd name="T6" fmla="*/ 0 w 101"/>
                  <a:gd name="T7" fmla="*/ 0 h 74"/>
                  <a:gd name="T8" fmla="*/ 0 w 101"/>
                  <a:gd name="T9" fmla="*/ 0 h 74"/>
                  <a:gd name="T10" fmla="*/ 0 w 101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1"/>
                  <a:gd name="T19" fmla="*/ 0 h 74"/>
                  <a:gd name="T20" fmla="*/ 101 w 101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1" h="74">
                    <a:moveTo>
                      <a:pt x="52" y="0"/>
                    </a:moveTo>
                    <a:lnTo>
                      <a:pt x="101" y="30"/>
                    </a:lnTo>
                    <a:lnTo>
                      <a:pt x="60" y="68"/>
                    </a:lnTo>
                    <a:lnTo>
                      <a:pt x="0" y="6"/>
                    </a:lnTo>
                    <a:lnTo>
                      <a:pt x="5" y="7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6" name="Freeform 119"/>
              <p:cNvSpPr>
                <a:spLocks/>
              </p:cNvSpPr>
              <p:nvPr/>
            </p:nvSpPr>
            <p:spPr bwMode="auto">
              <a:xfrm>
                <a:off x="3413" y="2242"/>
                <a:ext cx="283" cy="1098"/>
              </a:xfrm>
              <a:custGeom>
                <a:avLst/>
                <a:gdLst>
                  <a:gd name="T0" fmla="*/ 0 w 848"/>
                  <a:gd name="T1" fmla="*/ 0 h 3295"/>
                  <a:gd name="T2" fmla="*/ 0 w 848"/>
                  <a:gd name="T3" fmla="*/ 0 h 3295"/>
                  <a:gd name="T4" fmla="*/ 0 w 848"/>
                  <a:gd name="T5" fmla="*/ 0 h 3295"/>
                  <a:gd name="T6" fmla="*/ 0 w 848"/>
                  <a:gd name="T7" fmla="*/ 0 h 3295"/>
                  <a:gd name="T8" fmla="*/ 0 w 848"/>
                  <a:gd name="T9" fmla="*/ 0 h 3295"/>
                  <a:gd name="T10" fmla="*/ 0 w 848"/>
                  <a:gd name="T11" fmla="*/ 0 h 3295"/>
                  <a:gd name="T12" fmla="*/ 0 w 848"/>
                  <a:gd name="T13" fmla="*/ 0 h 3295"/>
                  <a:gd name="T14" fmla="*/ 0 w 848"/>
                  <a:gd name="T15" fmla="*/ 0 h 3295"/>
                  <a:gd name="T16" fmla="*/ 0 w 848"/>
                  <a:gd name="T17" fmla="*/ 0 h 3295"/>
                  <a:gd name="T18" fmla="*/ 0 w 848"/>
                  <a:gd name="T19" fmla="*/ 0 h 3295"/>
                  <a:gd name="T20" fmla="*/ 0 w 848"/>
                  <a:gd name="T21" fmla="*/ 0 h 3295"/>
                  <a:gd name="T22" fmla="*/ 0 w 848"/>
                  <a:gd name="T23" fmla="*/ 0 h 3295"/>
                  <a:gd name="T24" fmla="*/ 0 w 848"/>
                  <a:gd name="T25" fmla="*/ 0 h 3295"/>
                  <a:gd name="T26" fmla="*/ 0 w 848"/>
                  <a:gd name="T27" fmla="*/ 0 h 3295"/>
                  <a:gd name="T28" fmla="*/ 0 w 848"/>
                  <a:gd name="T29" fmla="*/ 0 h 3295"/>
                  <a:gd name="T30" fmla="*/ 0 w 848"/>
                  <a:gd name="T31" fmla="*/ 0 h 3295"/>
                  <a:gd name="T32" fmla="*/ 0 w 848"/>
                  <a:gd name="T33" fmla="*/ 0 h 3295"/>
                  <a:gd name="T34" fmla="*/ 0 w 848"/>
                  <a:gd name="T35" fmla="*/ 0 h 3295"/>
                  <a:gd name="T36" fmla="*/ 0 w 848"/>
                  <a:gd name="T37" fmla="*/ 0 h 3295"/>
                  <a:gd name="T38" fmla="*/ 0 w 848"/>
                  <a:gd name="T39" fmla="*/ 0 h 3295"/>
                  <a:gd name="T40" fmla="*/ 0 w 848"/>
                  <a:gd name="T41" fmla="*/ 0 h 3295"/>
                  <a:gd name="T42" fmla="*/ 0 w 848"/>
                  <a:gd name="T43" fmla="*/ 0 h 3295"/>
                  <a:gd name="T44" fmla="*/ 0 w 848"/>
                  <a:gd name="T45" fmla="*/ 0 h 3295"/>
                  <a:gd name="T46" fmla="*/ 0 w 848"/>
                  <a:gd name="T47" fmla="*/ 0 h 3295"/>
                  <a:gd name="T48" fmla="*/ 0 w 848"/>
                  <a:gd name="T49" fmla="*/ 0 h 3295"/>
                  <a:gd name="T50" fmla="*/ 0 w 848"/>
                  <a:gd name="T51" fmla="*/ 0 h 3295"/>
                  <a:gd name="T52" fmla="*/ 0 w 848"/>
                  <a:gd name="T53" fmla="*/ 0 h 3295"/>
                  <a:gd name="T54" fmla="*/ 0 w 848"/>
                  <a:gd name="T55" fmla="*/ 0 h 3295"/>
                  <a:gd name="T56" fmla="*/ 0 w 848"/>
                  <a:gd name="T57" fmla="*/ 0 h 3295"/>
                  <a:gd name="T58" fmla="*/ 0 w 848"/>
                  <a:gd name="T59" fmla="*/ 0 h 3295"/>
                  <a:gd name="T60" fmla="*/ 0 w 848"/>
                  <a:gd name="T61" fmla="*/ 0 h 3295"/>
                  <a:gd name="T62" fmla="*/ 0 w 848"/>
                  <a:gd name="T63" fmla="*/ 0 h 3295"/>
                  <a:gd name="T64" fmla="*/ 0 w 848"/>
                  <a:gd name="T65" fmla="*/ 0 h 3295"/>
                  <a:gd name="T66" fmla="*/ 0 w 848"/>
                  <a:gd name="T67" fmla="*/ 0 h 3295"/>
                  <a:gd name="T68" fmla="*/ 0 w 848"/>
                  <a:gd name="T69" fmla="*/ 0 h 3295"/>
                  <a:gd name="T70" fmla="*/ 0 w 848"/>
                  <a:gd name="T71" fmla="*/ 0 h 3295"/>
                  <a:gd name="T72" fmla="*/ 0 w 848"/>
                  <a:gd name="T73" fmla="*/ 0 h 3295"/>
                  <a:gd name="T74" fmla="*/ 0 w 848"/>
                  <a:gd name="T75" fmla="*/ 0 h 3295"/>
                  <a:gd name="T76" fmla="*/ 0 w 848"/>
                  <a:gd name="T77" fmla="*/ 0 h 3295"/>
                  <a:gd name="T78" fmla="*/ 0 w 848"/>
                  <a:gd name="T79" fmla="*/ 0 h 3295"/>
                  <a:gd name="T80" fmla="*/ 0 w 848"/>
                  <a:gd name="T81" fmla="*/ 0 h 3295"/>
                  <a:gd name="T82" fmla="*/ 0 w 848"/>
                  <a:gd name="T83" fmla="*/ 0 h 3295"/>
                  <a:gd name="T84" fmla="*/ 0 w 848"/>
                  <a:gd name="T85" fmla="*/ 0 h 3295"/>
                  <a:gd name="T86" fmla="*/ 0 w 848"/>
                  <a:gd name="T87" fmla="*/ 0 h 3295"/>
                  <a:gd name="T88" fmla="*/ 0 w 848"/>
                  <a:gd name="T89" fmla="*/ 0 h 3295"/>
                  <a:gd name="T90" fmla="*/ 0 w 848"/>
                  <a:gd name="T91" fmla="*/ 0 h 3295"/>
                  <a:gd name="T92" fmla="*/ 0 w 848"/>
                  <a:gd name="T93" fmla="*/ 0 h 3295"/>
                  <a:gd name="T94" fmla="*/ 0 w 848"/>
                  <a:gd name="T95" fmla="*/ 0 h 3295"/>
                  <a:gd name="T96" fmla="*/ 0 w 848"/>
                  <a:gd name="T97" fmla="*/ 0 h 3295"/>
                  <a:gd name="T98" fmla="*/ 0 w 848"/>
                  <a:gd name="T99" fmla="*/ 0 h 3295"/>
                  <a:gd name="T100" fmla="*/ 0 w 848"/>
                  <a:gd name="T101" fmla="*/ 0 h 3295"/>
                  <a:gd name="T102" fmla="*/ 0 w 848"/>
                  <a:gd name="T103" fmla="*/ 0 h 3295"/>
                  <a:gd name="T104" fmla="*/ 0 w 848"/>
                  <a:gd name="T105" fmla="*/ 0 h 329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48"/>
                  <a:gd name="T160" fmla="*/ 0 h 3295"/>
                  <a:gd name="T161" fmla="*/ 848 w 848"/>
                  <a:gd name="T162" fmla="*/ 3295 h 329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48" h="3295">
                    <a:moveTo>
                      <a:pt x="275" y="175"/>
                    </a:moveTo>
                    <a:lnTo>
                      <a:pt x="237" y="638"/>
                    </a:lnTo>
                    <a:lnTo>
                      <a:pt x="149" y="1667"/>
                    </a:lnTo>
                    <a:lnTo>
                      <a:pt x="102" y="2227"/>
                    </a:lnTo>
                    <a:lnTo>
                      <a:pt x="56" y="2727"/>
                    </a:lnTo>
                    <a:lnTo>
                      <a:pt x="23" y="3104"/>
                    </a:lnTo>
                    <a:lnTo>
                      <a:pt x="15" y="3170"/>
                    </a:lnTo>
                    <a:lnTo>
                      <a:pt x="9" y="3225"/>
                    </a:lnTo>
                    <a:lnTo>
                      <a:pt x="0" y="3289"/>
                    </a:lnTo>
                    <a:lnTo>
                      <a:pt x="0" y="3291"/>
                    </a:lnTo>
                    <a:lnTo>
                      <a:pt x="6" y="3291"/>
                    </a:lnTo>
                    <a:lnTo>
                      <a:pt x="26" y="3295"/>
                    </a:lnTo>
                    <a:lnTo>
                      <a:pt x="56" y="3291"/>
                    </a:lnTo>
                    <a:lnTo>
                      <a:pt x="94" y="3289"/>
                    </a:lnTo>
                    <a:lnTo>
                      <a:pt x="196" y="3278"/>
                    </a:lnTo>
                    <a:lnTo>
                      <a:pt x="251" y="3270"/>
                    </a:lnTo>
                    <a:lnTo>
                      <a:pt x="311" y="3259"/>
                    </a:lnTo>
                    <a:lnTo>
                      <a:pt x="426" y="3240"/>
                    </a:lnTo>
                    <a:lnTo>
                      <a:pt x="482" y="3229"/>
                    </a:lnTo>
                    <a:lnTo>
                      <a:pt x="534" y="3217"/>
                    </a:lnTo>
                    <a:lnTo>
                      <a:pt x="575" y="3206"/>
                    </a:lnTo>
                    <a:lnTo>
                      <a:pt x="611" y="3198"/>
                    </a:lnTo>
                    <a:lnTo>
                      <a:pt x="624" y="3193"/>
                    </a:lnTo>
                    <a:lnTo>
                      <a:pt x="636" y="3187"/>
                    </a:lnTo>
                    <a:lnTo>
                      <a:pt x="644" y="3184"/>
                    </a:lnTo>
                    <a:lnTo>
                      <a:pt x="650" y="3178"/>
                    </a:lnTo>
                    <a:lnTo>
                      <a:pt x="652" y="3165"/>
                    </a:lnTo>
                    <a:lnTo>
                      <a:pt x="658" y="3135"/>
                    </a:lnTo>
                    <a:lnTo>
                      <a:pt x="663" y="3091"/>
                    </a:lnTo>
                    <a:lnTo>
                      <a:pt x="669" y="3031"/>
                    </a:lnTo>
                    <a:lnTo>
                      <a:pt x="683" y="2868"/>
                    </a:lnTo>
                    <a:lnTo>
                      <a:pt x="696" y="2665"/>
                    </a:lnTo>
                    <a:lnTo>
                      <a:pt x="732" y="2153"/>
                    </a:lnTo>
                    <a:lnTo>
                      <a:pt x="752" y="1867"/>
                    </a:lnTo>
                    <a:lnTo>
                      <a:pt x="768" y="1573"/>
                    </a:lnTo>
                    <a:lnTo>
                      <a:pt x="803" y="992"/>
                    </a:lnTo>
                    <a:lnTo>
                      <a:pt x="831" y="490"/>
                    </a:lnTo>
                    <a:lnTo>
                      <a:pt x="839" y="288"/>
                    </a:lnTo>
                    <a:lnTo>
                      <a:pt x="845" y="134"/>
                    </a:lnTo>
                    <a:lnTo>
                      <a:pt x="848" y="36"/>
                    </a:lnTo>
                    <a:lnTo>
                      <a:pt x="848" y="8"/>
                    </a:lnTo>
                    <a:lnTo>
                      <a:pt x="848" y="2"/>
                    </a:lnTo>
                    <a:lnTo>
                      <a:pt x="848" y="0"/>
                    </a:lnTo>
                    <a:lnTo>
                      <a:pt x="801" y="8"/>
                    </a:lnTo>
                    <a:lnTo>
                      <a:pt x="754" y="17"/>
                    </a:lnTo>
                    <a:lnTo>
                      <a:pt x="705" y="28"/>
                    </a:lnTo>
                    <a:lnTo>
                      <a:pt x="656" y="41"/>
                    </a:lnTo>
                    <a:lnTo>
                      <a:pt x="609" y="55"/>
                    </a:lnTo>
                    <a:lnTo>
                      <a:pt x="558" y="71"/>
                    </a:lnTo>
                    <a:lnTo>
                      <a:pt x="471" y="102"/>
                    </a:lnTo>
                    <a:lnTo>
                      <a:pt x="392" y="130"/>
                    </a:lnTo>
                    <a:lnTo>
                      <a:pt x="330" y="154"/>
                    </a:lnTo>
                    <a:lnTo>
                      <a:pt x="275" y="175"/>
                    </a:lnTo>
                    <a:close/>
                  </a:path>
                </a:pathLst>
              </a:custGeom>
              <a:solidFill>
                <a:srgbClr val="54E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7" name="Freeform 120"/>
              <p:cNvSpPr>
                <a:spLocks/>
              </p:cNvSpPr>
              <p:nvPr/>
            </p:nvSpPr>
            <p:spPr bwMode="auto">
              <a:xfrm>
                <a:off x="3399" y="2300"/>
                <a:ext cx="121" cy="1040"/>
              </a:xfrm>
              <a:custGeom>
                <a:avLst/>
                <a:gdLst>
                  <a:gd name="T0" fmla="*/ 0 w 363"/>
                  <a:gd name="T1" fmla="*/ 0 h 3122"/>
                  <a:gd name="T2" fmla="*/ 0 w 363"/>
                  <a:gd name="T3" fmla="*/ 0 h 3122"/>
                  <a:gd name="T4" fmla="*/ 0 w 363"/>
                  <a:gd name="T5" fmla="*/ 0 h 3122"/>
                  <a:gd name="T6" fmla="*/ 0 w 363"/>
                  <a:gd name="T7" fmla="*/ 0 h 3122"/>
                  <a:gd name="T8" fmla="*/ 0 w 363"/>
                  <a:gd name="T9" fmla="*/ 0 h 3122"/>
                  <a:gd name="T10" fmla="*/ 0 w 363"/>
                  <a:gd name="T11" fmla="*/ 0 h 3122"/>
                  <a:gd name="T12" fmla="*/ 0 w 363"/>
                  <a:gd name="T13" fmla="*/ 0 h 3122"/>
                  <a:gd name="T14" fmla="*/ 0 w 363"/>
                  <a:gd name="T15" fmla="*/ 0 h 3122"/>
                  <a:gd name="T16" fmla="*/ 0 w 363"/>
                  <a:gd name="T17" fmla="*/ 0 h 3122"/>
                  <a:gd name="T18" fmla="*/ 0 w 363"/>
                  <a:gd name="T19" fmla="*/ 0 h 3122"/>
                  <a:gd name="T20" fmla="*/ 0 w 363"/>
                  <a:gd name="T21" fmla="*/ 0 h 31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3"/>
                  <a:gd name="T34" fmla="*/ 0 h 3122"/>
                  <a:gd name="T35" fmla="*/ 363 w 363"/>
                  <a:gd name="T36" fmla="*/ 3122 h 31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3" h="3122">
                    <a:moveTo>
                      <a:pt x="363" y="6"/>
                    </a:moveTo>
                    <a:lnTo>
                      <a:pt x="237" y="1496"/>
                    </a:lnTo>
                    <a:lnTo>
                      <a:pt x="143" y="2558"/>
                    </a:lnTo>
                    <a:lnTo>
                      <a:pt x="107" y="2937"/>
                    </a:lnTo>
                    <a:lnTo>
                      <a:pt x="88" y="3122"/>
                    </a:lnTo>
                    <a:lnTo>
                      <a:pt x="0" y="3113"/>
                    </a:lnTo>
                    <a:lnTo>
                      <a:pt x="19" y="2929"/>
                    </a:lnTo>
                    <a:lnTo>
                      <a:pt x="54" y="2552"/>
                    </a:lnTo>
                    <a:lnTo>
                      <a:pt x="148" y="1490"/>
                    </a:lnTo>
                    <a:lnTo>
                      <a:pt x="275" y="0"/>
                    </a:lnTo>
                    <a:lnTo>
                      <a:pt x="363" y="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8" name="Freeform 121"/>
              <p:cNvSpPr>
                <a:spLocks/>
              </p:cNvSpPr>
              <p:nvPr/>
            </p:nvSpPr>
            <p:spPr bwMode="auto">
              <a:xfrm>
                <a:off x="3615" y="2242"/>
                <a:ext cx="96" cy="1063"/>
              </a:xfrm>
              <a:custGeom>
                <a:avLst/>
                <a:gdLst>
                  <a:gd name="T0" fmla="*/ 0 w 287"/>
                  <a:gd name="T1" fmla="*/ 0 h 3190"/>
                  <a:gd name="T2" fmla="*/ 0 w 287"/>
                  <a:gd name="T3" fmla="*/ 0 h 3190"/>
                  <a:gd name="T4" fmla="*/ 0 w 287"/>
                  <a:gd name="T5" fmla="*/ 0 h 3190"/>
                  <a:gd name="T6" fmla="*/ 0 w 287"/>
                  <a:gd name="T7" fmla="*/ 0 h 3190"/>
                  <a:gd name="T8" fmla="*/ 0 w 287"/>
                  <a:gd name="T9" fmla="*/ 0 h 3190"/>
                  <a:gd name="T10" fmla="*/ 0 w 287"/>
                  <a:gd name="T11" fmla="*/ 0 h 3190"/>
                  <a:gd name="T12" fmla="*/ 0 w 287"/>
                  <a:gd name="T13" fmla="*/ 0 h 3190"/>
                  <a:gd name="T14" fmla="*/ 0 w 287"/>
                  <a:gd name="T15" fmla="*/ 0 h 3190"/>
                  <a:gd name="T16" fmla="*/ 0 w 287"/>
                  <a:gd name="T17" fmla="*/ 0 h 3190"/>
                  <a:gd name="T18" fmla="*/ 0 w 287"/>
                  <a:gd name="T19" fmla="*/ 0 h 3190"/>
                  <a:gd name="T20" fmla="*/ 0 w 287"/>
                  <a:gd name="T21" fmla="*/ 0 h 3190"/>
                  <a:gd name="T22" fmla="*/ 0 w 287"/>
                  <a:gd name="T23" fmla="*/ 0 h 3190"/>
                  <a:gd name="T24" fmla="*/ 0 w 287"/>
                  <a:gd name="T25" fmla="*/ 0 h 3190"/>
                  <a:gd name="T26" fmla="*/ 0 w 287"/>
                  <a:gd name="T27" fmla="*/ 0 h 3190"/>
                  <a:gd name="T28" fmla="*/ 0 w 287"/>
                  <a:gd name="T29" fmla="*/ 0 h 3190"/>
                  <a:gd name="T30" fmla="*/ 0 w 287"/>
                  <a:gd name="T31" fmla="*/ 0 h 3190"/>
                  <a:gd name="T32" fmla="*/ 0 w 287"/>
                  <a:gd name="T33" fmla="*/ 0 h 31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7"/>
                  <a:gd name="T52" fmla="*/ 0 h 3190"/>
                  <a:gd name="T53" fmla="*/ 287 w 287"/>
                  <a:gd name="T54" fmla="*/ 3190 h 31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7" h="3190">
                    <a:moveTo>
                      <a:pt x="0" y="3170"/>
                    </a:moveTo>
                    <a:lnTo>
                      <a:pt x="9" y="3129"/>
                    </a:lnTo>
                    <a:lnTo>
                      <a:pt x="19" y="3025"/>
                    </a:lnTo>
                    <a:lnTo>
                      <a:pt x="47" y="2659"/>
                    </a:lnTo>
                    <a:lnTo>
                      <a:pt x="119" y="1571"/>
                    </a:lnTo>
                    <a:lnTo>
                      <a:pt x="179" y="486"/>
                    </a:lnTo>
                    <a:lnTo>
                      <a:pt x="196" y="132"/>
                    </a:lnTo>
                    <a:lnTo>
                      <a:pt x="198" y="0"/>
                    </a:lnTo>
                    <a:lnTo>
                      <a:pt x="287" y="0"/>
                    </a:lnTo>
                    <a:lnTo>
                      <a:pt x="281" y="137"/>
                    </a:lnTo>
                    <a:lnTo>
                      <a:pt x="264" y="494"/>
                    </a:lnTo>
                    <a:lnTo>
                      <a:pt x="204" y="1578"/>
                    </a:lnTo>
                    <a:lnTo>
                      <a:pt x="132" y="2667"/>
                    </a:lnTo>
                    <a:lnTo>
                      <a:pt x="105" y="3036"/>
                    </a:lnTo>
                    <a:lnTo>
                      <a:pt x="94" y="3144"/>
                    </a:lnTo>
                    <a:lnTo>
                      <a:pt x="85" y="3190"/>
                    </a:lnTo>
                    <a:lnTo>
                      <a:pt x="0" y="317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19" name="Freeform 122"/>
              <p:cNvSpPr>
                <a:spLocks/>
              </p:cNvSpPr>
              <p:nvPr/>
            </p:nvSpPr>
            <p:spPr bwMode="auto">
              <a:xfrm>
                <a:off x="3615" y="3290"/>
                <a:ext cx="28" cy="23"/>
              </a:xfrm>
              <a:custGeom>
                <a:avLst/>
                <a:gdLst>
                  <a:gd name="T0" fmla="*/ 0 w 85"/>
                  <a:gd name="T1" fmla="*/ 0 h 70"/>
                  <a:gd name="T2" fmla="*/ 0 w 85"/>
                  <a:gd name="T3" fmla="*/ 0 h 70"/>
                  <a:gd name="T4" fmla="*/ 0 w 85"/>
                  <a:gd name="T5" fmla="*/ 0 h 70"/>
                  <a:gd name="T6" fmla="*/ 0 w 85"/>
                  <a:gd name="T7" fmla="*/ 0 h 70"/>
                  <a:gd name="T8" fmla="*/ 0 w 85"/>
                  <a:gd name="T9" fmla="*/ 0 h 70"/>
                  <a:gd name="T10" fmla="*/ 0 w 85"/>
                  <a:gd name="T11" fmla="*/ 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70"/>
                  <a:gd name="T20" fmla="*/ 85 w 85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70">
                    <a:moveTo>
                      <a:pt x="70" y="70"/>
                    </a:moveTo>
                    <a:lnTo>
                      <a:pt x="83" y="62"/>
                    </a:lnTo>
                    <a:lnTo>
                      <a:pt x="85" y="46"/>
                    </a:lnTo>
                    <a:lnTo>
                      <a:pt x="0" y="26"/>
                    </a:lnTo>
                    <a:lnTo>
                      <a:pt x="17" y="0"/>
                    </a:lnTo>
                    <a:lnTo>
                      <a:pt x="70" y="7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0" name="Freeform 123"/>
              <p:cNvSpPr>
                <a:spLocks/>
              </p:cNvSpPr>
              <p:nvPr/>
            </p:nvSpPr>
            <p:spPr bwMode="auto">
              <a:xfrm>
                <a:off x="3592" y="2829"/>
                <a:ext cx="757" cy="785"/>
              </a:xfrm>
              <a:custGeom>
                <a:avLst/>
                <a:gdLst>
                  <a:gd name="T0" fmla="*/ 0 w 2269"/>
                  <a:gd name="T1" fmla="*/ 0 h 2357"/>
                  <a:gd name="T2" fmla="*/ 0 w 2269"/>
                  <a:gd name="T3" fmla="*/ 0 h 2357"/>
                  <a:gd name="T4" fmla="*/ 0 w 2269"/>
                  <a:gd name="T5" fmla="*/ 0 h 2357"/>
                  <a:gd name="T6" fmla="*/ 0 w 2269"/>
                  <a:gd name="T7" fmla="*/ 0 h 2357"/>
                  <a:gd name="T8" fmla="*/ 0 w 2269"/>
                  <a:gd name="T9" fmla="*/ 0 h 2357"/>
                  <a:gd name="T10" fmla="*/ 0 w 2269"/>
                  <a:gd name="T11" fmla="*/ 0 h 2357"/>
                  <a:gd name="T12" fmla="*/ 0 w 2269"/>
                  <a:gd name="T13" fmla="*/ 0 h 2357"/>
                  <a:gd name="T14" fmla="*/ 0 w 2269"/>
                  <a:gd name="T15" fmla="*/ 0 h 2357"/>
                  <a:gd name="T16" fmla="*/ 0 w 2269"/>
                  <a:gd name="T17" fmla="*/ 0 h 2357"/>
                  <a:gd name="T18" fmla="*/ 0 w 2269"/>
                  <a:gd name="T19" fmla="*/ 0 h 2357"/>
                  <a:gd name="T20" fmla="*/ 0 w 2269"/>
                  <a:gd name="T21" fmla="*/ 0 h 2357"/>
                  <a:gd name="T22" fmla="*/ 0 w 2269"/>
                  <a:gd name="T23" fmla="*/ 0 h 2357"/>
                  <a:gd name="T24" fmla="*/ 0 w 2269"/>
                  <a:gd name="T25" fmla="*/ 0 h 2357"/>
                  <a:gd name="T26" fmla="*/ 0 w 2269"/>
                  <a:gd name="T27" fmla="*/ 0 h 2357"/>
                  <a:gd name="T28" fmla="*/ 0 w 2269"/>
                  <a:gd name="T29" fmla="*/ 0 h 2357"/>
                  <a:gd name="T30" fmla="*/ 0 w 2269"/>
                  <a:gd name="T31" fmla="*/ 0 h 2357"/>
                  <a:gd name="T32" fmla="*/ 0 w 2269"/>
                  <a:gd name="T33" fmla="*/ 0 h 2357"/>
                  <a:gd name="T34" fmla="*/ 0 w 2269"/>
                  <a:gd name="T35" fmla="*/ 0 h 2357"/>
                  <a:gd name="T36" fmla="*/ 0 w 2269"/>
                  <a:gd name="T37" fmla="*/ 0 h 2357"/>
                  <a:gd name="T38" fmla="*/ 0 w 2269"/>
                  <a:gd name="T39" fmla="*/ 0 h 2357"/>
                  <a:gd name="T40" fmla="*/ 0 w 2269"/>
                  <a:gd name="T41" fmla="*/ 0 h 2357"/>
                  <a:gd name="T42" fmla="*/ 0 w 2269"/>
                  <a:gd name="T43" fmla="*/ 0 h 2357"/>
                  <a:gd name="T44" fmla="*/ 0 w 2269"/>
                  <a:gd name="T45" fmla="*/ 0 h 2357"/>
                  <a:gd name="T46" fmla="*/ 0 w 2269"/>
                  <a:gd name="T47" fmla="*/ 0 h 2357"/>
                  <a:gd name="T48" fmla="*/ 0 w 2269"/>
                  <a:gd name="T49" fmla="*/ 0 h 2357"/>
                  <a:gd name="T50" fmla="*/ 0 w 2269"/>
                  <a:gd name="T51" fmla="*/ 0 h 2357"/>
                  <a:gd name="T52" fmla="*/ 0 w 2269"/>
                  <a:gd name="T53" fmla="*/ 0 h 2357"/>
                  <a:gd name="T54" fmla="*/ 0 w 2269"/>
                  <a:gd name="T55" fmla="*/ 0 h 2357"/>
                  <a:gd name="T56" fmla="*/ 0 w 2269"/>
                  <a:gd name="T57" fmla="*/ 0 h 2357"/>
                  <a:gd name="T58" fmla="*/ 0 w 2269"/>
                  <a:gd name="T59" fmla="*/ 0 h 2357"/>
                  <a:gd name="T60" fmla="*/ 0 w 2269"/>
                  <a:gd name="T61" fmla="*/ 0 h 2357"/>
                  <a:gd name="T62" fmla="*/ 0 w 2269"/>
                  <a:gd name="T63" fmla="*/ 0 h 2357"/>
                  <a:gd name="T64" fmla="*/ 0 w 2269"/>
                  <a:gd name="T65" fmla="*/ 0 h 2357"/>
                  <a:gd name="T66" fmla="*/ 0 w 2269"/>
                  <a:gd name="T67" fmla="*/ 0 h 2357"/>
                  <a:gd name="T68" fmla="*/ 0 w 2269"/>
                  <a:gd name="T69" fmla="*/ 0 h 2357"/>
                  <a:gd name="T70" fmla="*/ 0 w 2269"/>
                  <a:gd name="T71" fmla="*/ 0 h 2357"/>
                  <a:gd name="T72" fmla="*/ 0 w 2269"/>
                  <a:gd name="T73" fmla="*/ 0 h 2357"/>
                  <a:gd name="T74" fmla="*/ 0 w 2269"/>
                  <a:gd name="T75" fmla="*/ 0 h 2357"/>
                  <a:gd name="T76" fmla="*/ 0 w 2269"/>
                  <a:gd name="T77" fmla="*/ 0 h 2357"/>
                  <a:gd name="T78" fmla="*/ 0 w 2269"/>
                  <a:gd name="T79" fmla="*/ 0 h 2357"/>
                  <a:gd name="T80" fmla="*/ 0 w 2269"/>
                  <a:gd name="T81" fmla="*/ 0 h 2357"/>
                  <a:gd name="T82" fmla="*/ 0 w 2269"/>
                  <a:gd name="T83" fmla="*/ 0 h 2357"/>
                  <a:gd name="T84" fmla="*/ 0 w 2269"/>
                  <a:gd name="T85" fmla="*/ 0 h 2357"/>
                  <a:gd name="T86" fmla="*/ 0 w 2269"/>
                  <a:gd name="T87" fmla="*/ 0 h 2357"/>
                  <a:gd name="T88" fmla="*/ 0 w 2269"/>
                  <a:gd name="T89" fmla="*/ 0 h 2357"/>
                  <a:gd name="T90" fmla="*/ 0 w 2269"/>
                  <a:gd name="T91" fmla="*/ 0 h 2357"/>
                  <a:gd name="T92" fmla="*/ 0 w 2269"/>
                  <a:gd name="T93" fmla="*/ 0 h 2357"/>
                  <a:gd name="T94" fmla="*/ 0 w 2269"/>
                  <a:gd name="T95" fmla="*/ 0 h 2357"/>
                  <a:gd name="T96" fmla="*/ 0 w 2269"/>
                  <a:gd name="T97" fmla="*/ 0 h 2357"/>
                  <a:gd name="T98" fmla="*/ 0 w 2269"/>
                  <a:gd name="T99" fmla="*/ 0 h 2357"/>
                  <a:gd name="T100" fmla="*/ 0 w 2269"/>
                  <a:gd name="T101" fmla="*/ 0 h 2357"/>
                  <a:gd name="T102" fmla="*/ 0 w 2269"/>
                  <a:gd name="T103" fmla="*/ 0 h 2357"/>
                  <a:gd name="T104" fmla="*/ 0 w 2269"/>
                  <a:gd name="T105" fmla="*/ 0 h 2357"/>
                  <a:gd name="T106" fmla="*/ 0 w 2269"/>
                  <a:gd name="T107" fmla="*/ 0 h 23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69"/>
                  <a:gd name="T163" fmla="*/ 0 h 2357"/>
                  <a:gd name="T164" fmla="*/ 2269 w 2269"/>
                  <a:gd name="T165" fmla="*/ 2357 h 23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69" h="2357">
                    <a:moveTo>
                      <a:pt x="278" y="1584"/>
                    </a:moveTo>
                    <a:lnTo>
                      <a:pt x="266" y="1597"/>
                    </a:lnTo>
                    <a:lnTo>
                      <a:pt x="255" y="1608"/>
                    </a:lnTo>
                    <a:lnTo>
                      <a:pt x="231" y="1639"/>
                    </a:lnTo>
                    <a:lnTo>
                      <a:pt x="209" y="1672"/>
                    </a:lnTo>
                    <a:lnTo>
                      <a:pt x="185" y="1708"/>
                    </a:lnTo>
                    <a:lnTo>
                      <a:pt x="159" y="1746"/>
                    </a:lnTo>
                    <a:lnTo>
                      <a:pt x="134" y="1784"/>
                    </a:lnTo>
                    <a:lnTo>
                      <a:pt x="113" y="1826"/>
                    </a:lnTo>
                    <a:lnTo>
                      <a:pt x="91" y="1870"/>
                    </a:lnTo>
                    <a:lnTo>
                      <a:pt x="72" y="1912"/>
                    </a:lnTo>
                    <a:lnTo>
                      <a:pt x="53" y="1955"/>
                    </a:lnTo>
                    <a:lnTo>
                      <a:pt x="36" y="1999"/>
                    </a:lnTo>
                    <a:lnTo>
                      <a:pt x="21" y="2040"/>
                    </a:lnTo>
                    <a:lnTo>
                      <a:pt x="11" y="2084"/>
                    </a:lnTo>
                    <a:lnTo>
                      <a:pt x="6" y="2123"/>
                    </a:lnTo>
                    <a:lnTo>
                      <a:pt x="2" y="2142"/>
                    </a:lnTo>
                    <a:lnTo>
                      <a:pt x="0" y="2161"/>
                    </a:lnTo>
                    <a:lnTo>
                      <a:pt x="2" y="2197"/>
                    </a:lnTo>
                    <a:lnTo>
                      <a:pt x="2" y="2216"/>
                    </a:lnTo>
                    <a:lnTo>
                      <a:pt x="6" y="2233"/>
                    </a:lnTo>
                    <a:lnTo>
                      <a:pt x="11" y="2246"/>
                    </a:lnTo>
                    <a:lnTo>
                      <a:pt x="17" y="2263"/>
                    </a:lnTo>
                    <a:lnTo>
                      <a:pt x="21" y="2276"/>
                    </a:lnTo>
                    <a:lnTo>
                      <a:pt x="30" y="2288"/>
                    </a:lnTo>
                    <a:lnTo>
                      <a:pt x="38" y="2301"/>
                    </a:lnTo>
                    <a:lnTo>
                      <a:pt x="49" y="2312"/>
                    </a:lnTo>
                    <a:lnTo>
                      <a:pt x="60" y="2321"/>
                    </a:lnTo>
                    <a:lnTo>
                      <a:pt x="74" y="2331"/>
                    </a:lnTo>
                    <a:lnTo>
                      <a:pt x="91" y="2337"/>
                    </a:lnTo>
                    <a:lnTo>
                      <a:pt x="107" y="2346"/>
                    </a:lnTo>
                    <a:lnTo>
                      <a:pt x="123" y="2348"/>
                    </a:lnTo>
                    <a:lnTo>
                      <a:pt x="146" y="2354"/>
                    </a:lnTo>
                    <a:lnTo>
                      <a:pt x="168" y="2354"/>
                    </a:lnTo>
                    <a:lnTo>
                      <a:pt x="189" y="2357"/>
                    </a:lnTo>
                    <a:lnTo>
                      <a:pt x="215" y="2354"/>
                    </a:lnTo>
                    <a:lnTo>
                      <a:pt x="242" y="2351"/>
                    </a:lnTo>
                    <a:lnTo>
                      <a:pt x="270" y="2348"/>
                    </a:lnTo>
                    <a:lnTo>
                      <a:pt x="302" y="2342"/>
                    </a:lnTo>
                    <a:lnTo>
                      <a:pt x="336" y="2335"/>
                    </a:lnTo>
                    <a:lnTo>
                      <a:pt x="368" y="2327"/>
                    </a:lnTo>
                    <a:lnTo>
                      <a:pt x="445" y="2301"/>
                    </a:lnTo>
                    <a:lnTo>
                      <a:pt x="530" y="2269"/>
                    </a:lnTo>
                    <a:lnTo>
                      <a:pt x="575" y="2252"/>
                    </a:lnTo>
                    <a:lnTo>
                      <a:pt x="624" y="2229"/>
                    </a:lnTo>
                    <a:lnTo>
                      <a:pt x="674" y="2205"/>
                    </a:lnTo>
                    <a:lnTo>
                      <a:pt x="726" y="2180"/>
                    </a:lnTo>
                    <a:lnTo>
                      <a:pt x="839" y="2123"/>
                    </a:lnTo>
                    <a:lnTo>
                      <a:pt x="932" y="2073"/>
                    </a:lnTo>
                    <a:lnTo>
                      <a:pt x="1017" y="2024"/>
                    </a:lnTo>
                    <a:lnTo>
                      <a:pt x="1097" y="1974"/>
                    </a:lnTo>
                    <a:lnTo>
                      <a:pt x="1171" y="1927"/>
                    </a:lnTo>
                    <a:lnTo>
                      <a:pt x="1241" y="1884"/>
                    </a:lnTo>
                    <a:lnTo>
                      <a:pt x="1301" y="1840"/>
                    </a:lnTo>
                    <a:lnTo>
                      <a:pt x="1358" y="1799"/>
                    </a:lnTo>
                    <a:lnTo>
                      <a:pt x="1411" y="1757"/>
                    </a:lnTo>
                    <a:lnTo>
                      <a:pt x="1458" y="1718"/>
                    </a:lnTo>
                    <a:lnTo>
                      <a:pt x="1501" y="1682"/>
                    </a:lnTo>
                    <a:lnTo>
                      <a:pt x="1540" y="1648"/>
                    </a:lnTo>
                    <a:lnTo>
                      <a:pt x="1576" y="1616"/>
                    </a:lnTo>
                    <a:lnTo>
                      <a:pt x="1637" y="1556"/>
                    </a:lnTo>
                    <a:lnTo>
                      <a:pt x="1686" y="1507"/>
                    </a:lnTo>
                    <a:lnTo>
                      <a:pt x="1744" y="1450"/>
                    </a:lnTo>
                    <a:lnTo>
                      <a:pt x="1824" y="1369"/>
                    </a:lnTo>
                    <a:lnTo>
                      <a:pt x="1867" y="1320"/>
                    </a:lnTo>
                    <a:lnTo>
                      <a:pt x="1914" y="1267"/>
                    </a:lnTo>
                    <a:lnTo>
                      <a:pt x="1961" y="1212"/>
                    </a:lnTo>
                    <a:lnTo>
                      <a:pt x="2010" y="1152"/>
                    </a:lnTo>
                    <a:lnTo>
                      <a:pt x="2057" y="1092"/>
                    </a:lnTo>
                    <a:lnTo>
                      <a:pt x="2101" y="1026"/>
                    </a:lnTo>
                    <a:lnTo>
                      <a:pt x="2123" y="992"/>
                    </a:lnTo>
                    <a:lnTo>
                      <a:pt x="2142" y="956"/>
                    </a:lnTo>
                    <a:lnTo>
                      <a:pt x="2180" y="888"/>
                    </a:lnTo>
                    <a:lnTo>
                      <a:pt x="2197" y="854"/>
                    </a:lnTo>
                    <a:lnTo>
                      <a:pt x="2214" y="820"/>
                    </a:lnTo>
                    <a:lnTo>
                      <a:pt x="2227" y="784"/>
                    </a:lnTo>
                    <a:lnTo>
                      <a:pt x="2239" y="748"/>
                    </a:lnTo>
                    <a:lnTo>
                      <a:pt x="2250" y="712"/>
                    </a:lnTo>
                    <a:lnTo>
                      <a:pt x="2258" y="677"/>
                    </a:lnTo>
                    <a:lnTo>
                      <a:pt x="2263" y="641"/>
                    </a:lnTo>
                    <a:lnTo>
                      <a:pt x="2269" y="605"/>
                    </a:lnTo>
                    <a:lnTo>
                      <a:pt x="2269" y="583"/>
                    </a:lnTo>
                    <a:lnTo>
                      <a:pt x="2266" y="558"/>
                    </a:lnTo>
                    <a:lnTo>
                      <a:pt x="2263" y="536"/>
                    </a:lnTo>
                    <a:lnTo>
                      <a:pt x="2258" y="511"/>
                    </a:lnTo>
                    <a:lnTo>
                      <a:pt x="2250" y="486"/>
                    </a:lnTo>
                    <a:lnTo>
                      <a:pt x="2242" y="462"/>
                    </a:lnTo>
                    <a:lnTo>
                      <a:pt x="2216" y="412"/>
                    </a:lnTo>
                    <a:lnTo>
                      <a:pt x="2189" y="360"/>
                    </a:lnTo>
                    <a:lnTo>
                      <a:pt x="2156" y="311"/>
                    </a:lnTo>
                    <a:lnTo>
                      <a:pt x="2120" y="261"/>
                    </a:lnTo>
                    <a:lnTo>
                      <a:pt x="2084" y="214"/>
                    </a:lnTo>
                    <a:lnTo>
                      <a:pt x="2046" y="171"/>
                    </a:lnTo>
                    <a:lnTo>
                      <a:pt x="2010" y="129"/>
                    </a:lnTo>
                    <a:lnTo>
                      <a:pt x="1948" y="60"/>
                    </a:lnTo>
                    <a:lnTo>
                      <a:pt x="1901" y="16"/>
                    </a:lnTo>
                    <a:lnTo>
                      <a:pt x="1884" y="0"/>
                    </a:lnTo>
                    <a:lnTo>
                      <a:pt x="1664" y="203"/>
                    </a:lnTo>
                    <a:lnTo>
                      <a:pt x="1435" y="420"/>
                    </a:lnTo>
                    <a:lnTo>
                      <a:pt x="1166" y="677"/>
                    </a:lnTo>
                    <a:lnTo>
                      <a:pt x="1026" y="811"/>
                    </a:lnTo>
                    <a:lnTo>
                      <a:pt x="888" y="948"/>
                    </a:lnTo>
                    <a:lnTo>
                      <a:pt x="751" y="1080"/>
                    </a:lnTo>
                    <a:lnTo>
                      <a:pt x="624" y="1207"/>
                    </a:lnTo>
                    <a:lnTo>
                      <a:pt x="511" y="1322"/>
                    </a:lnTo>
                    <a:lnTo>
                      <a:pt x="413" y="1427"/>
                    </a:lnTo>
                    <a:lnTo>
                      <a:pt x="332" y="1516"/>
                    </a:lnTo>
                    <a:lnTo>
                      <a:pt x="302" y="1554"/>
                    </a:lnTo>
                    <a:lnTo>
                      <a:pt x="278" y="1584"/>
                    </a:lnTo>
                    <a:close/>
                  </a:path>
                </a:pathLst>
              </a:custGeom>
              <a:solidFill>
                <a:srgbClr val="F35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1" name="Freeform 124"/>
              <p:cNvSpPr>
                <a:spLocks/>
              </p:cNvSpPr>
              <p:nvPr/>
            </p:nvSpPr>
            <p:spPr bwMode="auto">
              <a:xfrm>
                <a:off x="3577" y="3347"/>
                <a:ext cx="301" cy="281"/>
              </a:xfrm>
              <a:custGeom>
                <a:avLst/>
                <a:gdLst>
                  <a:gd name="T0" fmla="*/ 0 w 903"/>
                  <a:gd name="T1" fmla="*/ 0 h 841"/>
                  <a:gd name="T2" fmla="*/ 0 w 903"/>
                  <a:gd name="T3" fmla="*/ 0 h 841"/>
                  <a:gd name="T4" fmla="*/ 0 w 903"/>
                  <a:gd name="T5" fmla="*/ 0 h 841"/>
                  <a:gd name="T6" fmla="*/ 0 w 903"/>
                  <a:gd name="T7" fmla="*/ 0 h 841"/>
                  <a:gd name="T8" fmla="*/ 0 w 903"/>
                  <a:gd name="T9" fmla="*/ 0 h 841"/>
                  <a:gd name="T10" fmla="*/ 0 w 903"/>
                  <a:gd name="T11" fmla="*/ 0 h 841"/>
                  <a:gd name="T12" fmla="*/ 0 w 903"/>
                  <a:gd name="T13" fmla="*/ 0 h 841"/>
                  <a:gd name="T14" fmla="*/ 0 w 903"/>
                  <a:gd name="T15" fmla="*/ 0 h 841"/>
                  <a:gd name="T16" fmla="*/ 0 w 903"/>
                  <a:gd name="T17" fmla="*/ 0 h 841"/>
                  <a:gd name="T18" fmla="*/ 0 w 903"/>
                  <a:gd name="T19" fmla="*/ 0 h 841"/>
                  <a:gd name="T20" fmla="*/ 0 w 903"/>
                  <a:gd name="T21" fmla="*/ 0 h 841"/>
                  <a:gd name="T22" fmla="*/ 0 w 903"/>
                  <a:gd name="T23" fmla="*/ 0 h 841"/>
                  <a:gd name="T24" fmla="*/ 0 w 903"/>
                  <a:gd name="T25" fmla="*/ 0 h 841"/>
                  <a:gd name="T26" fmla="*/ 0 w 903"/>
                  <a:gd name="T27" fmla="*/ 0 h 841"/>
                  <a:gd name="T28" fmla="*/ 0 w 903"/>
                  <a:gd name="T29" fmla="*/ 0 h 841"/>
                  <a:gd name="T30" fmla="*/ 0 w 903"/>
                  <a:gd name="T31" fmla="*/ 0 h 841"/>
                  <a:gd name="T32" fmla="*/ 0 w 903"/>
                  <a:gd name="T33" fmla="*/ 0 h 841"/>
                  <a:gd name="T34" fmla="*/ 0 w 903"/>
                  <a:gd name="T35" fmla="*/ 0 h 841"/>
                  <a:gd name="T36" fmla="*/ 0 w 903"/>
                  <a:gd name="T37" fmla="*/ 0 h 841"/>
                  <a:gd name="T38" fmla="*/ 0 w 903"/>
                  <a:gd name="T39" fmla="*/ 0 h 841"/>
                  <a:gd name="T40" fmla="*/ 0 w 903"/>
                  <a:gd name="T41" fmla="*/ 0 h 841"/>
                  <a:gd name="T42" fmla="*/ 0 w 903"/>
                  <a:gd name="T43" fmla="*/ 0 h 841"/>
                  <a:gd name="T44" fmla="*/ 0 w 903"/>
                  <a:gd name="T45" fmla="*/ 0 h 841"/>
                  <a:gd name="T46" fmla="*/ 0 w 903"/>
                  <a:gd name="T47" fmla="*/ 0 h 841"/>
                  <a:gd name="T48" fmla="*/ 0 w 903"/>
                  <a:gd name="T49" fmla="*/ 0 h 841"/>
                  <a:gd name="T50" fmla="*/ 0 w 903"/>
                  <a:gd name="T51" fmla="*/ 0 h 841"/>
                  <a:gd name="T52" fmla="*/ 0 w 903"/>
                  <a:gd name="T53" fmla="*/ 0 h 841"/>
                  <a:gd name="T54" fmla="*/ 0 w 903"/>
                  <a:gd name="T55" fmla="*/ 0 h 841"/>
                  <a:gd name="T56" fmla="*/ 0 w 903"/>
                  <a:gd name="T57" fmla="*/ 0 h 841"/>
                  <a:gd name="T58" fmla="*/ 0 w 903"/>
                  <a:gd name="T59" fmla="*/ 0 h 841"/>
                  <a:gd name="T60" fmla="*/ 0 w 903"/>
                  <a:gd name="T61" fmla="*/ 0 h 841"/>
                  <a:gd name="T62" fmla="*/ 0 w 903"/>
                  <a:gd name="T63" fmla="*/ 0 h 841"/>
                  <a:gd name="T64" fmla="*/ 0 w 903"/>
                  <a:gd name="T65" fmla="*/ 0 h 841"/>
                  <a:gd name="T66" fmla="*/ 0 w 903"/>
                  <a:gd name="T67" fmla="*/ 0 h 841"/>
                  <a:gd name="T68" fmla="*/ 0 w 903"/>
                  <a:gd name="T69" fmla="*/ 0 h 841"/>
                  <a:gd name="T70" fmla="*/ 0 w 903"/>
                  <a:gd name="T71" fmla="*/ 0 h 841"/>
                  <a:gd name="T72" fmla="*/ 0 w 903"/>
                  <a:gd name="T73" fmla="*/ 0 h 841"/>
                  <a:gd name="T74" fmla="*/ 0 w 903"/>
                  <a:gd name="T75" fmla="*/ 0 h 841"/>
                  <a:gd name="T76" fmla="*/ 0 w 903"/>
                  <a:gd name="T77" fmla="*/ 0 h 841"/>
                  <a:gd name="T78" fmla="*/ 0 w 903"/>
                  <a:gd name="T79" fmla="*/ 0 h 841"/>
                  <a:gd name="T80" fmla="*/ 0 w 903"/>
                  <a:gd name="T81" fmla="*/ 0 h 841"/>
                  <a:gd name="T82" fmla="*/ 0 w 903"/>
                  <a:gd name="T83" fmla="*/ 0 h 841"/>
                  <a:gd name="T84" fmla="*/ 0 w 903"/>
                  <a:gd name="T85" fmla="*/ 0 h 841"/>
                  <a:gd name="T86" fmla="*/ 0 w 903"/>
                  <a:gd name="T87" fmla="*/ 0 h 841"/>
                  <a:gd name="T88" fmla="*/ 0 w 903"/>
                  <a:gd name="T89" fmla="*/ 0 h 841"/>
                  <a:gd name="T90" fmla="*/ 0 w 903"/>
                  <a:gd name="T91" fmla="*/ 0 h 841"/>
                  <a:gd name="T92" fmla="*/ 0 w 903"/>
                  <a:gd name="T93" fmla="*/ 0 h 841"/>
                  <a:gd name="T94" fmla="*/ 0 w 903"/>
                  <a:gd name="T95" fmla="*/ 0 h 841"/>
                  <a:gd name="T96" fmla="*/ 0 w 903"/>
                  <a:gd name="T97" fmla="*/ 0 h 841"/>
                  <a:gd name="T98" fmla="*/ 0 w 903"/>
                  <a:gd name="T99" fmla="*/ 0 h 841"/>
                  <a:gd name="T100" fmla="*/ 0 w 903"/>
                  <a:gd name="T101" fmla="*/ 0 h 8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03"/>
                  <a:gd name="T154" fmla="*/ 0 h 841"/>
                  <a:gd name="T155" fmla="*/ 903 w 903"/>
                  <a:gd name="T156" fmla="*/ 841 h 8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03" h="841">
                    <a:moveTo>
                      <a:pt x="356" y="56"/>
                    </a:moveTo>
                    <a:lnTo>
                      <a:pt x="309" y="111"/>
                    </a:lnTo>
                    <a:lnTo>
                      <a:pt x="264" y="177"/>
                    </a:lnTo>
                    <a:lnTo>
                      <a:pt x="218" y="251"/>
                    </a:lnTo>
                    <a:lnTo>
                      <a:pt x="174" y="330"/>
                    </a:lnTo>
                    <a:lnTo>
                      <a:pt x="138" y="415"/>
                    </a:lnTo>
                    <a:lnTo>
                      <a:pt x="108" y="496"/>
                    </a:lnTo>
                    <a:lnTo>
                      <a:pt x="94" y="573"/>
                    </a:lnTo>
                    <a:lnTo>
                      <a:pt x="89" y="605"/>
                    </a:lnTo>
                    <a:lnTo>
                      <a:pt x="89" y="639"/>
                    </a:lnTo>
                    <a:lnTo>
                      <a:pt x="92" y="669"/>
                    </a:lnTo>
                    <a:lnTo>
                      <a:pt x="100" y="694"/>
                    </a:lnTo>
                    <a:lnTo>
                      <a:pt x="111" y="707"/>
                    </a:lnTo>
                    <a:lnTo>
                      <a:pt x="122" y="724"/>
                    </a:lnTo>
                    <a:lnTo>
                      <a:pt x="141" y="735"/>
                    </a:lnTo>
                    <a:lnTo>
                      <a:pt x="166" y="745"/>
                    </a:lnTo>
                    <a:lnTo>
                      <a:pt x="196" y="751"/>
                    </a:lnTo>
                    <a:lnTo>
                      <a:pt x="234" y="754"/>
                    </a:lnTo>
                    <a:lnTo>
                      <a:pt x="281" y="751"/>
                    </a:lnTo>
                    <a:lnTo>
                      <a:pt x="336" y="745"/>
                    </a:lnTo>
                    <a:lnTo>
                      <a:pt x="402" y="729"/>
                    </a:lnTo>
                    <a:lnTo>
                      <a:pt x="474" y="705"/>
                    </a:lnTo>
                    <a:lnTo>
                      <a:pt x="556" y="671"/>
                    </a:lnTo>
                    <a:lnTo>
                      <a:pt x="647" y="635"/>
                    </a:lnTo>
                    <a:lnTo>
                      <a:pt x="864" y="528"/>
                    </a:lnTo>
                    <a:lnTo>
                      <a:pt x="903" y="607"/>
                    </a:lnTo>
                    <a:lnTo>
                      <a:pt x="683" y="715"/>
                    </a:lnTo>
                    <a:lnTo>
                      <a:pt x="587" y="754"/>
                    </a:lnTo>
                    <a:lnTo>
                      <a:pt x="504" y="786"/>
                    </a:lnTo>
                    <a:lnTo>
                      <a:pt x="424" y="814"/>
                    </a:lnTo>
                    <a:lnTo>
                      <a:pt x="356" y="831"/>
                    </a:lnTo>
                    <a:lnTo>
                      <a:pt x="290" y="839"/>
                    </a:lnTo>
                    <a:lnTo>
                      <a:pt x="234" y="841"/>
                    </a:lnTo>
                    <a:lnTo>
                      <a:pt x="185" y="839"/>
                    </a:lnTo>
                    <a:lnTo>
                      <a:pt x="136" y="828"/>
                    </a:lnTo>
                    <a:lnTo>
                      <a:pt x="98" y="811"/>
                    </a:lnTo>
                    <a:lnTo>
                      <a:pt x="64" y="790"/>
                    </a:lnTo>
                    <a:lnTo>
                      <a:pt x="39" y="760"/>
                    </a:lnTo>
                    <a:lnTo>
                      <a:pt x="17" y="724"/>
                    </a:lnTo>
                    <a:lnTo>
                      <a:pt x="6" y="688"/>
                    </a:lnTo>
                    <a:lnTo>
                      <a:pt x="0" y="643"/>
                    </a:lnTo>
                    <a:lnTo>
                      <a:pt x="0" y="605"/>
                    </a:lnTo>
                    <a:lnTo>
                      <a:pt x="6" y="562"/>
                    </a:lnTo>
                    <a:lnTo>
                      <a:pt x="23" y="473"/>
                    </a:lnTo>
                    <a:lnTo>
                      <a:pt x="56" y="386"/>
                    </a:lnTo>
                    <a:lnTo>
                      <a:pt x="94" y="292"/>
                    </a:lnTo>
                    <a:lnTo>
                      <a:pt x="141" y="209"/>
                    </a:lnTo>
                    <a:lnTo>
                      <a:pt x="191" y="130"/>
                    </a:lnTo>
                    <a:lnTo>
                      <a:pt x="240" y="56"/>
                    </a:lnTo>
                    <a:lnTo>
                      <a:pt x="287" y="0"/>
                    </a:lnTo>
                    <a:lnTo>
                      <a:pt x="356" y="5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2" name="Freeform 125"/>
              <p:cNvSpPr>
                <a:spLocks/>
              </p:cNvSpPr>
              <p:nvPr/>
            </p:nvSpPr>
            <p:spPr bwMode="auto">
              <a:xfrm>
                <a:off x="3865" y="3321"/>
                <a:ext cx="299" cy="228"/>
              </a:xfrm>
              <a:custGeom>
                <a:avLst/>
                <a:gdLst>
                  <a:gd name="T0" fmla="*/ 0 w 899"/>
                  <a:gd name="T1" fmla="*/ 0 h 685"/>
                  <a:gd name="T2" fmla="*/ 0 w 899"/>
                  <a:gd name="T3" fmla="*/ 0 h 685"/>
                  <a:gd name="T4" fmla="*/ 0 w 899"/>
                  <a:gd name="T5" fmla="*/ 0 h 685"/>
                  <a:gd name="T6" fmla="*/ 0 w 899"/>
                  <a:gd name="T7" fmla="*/ 0 h 685"/>
                  <a:gd name="T8" fmla="*/ 0 w 899"/>
                  <a:gd name="T9" fmla="*/ 0 h 685"/>
                  <a:gd name="T10" fmla="*/ 0 w 899"/>
                  <a:gd name="T11" fmla="*/ 0 h 685"/>
                  <a:gd name="T12" fmla="*/ 0 w 899"/>
                  <a:gd name="T13" fmla="*/ 0 h 685"/>
                  <a:gd name="T14" fmla="*/ 0 w 899"/>
                  <a:gd name="T15" fmla="*/ 0 h 685"/>
                  <a:gd name="T16" fmla="*/ 0 w 899"/>
                  <a:gd name="T17" fmla="*/ 0 h 685"/>
                  <a:gd name="T18" fmla="*/ 0 w 899"/>
                  <a:gd name="T19" fmla="*/ 0 h 685"/>
                  <a:gd name="T20" fmla="*/ 0 w 899"/>
                  <a:gd name="T21" fmla="*/ 0 h 685"/>
                  <a:gd name="T22" fmla="*/ 0 w 899"/>
                  <a:gd name="T23" fmla="*/ 0 h 685"/>
                  <a:gd name="T24" fmla="*/ 0 w 899"/>
                  <a:gd name="T25" fmla="*/ 0 h 685"/>
                  <a:gd name="T26" fmla="*/ 0 w 899"/>
                  <a:gd name="T27" fmla="*/ 0 h 685"/>
                  <a:gd name="T28" fmla="*/ 0 w 899"/>
                  <a:gd name="T29" fmla="*/ 0 h 685"/>
                  <a:gd name="T30" fmla="*/ 0 w 899"/>
                  <a:gd name="T31" fmla="*/ 0 h 685"/>
                  <a:gd name="T32" fmla="*/ 0 w 899"/>
                  <a:gd name="T33" fmla="*/ 0 h 6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9"/>
                  <a:gd name="T52" fmla="*/ 0 h 685"/>
                  <a:gd name="T53" fmla="*/ 899 w 899"/>
                  <a:gd name="T54" fmla="*/ 685 h 6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9" h="685">
                    <a:moveTo>
                      <a:pt x="0" y="608"/>
                    </a:moveTo>
                    <a:lnTo>
                      <a:pt x="179" y="506"/>
                    </a:lnTo>
                    <a:lnTo>
                      <a:pt x="330" y="416"/>
                    </a:lnTo>
                    <a:lnTo>
                      <a:pt x="456" y="328"/>
                    </a:lnTo>
                    <a:lnTo>
                      <a:pt x="567" y="248"/>
                    </a:lnTo>
                    <a:lnTo>
                      <a:pt x="652" y="174"/>
                    </a:lnTo>
                    <a:lnTo>
                      <a:pt x="726" y="108"/>
                    </a:lnTo>
                    <a:lnTo>
                      <a:pt x="839" y="0"/>
                    </a:lnTo>
                    <a:lnTo>
                      <a:pt x="899" y="64"/>
                    </a:lnTo>
                    <a:lnTo>
                      <a:pt x="786" y="172"/>
                    </a:lnTo>
                    <a:lnTo>
                      <a:pt x="709" y="240"/>
                    </a:lnTo>
                    <a:lnTo>
                      <a:pt x="622" y="317"/>
                    </a:lnTo>
                    <a:lnTo>
                      <a:pt x="509" y="400"/>
                    </a:lnTo>
                    <a:lnTo>
                      <a:pt x="377" y="490"/>
                    </a:lnTo>
                    <a:lnTo>
                      <a:pt x="222" y="583"/>
                    </a:lnTo>
                    <a:lnTo>
                      <a:pt x="41" y="685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3" name="Freeform 126"/>
              <p:cNvSpPr>
                <a:spLocks/>
              </p:cNvSpPr>
              <p:nvPr/>
            </p:nvSpPr>
            <p:spPr bwMode="auto">
              <a:xfrm>
                <a:off x="3865" y="3523"/>
                <a:ext cx="13" cy="27"/>
              </a:xfrm>
              <a:custGeom>
                <a:avLst/>
                <a:gdLst>
                  <a:gd name="T0" fmla="*/ 0 w 41"/>
                  <a:gd name="T1" fmla="*/ 0 h 79"/>
                  <a:gd name="T2" fmla="*/ 0 w 41"/>
                  <a:gd name="T3" fmla="*/ 0 h 79"/>
                  <a:gd name="T4" fmla="*/ 0 w 41"/>
                  <a:gd name="T5" fmla="*/ 0 h 79"/>
                  <a:gd name="T6" fmla="*/ 0 w 41"/>
                  <a:gd name="T7" fmla="*/ 0 h 79"/>
                  <a:gd name="T8" fmla="*/ 0 w 41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79"/>
                  <a:gd name="T17" fmla="*/ 41 w 41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79">
                    <a:moveTo>
                      <a:pt x="41" y="79"/>
                    </a:moveTo>
                    <a:lnTo>
                      <a:pt x="41" y="7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1" y="7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4" name="Freeform 127"/>
              <p:cNvSpPr>
                <a:spLocks/>
              </p:cNvSpPr>
              <p:nvPr/>
            </p:nvSpPr>
            <p:spPr bwMode="auto">
              <a:xfrm>
                <a:off x="4144" y="3027"/>
                <a:ext cx="218" cy="315"/>
              </a:xfrm>
              <a:custGeom>
                <a:avLst/>
                <a:gdLst>
                  <a:gd name="T0" fmla="*/ 0 w 654"/>
                  <a:gd name="T1" fmla="*/ 0 h 944"/>
                  <a:gd name="T2" fmla="*/ 0 w 654"/>
                  <a:gd name="T3" fmla="*/ 0 h 944"/>
                  <a:gd name="T4" fmla="*/ 0 w 654"/>
                  <a:gd name="T5" fmla="*/ 0 h 944"/>
                  <a:gd name="T6" fmla="*/ 0 w 654"/>
                  <a:gd name="T7" fmla="*/ 0 h 944"/>
                  <a:gd name="T8" fmla="*/ 0 w 654"/>
                  <a:gd name="T9" fmla="*/ 0 h 944"/>
                  <a:gd name="T10" fmla="*/ 0 w 654"/>
                  <a:gd name="T11" fmla="*/ 0 h 944"/>
                  <a:gd name="T12" fmla="*/ 0 w 654"/>
                  <a:gd name="T13" fmla="*/ 0 h 944"/>
                  <a:gd name="T14" fmla="*/ 0 w 654"/>
                  <a:gd name="T15" fmla="*/ 0 h 944"/>
                  <a:gd name="T16" fmla="*/ 0 w 654"/>
                  <a:gd name="T17" fmla="*/ 0 h 944"/>
                  <a:gd name="T18" fmla="*/ 0 w 654"/>
                  <a:gd name="T19" fmla="*/ 0 h 944"/>
                  <a:gd name="T20" fmla="*/ 0 w 654"/>
                  <a:gd name="T21" fmla="*/ 0 h 944"/>
                  <a:gd name="T22" fmla="*/ 0 w 654"/>
                  <a:gd name="T23" fmla="*/ 0 h 944"/>
                  <a:gd name="T24" fmla="*/ 0 w 654"/>
                  <a:gd name="T25" fmla="*/ 0 h 944"/>
                  <a:gd name="T26" fmla="*/ 0 w 654"/>
                  <a:gd name="T27" fmla="*/ 0 h 944"/>
                  <a:gd name="T28" fmla="*/ 0 w 654"/>
                  <a:gd name="T29" fmla="*/ 0 h 944"/>
                  <a:gd name="T30" fmla="*/ 0 w 654"/>
                  <a:gd name="T31" fmla="*/ 0 h 944"/>
                  <a:gd name="T32" fmla="*/ 0 w 654"/>
                  <a:gd name="T33" fmla="*/ 0 h 944"/>
                  <a:gd name="T34" fmla="*/ 0 w 654"/>
                  <a:gd name="T35" fmla="*/ 0 h 944"/>
                  <a:gd name="T36" fmla="*/ 0 w 654"/>
                  <a:gd name="T37" fmla="*/ 0 h 944"/>
                  <a:gd name="T38" fmla="*/ 0 w 654"/>
                  <a:gd name="T39" fmla="*/ 0 h 944"/>
                  <a:gd name="T40" fmla="*/ 0 w 654"/>
                  <a:gd name="T41" fmla="*/ 0 h 944"/>
                  <a:gd name="T42" fmla="*/ 0 w 654"/>
                  <a:gd name="T43" fmla="*/ 0 h 944"/>
                  <a:gd name="T44" fmla="*/ 0 w 654"/>
                  <a:gd name="T45" fmla="*/ 0 h 9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54"/>
                  <a:gd name="T70" fmla="*/ 0 h 944"/>
                  <a:gd name="T71" fmla="*/ 654 w 654"/>
                  <a:gd name="T72" fmla="*/ 944 h 94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54" h="944">
                    <a:moveTo>
                      <a:pt x="0" y="880"/>
                    </a:moveTo>
                    <a:lnTo>
                      <a:pt x="134" y="743"/>
                    </a:lnTo>
                    <a:lnTo>
                      <a:pt x="226" y="644"/>
                    </a:lnTo>
                    <a:lnTo>
                      <a:pt x="319" y="528"/>
                    </a:lnTo>
                    <a:lnTo>
                      <a:pt x="366" y="468"/>
                    </a:lnTo>
                    <a:lnTo>
                      <a:pt x="407" y="407"/>
                    </a:lnTo>
                    <a:lnTo>
                      <a:pt x="486" y="273"/>
                    </a:lnTo>
                    <a:lnTo>
                      <a:pt x="514" y="207"/>
                    </a:lnTo>
                    <a:lnTo>
                      <a:pt x="541" y="138"/>
                    </a:lnTo>
                    <a:lnTo>
                      <a:pt x="558" y="72"/>
                    </a:lnTo>
                    <a:lnTo>
                      <a:pt x="569" y="0"/>
                    </a:lnTo>
                    <a:lnTo>
                      <a:pt x="654" y="17"/>
                    </a:lnTo>
                    <a:lnTo>
                      <a:pt x="643" y="92"/>
                    </a:lnTo>
                    <a:lnTo>
                      <a:pt x="624" y="168"/>
                    </a:lnTo>
                    <a:lnTo>
                      <a:pt x="594" y="243"/>
                    </a:lnTo>
                    <a:lnTo>
                      <a:pt x="564" y="314"/>
                    </a:lnTo>
                    <a:lnTo>
                      <a:pt x="481" y="454"/>
                    </a:lnTo>
                    <a:lnTo>
                      <a:pt x="437" y="520"/>
                    </a:lnTo>
                    <a:lnTo>
                      <a:pt x="388" y="584"/>
                    </a:lnTo>
                    <a:lnTo>
                      <a:pt x="292" y="701"/>
                    </a:lnTo>
                    <a:lnTo>
                      <a:pt x="198" y="803"/>
                    </a:lnTo>
                    <a:lnTo>
                      <a:pt x="60" y="944"/>
                    </a:lnTo>
                    <a:lnTo>
                      <a:pt x="0" y="88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5" name="Freeform 128"/>
              <p:cNvSpPr>
                <a:spLocks/>
              </p:cNvSpPr>
              <p:nvPr/>
            </p:nvSpPr>
            <p:spPr bwMode="auto">
              <a:xfrm>
                <a:off x="4144" y="3321"/>
                <a:ext cx="20" cy="21"/>
              </a:xfrm>
              <a:custGeom>
                <a:avLst/>
                <a:gdLst>
                  <a:gd name="T0" fmla="*/ 0 w 60"/>
                  <a:gd name="T1" fmla="*/ 0 h 64"/>
                  <a:gd name="T2" fmla="*/ 0 w 60"/>
                  <a:gd name="T3" fmla="*/ 0 h 64"/>
                  <a:gd name="T4" fmla="*/ 0 w 60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64"/>
                  <a:gd name="T11" fmla="*/ 60 w 60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64">
                    <a:moveTo>
                      <a:pt x="60" y="64"/>
                    </a:moveTo>
                    <a:lnTo>
                      <a:pt x="0" y="0"/>
                    </a:lnTo>
                    <a:lnTo>
                      <a:pt x="60" y="6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6" name="Freeform 129"/>
              <p:cNvSpPr>
                <a:spLocks/>
              </p:cNvSpPr>
              <p:nvPr/>
            </p:nvSpPr>
            <p:spPr bwMode="auto">
              <a:xfrm>
                <a:off x="4210" y="2818"/>
                <a:ext cx="152" cy="212"/>
              </a:xfrm>
              <a:custGeom>
                <a:avLst/>
                <a:gdLst>
                  <a:gd name="T0" fmla="*/ 0 w 456"/>
                  <a:gd name="T1" fmla="*/ 0 h 636"/>
                  <a:gd name="T2" fmla="*/ 0 w 456"/>
                  <a:gd name="T3" fmla="*/ 0 h 636"/>
                  <a:gd name="T4" fmla="*/ 0 w 456"/>
                  <a:gd name="T5" fmla="*/ 0 h 636"/>
                  <a:gd name="T6" fmla="*/ 0 w 456"/>
                  <a:gd name="T7" fmla="*/ 0 h 636"/>
                  <a:gd name="T8" fmla="*/ 0 w 456"/>
                  <a:gd name="T9" fmla="*/ 0 h 636"/>
                  <a:gd name="T10" fmla="*/ 0 w 456"/>
                  <a:gd name="T11" fmla="*/ 0 h 636"/>
                  <a:gd name="T12" fmla="*/ 0 w 456"/>
                  <a:gd name="T13" fmla="*/ 0 h 636"/>
                  <a:gd name="T14" fmla="*/ 0 w 456"/>
                  <a:gd name="T15" fmla="*/ 0 h 636"/>
                  <a:gd name="T16" fmla="*/ 0 w 456"/>
                  <a:gd name="T17" fmla="*/ 0 h 636"/>
                  <a:gd name="T18" fmla="*/ 0 w 456"/>
                  <a:gd name="T19" fmla="*/ 0 h 636"/>
                  <a:gd name="T20" fmla="*/ 0 w 456"/>
                  <a:gd name="T21" fmla="*/ 0 h 636"/>
                  <a:gd name="T22" fmla="*/ 0 w 456"/>
                  <a:gd name="T23" fmla="*/ 0 h 636"/>
                  <a:gd name="T24" fmla="*/ 0 w 456"/>
                  <a:gd name="T25" fmla="*/ 0 h 636"/>
                  <a:gd name="T26" fmla="*/ 0 w 456"/>
                  <a:gd name="T27" fmla="*/ 0 h 636"/>
                  <a:gd name="T28" fmla="*/ 0 w 456"/>
                  <a:gd name="T29" fmla="*/ 0 h 636"/>
                  <a:gd name="T30" fmla="*/ 0 w 456"/>
                  <a:gd name="T31" fmla="*/ 0 h 636"/>
                  <a:gd name="T32" fmla="*/ 0 w 456"/>
                  <a:gd name="T33" fmla="*/ 0 h 636"/>
                  <a:gd name="T34" fmla="*/ 0 w 456"/>
                  <a:gd name="T35" fmla="*/ 0 h 636"/>
                  <a:gd name="T36" fmla="*/ 0 w 456"/>
                  <a:gd name="T37" fmla="*/ 0 h 636"/>
                  <a:gd name="T38" fmla="*/ 0 w 456"/>
                  <a:gd name="T39" fmla="*/ 0 h 636"/>
                  <a:gd name="T40" fmla="*/ 0 w 456"/>
                  <a:gd name="T41" fmla="*/ 0 h 6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6"/>
                  <a:gd name="T64" fmla="*/ 0 h 636"/>
                  <a:gd name="T65" fmla="*/ 456 w 456"/>
                  <a:gd name="T66" fmla="*/ 636 h 6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6" h="636">
                    <a:moveTo>
                      <a:pt x="371" y="636"/>
                    </a:moveTo>
                    <a:lnTo>
                      <a:pt x="368" y="595"/>
                    </a:lnTo>
                    <a:lnTo>
                      <a:pt x="362" y="555"/>
                    </a:lnTo>
                    <a:lnTo>
                      <a:pt x="346" y="512"/>
                    </a:lnTo>
                    <a:lnTo>
                      <a:pt x="324" y="463"/>
                    </a:lnTo>
                    <a:lnTo>
                      <a:pt x="266" y="366"/>
                    </a:lnTo>
                    <a:lnTo>
                      <a:pt x="194" y="276"/>
                    </a:lnTo>
                    <a:lnTo>
                      <a:pt x="124" y="191"/>
                    </a:lnTo>
                    <a:lnTo>
                      <a:pt x="62" y="125"/>
                    </a:lnTo>
                    <a:lnTo>
                      <a:pt x="0" y="64"/>
                    </a:lnTo>
                    <a:lnTo>
                      <a:pt x="60" y="0"/>
                    </a:lnTo>
                    <a:lnTo>
                      <a:pt x="124" y="61"/>
                    </a:lnTo>
                    <a:lnTo>
                      <a:pt x="187" y="130"/>
                    </a:lnTo>
                    <a:lnTo>
                      <a:pt x="260" y="218"/>
                    </a:lnTo>
                    <a:lnTo>
                      <a:pt x="338" y="317"/>
                    </a:lnTo>
                    <a:lnTo>
                      <a:pt x="398" y="419"/>
                    </a:lnTo>
                    <a:lnTo>
                      <a:pt x="426" y="476"/>
                    </a:lnTo>
                    <a:lnTo>
                      <a:pt x="445" y="531"/>
                    </a:lnTo>
                    <a:lnTo>
                      <a:pt x="454" y="583"/>
                    </a:lnTo>
                    <a:lnTo>
                      <a:pt x="456" y="636"/>
                    </a:lnTo>
                    <a:lnTo>
                      <a:pt x="371" y="63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7" name="Freeform 130"/>
              <p:cNvSpPr>
                <a:spLocks/>
              </p:cNvSpPr>
              <p:nvPr/>
            </p:nvSpPr>
            <p:spPr bwMode="auto">
              <a:xfrm>
                <a:off x="4334" y="3027"/>
                <a:ext cx="28" cy="6"/>
              </a:xfrm>
              <a:custGeom>
                <a:avLst/>
                <a:gdLst>
                  <a:gd name="T0" fmla="*/ 0 w 85"/>
                  <a:gd name="T1" fmla="*/ 0 h 17"/>
                  <a:gd name="T2" fmla="*/ 0 w 85"/>
                  <a:gd name="T3" fmla="*/ 0 h 17"/>
                  <a:gd name="T4" fmla="*/ 0 w 85"/>
                  <a:gd name="T5" fmla="*/ 0 h 17"/>
                  <a:gd name="T6" fmla="*/ 0 w 85"/>
                  <a:gd name="T7" fmla="*/ 0 h 17"/>
                  <a:gd name="T8" fmla="*/ 0 w 8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"/>
                  <a:gd name="T16" fmla="*/ 0 h 17"/>
                  <a:gd name="T17" fmla="*/ 85 w 8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" h="17">
                    <a:moveTo>
                      <a:pt x="85" y="17"/>
                    </a:moveTo>
                    <a:lnTo>
                      <a:pt x="8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85" y="1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8" name="Freeform 131"/>
              <p:cNvSpPr>
                <a:spLocks/>
              </p:cNvSpPr>
              <p:nvPr/>
            </p:nvSpPr>
            <p:spPr bwMode="auto">
              <a:xfrm>
                <a:off x="3673" y="2818"/>
                <a:ext cx="557" cy="548"/>
              </a:xfrm>
              <a:custGeom>
                <a:avLst/>
                <a:gdLst>
                  <a:gd name="T0" fmla="*/ 0 w 1672"/>
                  <a:gd name="T1" fmla="*/ 0 h 1643"/>
                  <a:gd name="T2" fmla="*/ 0 w 1672"/>
                  <a:gd name="T3" fmla="*/ 0 h 1643"/>
                  <a:gd name="T4" fmla="*/ 0 w 1672"/>
                  <a:gd name="T5" fmla="*/ 0 h 1643"/>
                  <a:gd name="T6" fmla="*/ 0 w 1672"/>
                  <a:gd name="T7" fmla="*/ 0 h 1643"/>
                  <a:gd name="T8" fmla="*/ 0 w 1672"/>
                  <a:gd name="T9" fmla="*/ 0 h 1643"/>
                  <a:gd name="T10" fmla="*/ 0 w 1672"/>
                  <a:gd name="T11" fmla="*/ 0 h 1643"/>
                  <a:gd name="T12" fmla="*/ 0 w 1672"/>
                  <a:gd name="T13" fmla="*/ 0 h 1643"/>
                  <a:gd name="T14" fmla="*/ 0 w 1672"/>
                  <a:gd name="T15" fmla="*/ 0 h 1643"/>
                  <a:gd name="T16" fmla="*/ 0 w 1672"/>
                  <a:gd name="T17" fmla="*/ 0 h 1643"/>
                  <a:gd name="T18" fmla="*/ 0 w 1672"/>
                  <a:gd name="T19" fmla="*/ 0 h 1643"/>
                  <a:gd name="T20" fmla="*/ 0 w 1672"/>
                  <a:gd name="T21" fmla="*/ 0 h 1643"/>
                  <a:gd name="T22" fmla="*/ 0 w 1672"/>
                  <a:gd name="T23" fmla="*/ 0 h 1643"/>
                  <a:gd name="T24" fmla="*/ 0 w 1672"/>
                  <a:gd name="T25" fmla="*/ 0 h 1643"/>
                  <a:gd name="T26" fmla="*/ 0 w 1672"/>
                  <a:gd name="T27" fmla="*/ 0 h 1643"/>
                  <a:gd name="T28" fmla="*/ 0 w 1672"/>
                  <a:gd name="T29" fmla="*/ 0 h 1643"/>
                  <a:gd name="T30" fmla="*/ 0 w 1672"/>
                  <a:gd name="T31" fmla="*/ 0 h 1643"/>
                  <a:gd name="T32" fmla="*/ 0 w 1672"/>
                  <a:gd name="T33" fmla="*/ 0 h 16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72"/>
                  <a:gd name="T52" fmla="*/ 0 h 1643"/>
                  <a:gd name="T53" fmla="*/ 1672 w 1672"/>
                  <a:gd name="T54" fmla="*/ 1643 h 16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72" h="1643">
                    <a:moveTo>
                      <a:pt x="1672" y="64"/>
                    </a:moveTo>
                    <a:lnTo>
                      <a:pt x="1452" y="268"/>
                    </a:lnTo>
                    <a:lnTo>
                      <a:pt x="954" y="740"/>
                    </a:lnTo>
                    <a:lnTo>
                      <a:pt x="673" y="1013"/>
                    </a:lnTo>
                    <a:lnTo>
                      <a:pt x="413" y="1268"/>
                    </a:lnTo>
                    <a:lnTo>
                      <a:pt x="201" y="1488"/>
                    </a:lnTo>
                    <a:lnTo>
                      <a:pt x="124" y="1577"/>
                    </a:lnTo>
                    <a:lnTo>
                      <a:pt x="69" y="1643"/>
                    </a:lnTo>
                    <a:lnTo>
                      <a:pt x="0" y="1587"/>
                    </a:lnTo>
                    <a:lnTo>
                      <a:pt x="58" y="1519"/>
                    </a:lnTo>
                    <a:lnTo>
                      <a:pt x="137" y="1428"/>
                    </a:lnTo>
                    <a:lnTo>
                      <a:pt x="349" y="1208"/>
                    </a:lnTo>
                    <a:lnTo>
                      <a:pt x="613" y="949"/>
                    </a:lnTo>
                    <a:lnTo>
                      <a:pt x="894" y="677"/>
                    </a:lnTo>
                    <a:lnTo>
                      <a:pt x="1391" y="204"/>
                    </a:lnTo>
                    <a:lnTo>
                      <a:pt x="1612" y="0"/>
                    </a:lnTo>
                    <a:lnTo>
                      <a:pt x="1672" y="6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29" name="Freeform 132"/>
              <p:cNvSpPr>
                <a:spLocks/>
              </p:cNvSpPr>
              <p:nvPr/>
            </p:nvSpPr>
            <p:spPr bwMode="auto">
              <a:xfrm>
                <a:off x="4210" y="2810"/>
                <a:ext cx="20" cy="30"/>
              </a:xfrm>
              <a:custGeom>
                <a:avLst/>
                <a:gdLst>
                  <a:gd name="T0" fmla="*/ 0 w 60"/>
                  <a:gd name="T1" fmla="*/ 0 h 90"/>
                  <a:gd name="T2" fmla="*/ 0 w 60"/>
                  <a:gd name="T3" fmla="*/ 0 h 90"/>
                  <a:gd name="T4" fmla="*/ 0 w 60"/>
                  <a:gd name="T5" fmla="*/ 0 h 90"/>
                  <a:gd name="T6" fmla="*/ 0 w 60"/>
                  <a:gd name="T7" fmla="*/ 0 h 90"/>
                  <a:gd name="T8" fmla="*/ 0 w 60"/>
                  <a:gd name="T9" fmla="*/ 0 h 90"/>
                  <a:gd name="T10" fmla="*/ 0 w 60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90"/>
                  <a:gd name="T20" fmla="*/ 60 w 6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90">
                    <a:moveTo>
                      <a:pt x="60" y="26"/>
                    </a:moveTo>
                    <a:lnTo>
                      <a:pt x="30" y="0"/>
                    </a:lnTo>
                    <a:lnTo>
                      <a:pt x="0" y="26"/>
                    </a:lnTo>
                    <a:lnTo>
                      <a:pt x="60" y="90"/>
                    </a:lnTo>
                    <a:lnTo>
                      <a:pt x="0" y="90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30" name="Freeform 133"/>
              <p:cNvSpPr>
                <a:spLocks/>
              </p:cNvSpPr>
              <p:nvPr/>
            </p:nvSpPr>
            <p:spPr bwMode="auto">
              <a:xfrm>
                <a:off x="3673" y="3347"/>
                <a:ext cx="23" cy="19"/>
              </a:xfrm>
              <a:custGeom>
                <a:avLst/>
                <a:gdLst>
                  <a:gd name="T0" fmla="*/ 0 w 69"/>
                  <a:gd name="T1" fmla="*/ 0 h 56"/>
                  <a:gd name="T2" fmla="*/ 0 w 69"/>
                  <a:gd name="T3" fmla="*/ 0 h 56"/>
                  <a:gd name="T4" fmla="*/ 0 w 69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56"/>
                  <a:gd name="T11" fmla="*/ 69 w 69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56">
                    <a:moveTo>
                      <a:pt x="69" y="56"/>
                    </a:moveTo>
                    <a:lnTo>
                      <a:pt x="0" y="0"/>
                    </a:lnTo>
                    <a:lnTo>
                      <a:pt x="69" y="5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55" name="Freeform 134"/>
            <p:cNvSpPr>
              <a:spLocks/>
            </p:cNvSpPr>
            <p:nvPr/>
          </p:nvSpPr>
          <p:spPr bwMode="auto">
            <a:xfrm>
              <a:off x="1921" y="2848"/>
              <a:ext cx="13" cy="4"/>
            </a:xfrm>
            <a:custGeom>
              <a:avLst/>
              <a:gdLst>
                <a:gd name="T0" fmla="*/ 0 w 38"/>
                <a:gd name="T1" fmla="*/ 0 h 11"/>
                <a:gd name="T2" fmla="*/ 0 w 38"/>
                <a:gd name="T3" fmla="*/ 0 h 11"/>
                <a:gd name="T4" fmla="*/ 0 w 38"/>
                <a:gd name="T5" fmla="*/ 0 h 11"/>
                <a:gd name="T6" fmla="*/ 0 w 38"/>
                <a:gd name="T7" fmla="*/ 0 h 11"/>
                <a:gd name="T8" fmla="*/ 0 w 3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1"/>
                <a:gd name="T17" fmla="*/ 38 w 3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1">
                  <a:moveTo>
                    <a:pt x="38" y="11"/>
                  </a:moveTo>
                  <a:lnTo>
                    <a:pt x="38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6" name="Freeform 135"/>
            <p:cNvSpPr>
              <a:spLocks/>
            </p:cNvSpPr>
            <p:nvPr/>
          </p:nvSpPr>
          <p:spPr bwMode="auto">
            <a:xfrm>
              <a:off x="1296" y="2921"/>
              <a:ext cx="25" cy="11"/>
            </a:xfrm>
            <a:custGeom>
              <a:avLst/>
              <a:gdLst>
                <a:gd name="T0" fmla="*/ 0 w 73"/>
                <a:gd name="T1" fmla="*/ 0 h 31"/>
                <a:gd name="T2" fmla="*/ 0 w 73"/>
                <a:gd name="T3" fmla="*/ 0 h 31"/>
                <a:gd name="T4" fmla="*/ 0 w 73"/>
                <a:gd name="T5" fmla="*/ 0 h 31"/>
                <a:gd name="T6" fmla="*/ 0 w 73"/>
                <a:gd name="T7" fmla="*/ 0 h 31"/>
                <a:gd name="T8" fmla="*/ 0 w 73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31"/>
                <a:gd name="T17" fmla="*/ 73 w 7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31">
                  <a:moveTo>
                    <a:pt x="0" y="0"/>
                  </a:moveTo>
                  <a:lnTo>
                    <a:pt x="0" y="2"/>
                  </a:lnTo>
                  <a:lnTo>
                    <a:pt x="73" y="29"/>
                  </a:lnTo>
                  <a:lnTo>
                    <a:pt x="7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7" name="Freeform 136"/>
            <p:cNvSpPr>
              <a:spLocks/>
            </p:cNvSpPr>
            <p:nvPr/>
          </p:nvSpPr>
          <p:spPr bwMode="auto">
            <a:xfrm>
              <a:off x="1874" y="2945"/>
              <a:ext cx="23" cy="16"/>
            </a:xfrm>
            <a:custGeom>
              <a:avLst/>
              <a:gdLst>
                <a:gd name="T0" fmla="*/ 0 w 68"/>
                <a:gd name="T1" fmla="*/ 0 h 47"/>
                <a:gd name="T2" fmla="*/ 0 w 68"/>
                <a:gd name="T3" fmla="*/ 0 h 47"/>
                <a:gd name="T4" fmla="*/ 0 w 68"/>
                <a:gd name="T5" fmla="*/ 0 h 47"/>
                <a:gd name="T6" fmla="*/ 0 w 68"/>
                <a:gd name="T7" fmla="*/ 0 h 47"/>
                <a:gd name="T8" fmla="*/ 0 w 6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47"/>
                <a:gd name="T17" fmla="*/ 68 w 6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47">
                  <a:moveTo>
                    <a:pt x="66" y="47"/>
                  </a:moveTo>
                  <a:lnTo>
                    <a:pt x="68" y="41"/>
                  </a:lnTo>
                  <a:lnTo>
                    <a:pt x="0" y="4"/>
                  </a:lnTo>
                  <a:lnTo>
                    <a:pt x="2" y="0"/>
                  </a:lnTo>
                  <a:lnTo>
                    <a:pt x="66" y="4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8" name="Freeform 137"/>
            <p:cNvSpPr>
              <a:spLocks/>
            </p:cNvSpPr>
            <p:nvPr/>
          </p:nvSpPr>
          <p:spPr bwMode="auto">
            <a:xfrm>
              <a:off x="1669" y="2199"/>
              <a:ext cx="23" cy="24"/>
            </a:xfrm>
            <a:custGeom>
              <a:avLst/>
              <a:gdLst>
                <a:gd name="T0" fmla="*/ 0 w 71"/>
                <a:gd name="T1" fmla="*/ 0 h 74"/>
                <a:gd name="T2" fmla="*/ 0 w 71"/>
                <a:gd name="T3" fmla="*/ 0 h 74"/>
                <a:gd name="T4" fmla="*/ 0 w 71"/>
                <a:gd name="T5" fmla="*/ 0 h 74"/>
                <a:gd name="T6" fmla="*/ 0 w 71"/>
                <a:gd name="T7" fmla="*/ 0 h 74"/>
                <a:gd name="T8" fmla="*/ 0 w 71"/>
                <a:gd name="T9" fmla="*/ 0 h 74"/>
                <a:gd name="T10" fmla="*/ 0 w 71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74"/>
                <a:gd name="T20" fmla="*/ 71 w 7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74">
                  <a:moveTo>
                    <a:pt x="24" y="0"/>
                  </a:moveTo>
                  <a:lnTo>
                    <a:pt x="7" y="4"/>
                  </a:lnTo>
                  <a:lnTo>
                    <a:pt x="0" y="19"/>
                  </a:lnTo>
                  <a:lnTo>
                    <a:pt x="71" y="54"/>
                  </a:lnTo>
                  <a:lnTo>
                    <a:pt x="49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59" name="Freeform 138"/>
            <p:cNvSpPr>
              <a:spLocks/>
            </p:cNvSpPr>
            <p:nvPr/>
          </p:nvSpPr>
          <p:spPr bwMode="auto">
            <a:xfrm>
              <a:off x="1915" y="2844"/>
              <a:ext cx="25" cy="8"/>
            </a:xfrm>
            <a:custGeom>
              <a:avLst/>
              <a:gdLst>
                <a:gd name="T0" fmla="*/ 0 w 76"/>
                <a:gd name="T1" fmla="*/ 0 h 23"/>
                <a:gd name="T2" fmla="*/ 0 w 76"/>
                <a:gd name="T3" fmla="*/ 0 h 23"/>
                <a:gd name="T4" fmla="*/ 0 w 76"/>
                <a:gd name="T5" fmla="*/ 0 h 23"/>
                <a:gd name="T6" fmla="*/ 0 w 76"/>
                <a:gd name="T7" fmla="*/ 0 h 23"/>
                <a:gd name="T8" fmla="*/ 0 w 76"/>
                <a:gd name="T9" fmla="*/ 0 h 23"/>
                <a:gd name="T10" fmla="*/ 0 w 76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"/>
                <a:gd name="T19" fmla="*/ 0 h 23"/>
                <a:gd name="T20" fmla="*/ 76 w 76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" h="23">
                  <a:moveTo>
                    <a:pt x="76" y="17"/>
                  </a:moveTo>
                  <a:lnTo>
                    <a:pt x="76" y="23"/>
                  </a:lnTo>
                  <a:lnTo>
                    <a:pt x="76" y="12"/>
                  </a:lnTo>
                  <a:lnTo>
                    <a:pt x="0" y="3"/>
                  </a:lnTo>
                  <a:lnTo>
                    <a:pt x="0" y="0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0" name="Freeform 139"/>
            <p:cNvSpPr>
              <a:spLocks/>
            </p:cNvSpPr>
            <p:nvPr/>
          </p:nvSpPr>
          <p:spPr bwMode="auto">
            <a:xfrm>
              <a:off x="1239" y="2597"/>
              <a:ext cx="26" cy="5"/>
            </a:xfrm>
            <a:custGeom>
              <a:avLst/>
              <a:gdLst>
                <a:gd name="T0" fmla="*/ 0 w 76"/>
                <a:gd name="T1" fmla="*/ 0 h 14"/>
                <a:gd name="T2" fmla="*/ 0 w 76"/>
                <a:gd name="T3" fmla="*/ 0 h 14"/>
                <a:gd name="T4" fmla="*/ 0 w 76"/>
                <a:gd name="T5" fmla="*/ 0 h 14"/>
                <a:gd name="T6" fmla="*/ 0 w 76"/>
                <a:gd name="T7" fmla="*/ 0 h 14"/>
                <a:gd name="T8" fmla="*/ 0 w 76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4"/>
                <a:gd name="T17" fmla="*/ 76 w 7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4">
                  <a:moveTo>
                    <a:pt x="76" y="14"/>
                  </a:moveTo>
                  <a:lnTo>
                    <a:pt x="76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76" y="14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1" name="Freeform 140"/>
            <p:cNvSpPr>
              <a:spLocks/>
            </p:cNvSpPr>
            <p:nvPr/>
          </p:nvSpPr>
          <p:spPr bwMode="auto">
            <a:xfrm>
              <a:off x="1171" y="1769"/>
              <a:ext cx="719" cy="1054"/>
            </a:xfrm>
            <a:custGeom>
              <a:avLst/>
              <a:gdLst>
                <a:gd name="T0" fmla="*/ 0 w 2159"/>
                <a:gd name="T1" fmla="*/ 0 h 3163"/>
                <a:gd name="T2" fmla="*/ 0 w 2159"/>
                <a:gd name="T3" fmla="*/ 0 h 3163"/>
                <a:gd name="T4" fmla="*/ 0 w 2159"/>
                <a:gd name="T5" fmla="*/ 0 h 3163"/>
                <a:gd name="T6" fmla="*/ 0 w 2159"/>
                <a:gd name="T7" fmla="*/ 0 h 3163"/>
                <a:gd name="T8" fmla="*/ 0 w 2159"/>
                <a:gd name="T9" fmla="*/ 0 h 3163"/>
                <a:gd name="T10" fmla="*/ 0 w 2159"/>
                <a:gd name="T11" fmla="*/ 0 h 3163"/>
                <a:gd name="T12" fmla="*/ 0 w 2159"/>
                <a:gd name="T13" fmla="*/ 0 h 3163"/>
                <a:gd name="T14" fmla="*/ 0 w 2159"/>
                <a:gd name="T15" fmla="*/ 0 h 3163"/>
                <a:gd name="T16" fmla="*/ 0 w 2159"/>
                <a:gd name="T17" fmla="*/ 0 h 3163"/>
                <a:gd name="T18" fmla="*/ 0 w 2159"/>
                <a:gd name="T19" fmla="*/ 0 h 3163"/>
                <a:gd name="T20" fmla="*/ 0 w 2159"/>
                <a:gd name="T21" fmla="*/ 0 h 3163"/>
                <a:gd name="T22" fmla="*/ 0 w 2159"/>
                <a:gd name="T23" fmla="*/ 0 h 3163"/>
                <a:gd name="T24" fmla="*/ 0 w 2159"/>
                <a:gd name="T25" fmla="*/ 0 h 3163"/>
                <a:gd name="T26" fmla="*/ 0 w 2159"/>
                <a:gd name="T27" fmla="*/ 0 h 3163"/>
                <a:gd name="T28" fmla="*/ 0 w 2159"/>
                <a:gd name="T29" fmla="*/ 0 h 3163"/>
                <a:gd name="T30" fmla="*/ 0 w 2159"/>
                <a:gd name="T31" fmla="*/ 0 h 3163"/>
                <a:gd name="T32" fmla="*/ 0 w 2159"/>
                <a:gd name="T33" fmla="*/ 0 h 3163"/>
                <a:gd name="T34" fmla="*/ 0 w 2159"/>
                <a:gd name="T35" fmla="*/ 0 h 3163"/>
                <a:gd name="T36" fmla="*/ 0 w 2159"/>
                <a:gd name="T37" fmla="*/ 0 h 3163"/>
                <a:gd name="T38" fmla="*/ 0 w 2159"/>
                <a:gd name="T39" fmla="*/ 0 h 3163"/>
                <a:gd name="T40" fmla="*/ 0 w 2159"/>
                <a:gd name="T41" fmla="*/ 0 h 3163"/>
                <a:gd name="T42" fmla="*/ 0 w 2159"/>
                <a:gd name="T43" fmla="*/ 0 h 3163"/>
                <a:gd name="T44" fmla="*/ 0 w 2159"/>
                <a:gd name="T45" fmla="*/ 0 h 3163"/>
                <a:gd name="T46" fmla="*/ 0 w 2159"/>
                <a:gd name="T47" fmla="*/ 0 h 3163"/>
                <a:gd name="T48" fmla="*/ 0 w 2159"/>
                <a:gd name="T49" fmla="*/ 0 h 3163"/>
                <a:gd name="T50" fmla="*/ 0 w 2159"/>
                <a:gd name="T51" fmla="*/ 0 h 3163"/>
                <a:gd name="T52" fmla="*/ 0 w 2159"/>
                <a:gd name="T53" fmla="*/ 0 h 3163"/>
                <a:gd name="T54" fmla="*/ 0 w 2159"/>
                <a:gd name="T55" fmla="*/ 0 h 3163"/>
                <a:gd name="T56" fmla="*/ 0 w 2159"/>
                <a:gd name="T57" fmla="*/ 0 h 3163"/>
                <a:gd name="T58" fmla="*/ 0 w 2159"/>
                <a:gd name="T59" fmla="*/ 0 h 3163"/>
                <a:gd name="T60" fmla="*/ 0 w 2159"/>
                <a:gd name="T61" fmla="*/ 0 h 3163"/>
                <a:gd name="T62" fmla="*/ 0 w 2159"/>
                <a:gd name="T63" fmla="*/ 0 h 3163"/>
                <a:gd name="T64" fmla="*/ 0 w 2159"/>
                <a:gd name="T65" fmla="*/ 0 h 3163"/>
                <a:gd name="T66" fmla="*/ 0 w 2159"/>
                <a:gd name="T67" fmla="*/ 0 h 3163"/>
                <a:gd name="T68" fmla="*/ 0 w 2159"/>
                <a:gd name="T69" fmla="*/ 0 h 3163"/>
                <a:gd name="T70" fmla="*/ 0 w 2159"/>
                <a:gd name="T71" fmla="*/ 0 h 3163"/>
                <a:gd name="T72" fmla="*/ 0 w 2159"/>
                <a:gd name="T73" fmla="*/ 0 h 3163"/>
                <a:gd name="T74" fmla="*/ 0 w 2159"/>
                <a:gd name="T75" fmla="*/ 0 h 3163"/>
                <a:gd name="T76" fmla="*/ 0 w 2159"/>
                <a:gd name="T77" fmla="*/ 0 h 3163"/>
                <a:gd name="T78" fmla="*/ 0 w 2159"/>
                <a:gd name="T79" fmla="*/ 0 h 3163"/>
                <a:gd name="T80" fmla="*/ 0 w 2159"/>
                <a:gd name="T81" fmla="*/ 0 h 3163"/>
                <a:gd name="T82" fmla="*/ 0 w 2159"/>
                <a:gd name="T83" fmla="*/ 0 h 3163"/>
                <a:gd name="T84" fmla="*/ 0 w 2159"/>
                <a:gd name="T85" fmla="*/ 0 h 3163"/>
                <a:gd name="T86" fmla="*/ 0 w 2159"/>
                <a:gd name="T87" fmla="*/ 0 h 31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59"/>
                <a:gd name="T133" fmla="*/ 0 h 3163"/>
                <a:gd name="T134" fmla="*/ 2159 w 2159"/>
                <a:gd name="T135" fmla="*/ 3163 h 31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59" h="3163">
                  <a:moveTo>
                    <a:pt x="2159" y="0"/>
                  </a:moveTo>
                  <a:lnTo>
                    <a:pt x="2078" y="30"/>
                  </a:lnTo>
                  <a:lnTo>
                    <a:pt x="1999" y="64"/>
                  </a:lnTo>
                  <a:lnTo>
                    <a:pt x="1919" y="100"/>
                  </a:lnTo>
                  <a:lnTo>
                    <a:pt x="1837" y="138"/>
                  </a:lnTo>
                  <a:lnTo>
                    <a:pt x="1754" y="179"/>
                  </a:lnTo>
                  <a:lnTo>
                    <a:pt x="1669" y="223"/>
                  </a:lnTo>
                  <a:lnTo>
                    <a:pt x="1584" y="270"/>
                  </a:lnTo>
                  <a:lnTo>
                    <a:pt x="1499" y="319"/>
                  </a:lnTo>
                  <a:lnTo>
                    <a:pt x="1414" y="371"/>
                  </a:lnTo>
                  <a:lnTo>
                    <a:pt x="1325" y="426"/>
                  </a:lnTo>
                  <a:lnTo>
                    <a:pt x="1237" y="484"/>
                  </a:lnTo>
                  <a:lnTo>
                    <a:pt x="1149" y="547"/>
                  </a:lnTo>
                  <a:lnTo>
                    <a:pt x="1058" y="613"/>
                  </a:lnTo>
                  <a:lnTo>
                    <a:pt x="968" y="681"/>
                  </a:lnTo>
                  <a:lnTo>
                    <a:pt x="875" y="753"/>
                  </a:lnTo>
                  <a:lnTo>
                    <a:pt x="783" y="828"/>
                  </a:lnTo>
                  <a:lnTo>
                    <a:pt x="750" y="858"/>
                  </a:lnTo>
                  <a:lnTo>
                    <a:pt x="715" y="885"/>
                  </a:lnTo>
                  <a:lnTo>
                    <a:pt x="681" y="919"/>
                  </a:lnTo>
                  <a:lnTo>
                    <a:pt x="649" y="949"/>
                  </a:lnTo>
                  <a:lnTo>
                    <a:pt x="615" y="985"/>
                  </a:lnTo>
                  <a:lnTo>
                    <a:pt x="583" y="1017"/>
                  </a:lnTo>
                  <a:lnTo>
                    <a:pt x="519" y="1089"/>
                  </a:lnTo>
                  <a:lnTo>
                    <a:pt x="459" y="1166"/>
                  </a:lnTo>
                  <a:lnTo>
                    <a:pt x="398" y="1245"/>
                  </a:lnTo>
                  <a:lnTo>
                    <a:pt x="343" y="1326"/>
                  </a:lnTo>
                  <a:lnTo>
                    <a:pt x="315" y="1369"/>
                  </a:lnTo>
                  <a:lnTo>
                    <a:pt x="288" y="1411"/>
                  </a:lnTo>
                  <a:lnTo>
                    <a:pt x="264" y="1454"/>
                  </a:lnTo>
                  <a:lnTo>
                    <a:pt x="239" y="1499"/>
                  </a:lnTo>
                  <a:lnTo>
                    <a:pt x="215" y="1541"/>
                  </a:lnTo>
                  <a:lnTo>
                    <a:pt x="192" y="1587"/>
                  </a:lnTo>
                  <a:lnTo>
                    <a:pt x="170" y="1631"/>
                  </a:lnTo>
                  <a:lnTo>
                    <a:pt x="149" y="1675"/>
                  </a:lnTo>
                  <a:lnTo>
                    <a:pt x="129" y="1719"/>
                  </a:lnTo>
                  <a:lnTo>
                    <a:pt x="113" y="1765"/>
                  </a:lnTo>
                  <a:lnTo>
                    <a:pt x="79" y="1856"/>
                  </a:lnTo>
                  <a:lnTo>
                    <a:pt x="63" y="1901"/>
                  </a:lnTo>
                  <a:lnTo>
                    <a:pt x="51" y="1947"/>
                  </a:lnTo>
                  <a:lnTo>
                    <a:pt x="38" y="1991"/>
                  </a:lnTo>
                  <a:lnTo>
                    <a:pt x="30" y="2035"/>
                  </a:lnTo>
                  <a:lnTo>
                    <a:pt x="19" y="2082"/>
                  </a:lnTo>
                  <a:lnTo>
                    <a:pt x="13" y="2126"/>
                  </a:lnTo>
                  <a:lnTo>
                    <a:pt x="8" y="2169"/>
                  </a:lnTo>
                  <a:lnTo>
                    <a:pt x="2" y="2214"/>
                  </a:lnTo>
                  <a:lnTo>
                    <a:pt x="0" y="2258"/>
                  </a:lnTo>
                  <a:lnTo>
                    <a:pt x="0" y="2299"/>
                  </a:lnTo>
                  <a:lnTo>
                    <a:pt x="2" y="2343"/>
                  </a:lnTo>
                  <a:lnTo>
                    <a:pt x="5" y="2384"/>
                  </a:lnTo>
                  <a:lnTo>
                    <a:pt x="8" y="2426"/>
                  </a:lnTo>
                  <a:lnTo>
                    <a:pt x="17" y="2467"/>
                  </a:lnTo>
                  <a:lnTo>
                    <a:pt x="24" y="2508"/>
                  </a:lnTo>
                  <a:lnTo>
                    <a:pt x="36" y="2546"/>
                  </a:lnTo>
                  <a:lnTo>
                    <a:pt x="49" y="2586"/>
                  </a:lnTo>
                  <a:lnTo>
                    <a:pt x="63" y="2624"/>
                  </a:lnTo>
                  <a:lnTo>
                    <a:pt x="79" y="2659"/>
                  </a:lnTo>
                  <a:lnTo>
                    <a:pt x="98" y="2695"/>
                  </a:lnTo>
                  <a:lnTo>
                    <a:pt x="121" y="2731"/>
                  </a:lnTo>
                  <a:lnTo>
                    <a:pt x="143" y="2763"/>
                  </a:lnTo>
                  <a:lnTo>
                    <a:pt x="170" y="2797"/>
                  </a:lnTo>
                  <a:lnTo>
                    <a:pt x="198" y="2827"/>
                  </a:lnTo>
                  <a:lnTo>
                    <a:pt x="228" y="2857"/>
                  </a:lnTo>
                  <a:lnTo>
                    <a:pt x="264" y="2888"/>
                  </a:lnTo>
                  <a:lnTo>
                    <a:pt x="300" y="2916"/>
                  </a:lnTo>
                  <a:lnTo>
                    <a:pt x="338" y="2940"/>
                  </a:lnTo>
                  <a:lnTo>
                    <a:pt x="377" y="2965"/>
                  </a:lnTo>
                  <a:lnTo>
                    <a:pt x="420" y="2989"/>
                  </a:lnTo>
                  <a:lnTo>
                    <a:pt x="467" y="3012"/>
                  </a:lnTo>
                  <a:lnTo>
                    <a:pt x="517" y="3031"/>
                  </a:lnTo>
                  <a:lnTo>
                    <a:pt x="569" y="3050"/>
                  </a:lnTo>
                  <a:lnTo>
                    <a:pt x="624" y="3067"/>
                  </a:lnTo>
                  <a:lnTo>
                    <a:pt x="681" y="3080"/>
                  </a:lnTo>
                  <a:lnTo>
                    <a:pt x="743" y="3094"/>
                  </a:lnTo>
                  <a:lnTo>
                    <a:pt x="805" y="3108"/>
                  </a:lnTo>
                  <a:lnTo>
                    <a:pt x="871" y="3116"/>
                  </a:lnTo>
                  <a:lnTo>
                    <a:pt x="1009" y="3133"/>
                  </a:lnTo>
                  <a:lnTo>
                    <a:pt x="1143" y="3146"/>
                  </a:lnTo>
                  <a:lnTo>
                    <a:pt x="1209" y="3148"/>
                  </a:lnTo>
                  <a:lnTo>
                    <a:pt x="1273" y="3154"/>
                  </a:lnTo>
                  <a:lnTo>
                    <a:pt x="1399" y="3160"/>
                  </a:lnTo>
                  <a:lnTo>
                    <a:pt x="1518" y="3163"/>
                  </a:lnTo>
                  <a:lnTo>
                    <a:pt x="1578" y="3163"/>
                  </a:lnTo>
                  <a:lnTo>
                    <a:pt x="1636" y="3160"/>
                  </a:lnTo>
                  <a:lnTo>
                    <a:pt x="1691" y="3160"/>
                  </a:lnTo>
                  <a:lnTo>
                    <a:pt x="1746" y="3157"/>
                  </a:lnTo>
                  <a:lnTo>
                    <a:pt x="1853" y="3148"/>
                  </a:lnTo>
                  <a:lnTo>
                    <a:pt x="2005" y="1573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F71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2" name="Freeform 141"/>
            <p:cNvSpPr>
              <a:spLocks/>
            </p:cNvSpPr>
            <p:nvPr/>
          </p:nvSpPr>
          <p:spPr bwMode="auto">
            <a:xfrm>
              <a:off x="1159" y="2043"/>
              <a:ext cx="299" cy="775"/>
            </a:xfrm>
            <a:custGeom>
              <a:avLst/>
              <a:gdLst>
                <a:gd name="T0" fmla="*/ 0 w 897"/>
                <a:gd name="T1" fmla="*/ 0 h 2326"/>
                <a:gd name="T2" fmla="*/ 0 w 897"/>
                <a:gd name="T3" fmla="*/ 0 h 2326"/>
                <a:gd name="T4" fmla="*/ 0 w 897"/>
                <a:gd name="T5" fmla="*/ 0 h 2326"/>
                <a:gd name="T6" fmla="*/ 0 w 897"/>
                <a:gd name="T7" fmla="*/ 0 h 2326"/>
                <a:gd name="T8" fmla="*/ 0 w 897"/>
                <a:gd name="T9" fmla="*/ 0 h 2326"/>
                <a:gd name="T10" fmla="*/ 0 w 897"/>
                <a:gd name="T11" fmla="*/ 0 h 2326"/>
                <a:gd name="T12" fmla="*/ 0 w 897"/>
                <a:gd name="T13" fmla="*/ 0 h 2326"/>
                <a:gd name="T14" fmla="*/ 0 w 897"/>
                <a:gd name="T15" fmla="*/ 0 h 2326"/>
                <a:gd name="T16" fmla="*/ 0 w 897"/>
                <a:gd name="T17" fmla="*/ 0 h 2326"/>
                <a:gd name="T18" fmla="*/ 0 w 897"/>
                <a:gd name="T19" fmla="*/ 0 h 2326"/>
                <a:gd name="T20" fmla="*/ 0 w 897"/>
                <a:gd name="T21" fmla="*/ 0 h 2326"/>
                <a:gd name="T22" fmla="*/ 0 w 897"/>
                <a:gd name="T23" fmla="*/ 0 h 2326"/>
                <a:gd name="T24" fmla="*/ 0 w 897"/>
                <a:gd name="T25" fmla="*/ 0 h 2326"/>
                <a:gd name="T26" fmla="*/ 0 w 897"/>
                <a:gd name="T27" fmla="*/ 0 h 2326"/>
                <a:gd name="T28" fmla="*/ 0 w 897"/>
                <a:gd name="T29" fmla="*/ 0 h 2326"/>
                <a:gd name="T30" fmla="*/ 0 w 897"/>
                <a:gd name="T31" fmla="*/ 0 h 2326"/>
                <a:gd name="T32" fmla="*/ 0 w 897"/>
                <a:gd name="T33" fmla="*/ 0 h 2326"/>
                <a:gd name="T34" fmla="*/ 0 w 897"/>
                <a:gd name="T35" fmla="*/ 0 h 2326"/>
                <a:gd name="T36" fmla="*/ 0 w 897"/>
                <a:gd name="T37" fmla="*/ 0 h 2326"/>
                <a:gd name="T38" fmla="*/ 0 w 897"/>
                <a:gd name="T39" fmla="*/ 0 h 2326"/>
                <a:gd name="T40" fmla="*/ 0 w 897"/>
                <a:gd name="T41" fmla="*/ 0 h 2326"/>
                <a:gd name="T42" fmla="*/ 0 w 897"/>
                <a:gd name="T43" fmla="*/ 0 h 2326"/>
                <a:gd name="T44" fmla="*/ 0 w 897"/>
                <a:gd name="T45" fmla="*/ 0 h 2326"/>
                <a:gd name="T46" fmla="*/ 0 w 897"/>
                <a:gd name="T47" fmla="*/ 0 h 2326"/>
                <a:gd name="T48" fmla="*/ 0 w 897"/>
                <a:gd name="T49" fmla="*/ 0 h 2326"/>
                <a:gd name="T50" fmla="*/ 0 w 897"/>
                <a:gd name="T51" fmla="*/ 0 h 2326"/>
                <a:gd name="T52" fmla="*/ 0 w 897"/>
                <a:gd name="T53" fmla="*/ 0 h 2326"/>
                <a:gd name="T54" fmla="*/ 0 w 897"/>
                <a:gd name="T55" fmla="*/ 0 h 2326"/>
                <a:gd name="T56" fmla="*/ 0 w 897"/>
                <a:gd name="T57" fmla="*/ 0 h 2326"/>
                <a:gd name="T58" fmla="*/ 0 w 897"/>
                <a:gd name="T59" fmla="*/ 0 h 2326"/>
                <a:gd name="T60" fmla="*/ 0 w 897"/>
                <a:gd name="T61" fmla="*/ 0 h 2326"/>
                <a:gd name="T62" fmla="*/ 0 w 897"/>
                <a:gd name="T63" fmla="*/ 0 h 23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97"/>
                <a:gd name="T97" fmla="*/ 0 h 2326"/>
                <a:gd name="T98" fmla="*/ 897 w 897"/>
                <a:gd name="T99" fmla="*/ 2326 h 23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97" h="2326">
                  <a:moveTo>
                    <a:pt x="820" y="33"/>
                  </a:moveTo>
                  <a:lnTo>
                    <a:pt x="751" y="91"/>
                  </a:lnTo>
                  <a:lnTo>
                    <a:pt x="685" y="155"/>
                  </a:lnTo>
                  <a:lnTo>
                    <a:pt x="622" y="223"/>
                  </a:lnTo>
                  <a:lnTo>
                    <a:pt x="559" y="295"/>
                  </a:lnTo>
                  <a:lnTo>
                    <a:pt x="438" y="449"/>
                  </a:lnTo>
                  <a:lnTo>
                    <a:pt x="328" y="613"/>
                  </a:lnTo>
                  <a:lnTo>
                    <a:pt x="281" y="696"/>
                  </a:lnTo>
                  <a:lnTo>
                    <a:pt x="234" y="785"/>
                  </a:lnTo>
                  <a:lnTo>
                    <a:pt x="190" y="872"/>
                  </a:lnTo>
                  <a:lnTo>
                    <a:pt x="155" y="963"/>
                  </a:lnTo>
                  <a:lnTo>
                    <a:pt x="121" y="1053"/>
                  </a:lnTo>
                  <a:lnTo>
                    <a:pt x="94" y="1145"/>
                  </a:lnTo>
                  <a:lnTo>
                    <a:pt x="72" y="1227"/>
                  </a:lnTo>
                  <a:lnTo>
                    <a:pt x="58" y="1317"/>
                  </a:lnTo>
                  <a:lnTo>
                    <a:pt x="47" y="1402"/>
                  </a:lnTo>
                  <a:lnTo>
                    <a:pt x="45" y="1488"/>
                  </a:lnTo>
                  <a:lnTo>
                    <a:pt x="47" y="1570"/>
                  </a:lnTo>
                  <a:lnTo>
                    <a:pt x="61" y="1653"/>
                  </a:lnTo>
                  <a:lnTo>
                    <a:pt x="78" y="1730"/>
                  </a:lnTo>
                  <a:lnTo>
                    <a:pt x="105" y="1802"/>
                  </a:lnTo>
                  <a:lnTo>
                    <a:pt x="141" y="1873"/>
                  </a:lnTo>
                  <a:lnTo>
                    <a:pt x="183" y="1941"/>
                  </a:lnTo>
                  <a:lnTo>
                    <a:pt x="237" y="2002"/>
                  </a:lnTo>
                  <a:lnTo>
                    <a:pt x="298" y="2058"/>
                  </a:lnTo>
                  <a:lnTo>
                    <a:pt x="369" y="2113"/>
                  </a:lnTo>
                  <a:lnTo>
                    <a:pt x="454" y="2160"/>
                  </a:lnTo>
                  <a:lnTo>
                    <a:pt x="498" y="2179"/>
                  </a:lnTo>
                  <a:lnTo>
                    <a:pt x="545" y="2200"/>
                  </a:lnTo>
                  <a:lnTo>
                    <a:pt x="652" y="2236"/>
                  </a:lnTo>
                  <a:lnTo>
                    <a:pt x="765" y="2260"/>
                  </a:lnTo>
                  <a:lnTo>
                    <a:pt x="897" y="2283"/>
                  </a:lnTo>
                  <a:lnTo>
                    <a:pt x="892" y="2326"/>
                  </a:lnTo>
                  <a:lnTo>
                    <a:pt x="760" y="2305"/>
                  </a:lnTo>
                  <a:lnTo>
                    <a:pt x="639" y="2277"/>
                  </a:lnTo>
                  <a:lnTo>
                    <a:pt x="532" y="2241"/>
                  </a:lnTo>
                  <a:lnTo>
                    <a:pt x="481" y="2220"/>
                  </a:lnTo>
                  <a:lnTo>
                    <a:pt x="432" y="2198"/>
                  </a:lnTo>
                  <a:lnTo>
                    <a:pt x="345" y="2148"/>
                  </a:lnTo>
                  <a:lnTo>
                    <a:pt x="268" y="2090"/>
                  </a:lnTo>
                  <a:lnTo>
                    <a:pt x="204" y="2030"/>
                  </a:lnTo>
                  <a:lnTo>
                    <a:pt x="147" y="1966"/>
                  </a:lnTo>
                  <a:lnTo>
                    <a:pt x="102" y="1896"/>
                  </a:lnTo>
                  <a:lnTo>
                    <a:pt x="64" y="1818"/>
                  </a:lnTo>
                  <a:lnTo>
                    <a:pt x="36" y="1743"/>
                  </a:lnTo>
                  <a:lnTo>
                    <a:pt x="17" y="1658"/>
                  </a:lnTo>
                  <a:lnTo>
                    <a:pt x="4" y="1576"/>
                  </a:lnTo>
                  <a:lnTo>
                    <a:pt x="0" y="1488"/>
                  </a:lnTo>
                  <a:lnTo>
                    <a:pt x="4" y="1400"/>
                  </a:lnTo>
                  <a:lnTo>
                    <a:pt x="15" y="1312"/>
                  </a:lnTo>
                  <a:lnTo>
                    <a:pt x="28" y="1221"/>
                  </a:lnTo>
                  <a:lnTo>
                    <a:pt x="53" y="1130"/>
                  </a:lnTo>
                  <a:lnTo>
                    <a:pt x="81" y="1040"/>
                  </a:lnTo>
                  <a:lnTo>
                    <a:pt x="113" y="949"/>
                  </a:lnTo>
                  <a:lnTo>
                    <a:pt x="149" y="855"/>
                  </a:lnTo>
                  <a:lnTo>
                    <a:pt x="196" y="762"/>
                  </a:lnTo>
                  <a:lnTo>
                    <a:pt x="243" y="674"/>
                  </a:lnTo>
                  <a:lnTo>
                    <a:pt x="292" y="589"/>
                  </a:lnTo>
                  <a:lnTo>
                    <a:pt x="402" y="423"/>
                  </a:lnTo>
                  <a:lnTo>
                    <a:pt x="526" y="264"/>
                  </a:lnTo>
                  <a:lnTo>
                    <a:pt x="589" y="193"/>
                  </a:lnTo>
                  <a:lnTo>
                    <a:pt x="655" y="121"/>
                  </a:lnTo>
                  <a:lnTo>
                    <a:pt x="721" y="57"/>
                  </a:lnTo>
                  <a:lnTo>
                    <a:pt x="792" y="0"/>
                  </a:lnTo>
                  <a:lnTo>
                    <a:pt x="82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3" name="Freeform 142"/>
            <p:cNvSpPr>
              <a:spLocks/>
            </p:cNvSpPr>
            <p:nvPr/>
          </p:nvSpPr>
          <p:spPr bwMode="auto">
            <a:xfrm>
              <a:off x="1423" y="2043"/>
              <a:ext cx="10" cy="11"/>
            </a:xfrm>
            <a:custGeom>
              <a:avLst/>
              <a:gdLst>
                <a:gd name="T0" fmla="*/ 0 w 30"/>
                <a:gd name="T1" fmla="*/ 0 h 33"/>
                <a:gd name="T2" fmla="*/ 0 w 30"/>
                <a:gd name="T3" fmla="*/ 0 h 33"/>
                <a:gd name="T4" fmla="*/ 0 w 30"/>
                <a:gd name="T5" fmla="*/ 0 h 33"/>
                <a:gd name="T6" fmla="*/ 0 w 30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3"/>
                <a:gd name="T14" fmla="*/ 30 w 30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3">
                  <a:moveTo>
                    <a:pt x="0" y="0"/>
                  </a:moveTo>
                  <a:lnTo>
                    <a:pt x="2" y="0"/>
                  </a:lnTo>
                  <a:lnTo>
                    <a:pt x="3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4" name="Freeform 143"/>
            <p:cNvSpPr>
              <a:spLocks/>
            </p:cNvSpPr>
            <p:nvPr/>
          </p:nvSpPr>
          <p:spPr bwMode="auto">
            <a:xfrm>
              <a:off x="1457" y="2494"/>
              <a:ext cx="943" cy="339"/>
            </a:xfrm>
            <a:custGeom>
              <a:avLst/>
              <a:gdLst>
                <a:gd name="T0" fmla="*/ 0 w 2830"/>
                <a:gd name="T1" fmla="*/ 0 h 1018"/>
                <a:gd name="T2" fmla="*/ 0 w 2830"/>
                <a:gd name="T3" fmla="*/ 0 h 1018"/>
                <a:gd name="T4" fmla="*/ 0 w 2830"/>
                <a:gd name="T5" fmla="*/ 0 h 1018"/>
                <a:gd name="T6" fmla="*/ 0 w 2830"/>
                <a:gd name="T7" fmla="*/ 0 h 1018"/>
                <a:gd name="T8" fmla="*/ 0 w 2830"/>
                <a:gd name="T9" fmla="*/ 0 h 1018"/>
                <a:gd name="T10" fmla="*/ 0 w 2830"/>
                <a:gd name="T11" fmla="*/ 0 h 1018"/>
                <a:gd name="T12" fmla="*/ 0 w 2830"/>
                <a:gd name="T13" fmla="*/ 0 h 1018"/>
                <a:gd name="T14" fmla="*/ 0 w 2830"/>
                <a:gd name="T15" fmla="*/ 0 h 1018"/>
                <a:gd name="T16" fmla="*/ 0 w 2830"/>
                <a:gd name="T17" fmla="*/ 0 h 1018"/>
                <a:gd name="T18" fmla="*/ 0 w 2830"/>
                <a:gd name="T19" fmla="*/ 0 h 1018"/>
                <a:gd name="T20" fmla="*/ 0 w 2830"/>
                <a:gd name="T21" fmla="*/ 0 h 1018"/>
                <a:gd name="T22" fmla="*/ 0 w 2830"/>
                <a:gd name="T23" fmla="*/ 0 h 1018"/>
                <a:gd name="T24" fmla="*/ 0 w 2830"/>
                <a:gd name="T25" fmla="*/ 0 h 1018"/>
                <a:gd name="T26" fmla="*/ 0 w 2830"/>
                <a:gd name="T27" fmla="*/ 0 h 1018"/>
                <a:gd name="T28" fmla="*/ 0 w 2830"/>
                <a:gd name="T29" fmla="*/ 0 h 1018"/>
                <a:gd name="T30" fmla="*/ 0 w 2830"/>
                <a:gd name="T31" fmla="*/ 0 h 1018"/>
                <a:gd name="T32" fmla="*/ 0 w 2830"/>
                <a:gd name="T33" fmla="*/ 0 h 1018"/>
                <a:gd name="T34" fmla="*/ 0 w 2830"/>
                <a:gd name="T35" fmla="*/ 0 h 1018"/>
                <a:gd name="T36" fmla="*/ 0 w 2830"/>
                <a:gd name="T37" fmla="*/ 0 h 1018"/>
                <a:gd name="T38" fmla="*/ 0 w 2830"/>
                <a:gd name="T39" fmla="*/ 0 h 1018"/>
                <a:gd name="T40" fmla="*/ 0 w 2830"/>
                <a:gd name="T41" fmla="*/ 0 h 1018"/>
                <a:gd name="T42" fmla="*/ 0 w 2830"/>
                <a:gd name="T43" fmla="*/ 0 h 1018"/>
                <a:gd name="T44" fmla="*/ 0 w 2830"/>
                <a:gd name="T45" fmla="*/ 0 h 1018"/>
                <a:gd name="T46" fmla="*/ 0 w 2830"/>
                <a:gd name="T47" fmla="*/ 0 h 1018"/>
                <a:gd name="T48" fmla="*/ 0 w 2830"/>
                <a:gd name="T49" fmla="*/ 0 h 1018"/>
                <a:gd name="T50" fmla="*/ 0 w 2830"/>
                <a:gd name="T51" fmla="*/ 0 h 1018"/>
                <a:gd name="T52" fmla="*/ 0 w 2830"/>
                <a:gd name="T53" fmla="*/ 0 h 1018"/>
                <a:gd name="T54" fmla="*/ 0 w 2830"/>
                <a:gd name="T55" fmla="*/ 0 h 1018"/>
                <a:gd name="T56" fmla="*/ 0 w 2830"/>
                <a:gd name="T57" fmla="*/ 0 h 1018"/>
                <a:gd name="T58" fmla="*/ 0 w 2830"/>
                <a:gd name="T59" fmla="*/ 0 h 1018"/>
                <a:gd name="T60" fmla="*/ 0 w 2830"/>
                <a:gd name="T61" fmla="*/ 0 h 1018"/>
                <a:gd name="T62" fmla="*/ 0 w 2830"/>
                <a:gd name="T63" fmla="*/ 0 h 1018"/>
                <a:gd name="T64" fmla="*/ 0 w 2830"/>
                <a:gd name="T65" fmla="*/ 0 h 1018"/>
                <a:gd name="T66" fmla="*/ 0 w 2830"/>
                <a:gd name="T67" fmla="*/ 0 h 1018"/>
                <a:gd name="T68" fmla="*/ 0 w 2830"/>
                <a:gd name="T69" fmla="*/ 0 h 1018"/>
                <a:gd name="T70" fmla="*/ 0 w 2830"/>
                <a:gd name="T71" fmla="*/ 0 h 1018"/>
                <a:gd name="T72" fmla="*/ 0 w 2830"/>
                <a:gd name="T73" fmla="*/ 0 h 1018"/>
                <a:gd name="T74" fmla="*/ 0 w 2830"/>
                <a:gd name="T75" fmla="*/ 0 h 1018"/>
                <a:gd name="T76" fmla="*/ 0 w 2830"/>
                <a:gd name="T77" fmla="*/ 0 h 1018"/>
                <a:gd name="T78" fmla="*/ 0 w 2830"/>
                <a:gd name="T79" fmla="*/ 0 h 1018"/>
                <a:gd name="T80" fmla="*/ 0 w 2830"/>
                <a:gd name="T81" fmla="*/ 0 h 1018"/>
                <a:gd name="T82" fmla="*/ 0 w 2830"/>
                <a:gd name="T83" fmla="*/ 0 h 1018"/>
                <a:gd name="T84" fmla="*/ 0 w 2830"/>
                <a:gd name="T85" fmla="*/ 0 h 1018"/>
                <a:gd name="T86" fmla="*/ 0 w 2830"/>
                <a:gd name="T87" fmla="*/ 0 h 1018"/>
                <a:gd name="T88" fmla="*/ 0 w 2830"/>
                <a:gd name="T89" fmla="*/ 0 h 1018"/>
                <a:gd name="T90" fmla="*/ 0 w 2830"/>
                <a:gd name="T91" fmla="*/ 0 h 1018"/>
                <a:gd name="T92" fmla="*/ 0 w 2830"/>
                <a:gd name="T93" fmla="*/ 0 h 1018"/>
                <a:gd name="T94" fmla="*/ 0 w 2830"/>
                <a:gd name="T95" fmla="*/ 0 h 1018"/>
                <a:gd name="T96" fmla="*/ 0 w 2830"/>
                <a:gd name="T97" fmla="*/ 0 h 1018"/>
                <a:gd name="T98" fmla="*/ 0 w 2830"/>
                <a:gd name="T99" fmla="*/ 0 h 1018"/>
                <a:gd name="T100" fmla="*/ 0 w 2830"/>
                <a:gd name="T101" fmla="*/ 0 h 1018"/>
                <a:gd name="T102" fmla="*/ 0 w 2830"/>
                <a:gd name="T103" fmla="*/ 0 h 1018"/>
                <a:gd name="T104" fmla="*/ 0 w 2830"/>
                <a:gd name="T105" fmla="*/ 0 h 10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30"/>
                <a:gd name="T160" fmla="*/ 0 h 1018"/>
                <a:gd name="T161" fmla="*/ 2830 w 2830"/>
                <a:gd name="T162" fmla="*/ 1018 h 10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30" h="1018">
                  <a:moveTo>
                    <a:pt x="5" y="930"/>
                  </a:moveTo>
                  <a:lnTo>
                    <a:pt x="219" y="954"/>
                  </a:lnTo>
                  <a:lnTo>
                    <a:pt x="423" y="969"/>
                  </a:lnTo>
                  <a:lnTo>
                    <a:pt x="616" y="973"/>
                  </a:lnTo>
                  <a:lnTo>
                    <a:pt x="800" y="973"/>
                  </a:lnTo>
                  <a:lnTo>
                    <a:pt x="971" y="963"/>
                  </a:lnTo>
                  <a:lnTo>
                    <a:pt x="1133" y="946"/>
                  </a:lnTo>
                  <a:lnTo>
                    <a:pt x="1282" y="924"/>
                  </a:lnTo>
                  <a:lnTo>
                    <a:pt x="1422" y="897"/>
                  </a:lnTo>
                  <a:lnTo>
                    <a:pt x="1550" y="867"/>
                  </a:lnTo>
                  <a:lnTo>
                    <a:pt x="1672" y="828"/>
                  </a:lnTo>
                  <a:lnTo>
                    <a:pt x="1787" y="787"/>
                  </a:lnTo>
                  <a:lnTo>
                    <a:pt x="1895" y="741"/>
                  </a:lnTo>
                  <a:lnTo>
                    <a:pt x="1988" y="694"/>
                  </a:lnTo>
                  <a:lnTo>
                    <a:pt x="2078" y="641"/>
                  </a:lnTo>
                  <a:lnTo>
                    <a:pt x="2161" y="592"/>
                  </a:lnTo>
                  <a:lnTo>
                    <a:pt x="2238" y="539"/>
                  </a:lnTo>
                  <a:lnTo>
                    <a:pt x="2368" y="432"/>
                  </a:lnTo>
                  <a:lnTo>
                    <a:pt x="2478" y="328"/>
                  </a:lnTo>
                  <a:lnTo>
                    <a:pt x="2568" y="232"/>
                  </a:lnTo>
                  <a:lnTo>
                    <a:pt x="2640" y="145"/>
                  </a:lnTo>
                  <a:lnTo>
                    <a:pt x="2695" y="77"/>
                  </a:lnTo>
                  <a:lnTo>
                    <a:pt x="2738" y="25"/>
                  </a:lnTo>
                  <a:lnTo>
                    <a:pt x="2783" y="0"/>
                  </a:lnTo>
                  <a:lnTo>
                    <a:pt x="2813" y="0"/>
                  </a:lnTo>
                  <a:lnTo>
                    <a:pt x="2830" y="9"/>
                  </a:lnTo>
                  <a:lnTo>
                    <a:pt x="2808" y="47"/>
                  </a:lnTo>
                  <a:lnTo>
                    <a:pt x="2797" y="41"/>
                  </a:lnTo>
                  <a:lnTo>
                    <a:pt x="2770" y="58"/>
                  </a:lnTo>
                  <a:lnTo>
                    <a:pt x="2728" y="107"/>
                  </a:lnTo>
                  <a:lnTo>
                    <a:pt x="2672" y="177"/>
                  </a:lnTo>
                  <a:lnTo>
                    <a:pt x="2602" y="258"/>
                  </a:lnTo>
                  <a:lnTo>
                    <a:pt x="2508" y="360"/>
                  </a:lnTo>
                  <a:lnTo>
                    <a:pt x="2398" y="465"/>
                  </a:lnTo>
                  <a:lnTo>
                    <a:pt x="2263" y="575"/>
                  </a:lnTo>
                  <a:lnTo>
                    <a:pt x="2186" y="628"/>
                  </a:lnTo>
                  <a:lnTo>
                    <a:pt x="2101" y="679"/>
                  </a:lnTo>
                  <a:lnTo>
                    <a:pt x="2010" y="732"/>
                  </a:lnTo>
                  <a:lnTo>
                    <a:pt x="1912" y="781"/>
                  </a:lnTo>
                  <a:lnTo>
                    <a:pt x="1801" y="828"/>
                  </a:lnTo>
                  <a:lnTo>
                    <a:pt x="1686" y="869"/>
                  </a:lnTo>
                  <a:lnTo>
                    <a:pt x="1565" y="907"/>
                  </a:lnTo>
                  <a:lnTo>
                    <a:pt x="1427" y="941"/>
                  </a:lnTo>
                  <a:lnTo>
                    <a:pt x="1286" y="969"/>
                  </a:lnTo>
                  <a:lnTo>
                    <a:pt x="1135" y="990"/>
                  </a:lnTo>
                  <a:lnTo>
                    <a:pt x="973" y="1007"/>
                  </a:lnTo>
                  <a:lnTo>
                    <a:pt x="800" y="1018"/>
                  </a:lnTo>
                  <a:lnTo>
                    <a:pt x="616" y="1018"/>
                  </a:lnTo>
                  <a:lnTo>
                    <a:pt x="420" y="1012"/>
                  </a:lnTo>
                  <a:lnTo>
                    <a:pt x="217" y="999"/>
                  </a:lnTo>
                  <a:lnTo>
                    <a:pt x="0" y="973"/>
                  </a:lnTo>
                  <a:lnTo>
                    <a:pt x="5" y="9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5" name="Freeform 144"/>
            <p:cNvSpPr>
              <a:spLocks/>
            </p:cNvSpPr>
            <p:nvPr/>
          </p:nvSpPr>
          <p:spPr bwMode="auto">
            <a:xfrm>
              <a:off x="1457" y="2804"/>
              <a:ext cx="1" cy="14"/>
            </a:xfrm>
            <a:custGeom>
              <a:avLst/>
              <a:gdLst>
                <a:gd name="T0" fmla="*/ 0 w 5"/>
                <a:gd name="T1" fmla="*/ 0 h 43"/>
                <a:gd name="T2" fmla="*/ 0 w 5"/>
                <a:gd name="T3" fmla="*/ 0 h 43"/>
                <a:gd name="T4" fmla="*/ 0 w 5"/>
                <a:gd name="T5" fmla="*/ 0 h 43"/>
                <a:gd name="T6" fmla="*/ 0 60000 65536"/>
                <a:gd name="T7" fmla="*/ 0 60000 65536"/>
                <a:gd name="T8" fmla="*/ 0 60000 65536"/>
                <a:gd name="T9" fmla="*/ 0 w 5"/>
                <a:gd name="T10" fmla="*/ 0 h 43"/>
                <a:gd name="T11" fmla="*/ 5 w 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3">
                  <a:moveTo>
                    <a:pt x="0" y="43"/>
                  </a:moveTo>
                  <a:lnTo>
                    <a:pt x="5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6" name="Freeform 145"/>
            <p:cNvSpPr>
              <a:spLocks/>
            </p:cNvSpPr>
            <p:nvPr/>
          </p:nvSpPr>
          <p:spPr bwMode="auto">
            <a:xfrm>
              <a:off x="2002" y="1700"/>
              <a:ext cx="261" cy="1071"/>
            </a:xfrm>
            <a:custGeom>
              <a:avLst/>
              <a:gdLst>
                <a:gd name="T0" fmla="*/ 0 w 784"/>
                <a:gd name="T1" fmla="*/ 0 h 3212"/>
                <a:gd name="T2" fmla="*/ 0 w 784"/>
                <a:gd name="T3" fmla="*/ 0 h 3212"/>
                <a:gd name="T4" fmla="*/ 0 w 784"/>
                <a:gd name="T5" fmla="*/ 0 h 3212"/>
                <a:gd name="T6" fmla="*/ 0 w 784"/>
                <a:gd name="T7" fmla="*/ 0 h 3212"/>
                <a:gd name="T8" fmla="*/ 0 w 784"/>
                <a:gd name="T9" fmla="*/ 0 h 3212"/>
                <a:gd name="T10" fmla="*/ 0 w 784"/>
                <a:gd name="T11" fmla="*/ 0 h 3212"/>
                <a:gd name="T12" fmla="*/ 0 w 784"/>
                <a:gd name="T13" fmla="*/ 0 h 3212"/>
                <a:gd name="T14" fmla="*/ 0 w 784"/>
                <a:gd name="T15" fmla="*/ 0 h 3212"/>
                <a:gd name="T16" fmla="*/ 0 w 784"/>
                <a:gd name="T17" fmla="*/ 0 h 3212"/>
                <a:gd name="T18" fmla="*/ 0 w 784"/>
                <a:gd name="T19" fmla="*/ 0 h 3212"/>
                <a:gd name="T20" fmla="*/ 0 w 784"/>
                <a:gd name="T21" fmla="*/ 0 h 3212"/>
                <a:gd name="T22" fmla="*/ 0 w 784"/>
                <a:gd name="T23" fmla="*/ 0 h 3212"/>
                <a:gd name="T24" fmla="*/ 0 w 784"/>
                <a:gd name="T25" fmla="*/ 0 h 3212"/>
                <a:gd name="T26" fmla="*/ 0 w 784"/>
                <a:gd name="T27" fmla="*/ 0 h 3212"/>
                <a:gd name="T28" fmla="*/ 0 w 784"/>
                <a:gd name="T29" fmla="*/ 0 h 3212"/>
                <a:gd name="T30" fmla="*/ 0 w 784"/>
                <a:gd name="T31" fmla="*/ 0 h 3212"/>
                <a:gd name="T32" fmla="*/ 0 w 784"/>
                <a:gd name="T33" fmla="*/ 0 h 3212"/>
                <a:gd name="T34" fmla="*/ 0 w 784"/>
                <a:gd name="T35" fmla="*/ 0 h 3212"/>
                <a:gd name="T36" fmla="*/ 0 w 784"/>
                <a:gd name="T37" fmla="*/ 0 h 3212"/>
                <a:gd name="T38" fmla="*/ 0 w 784"/>
                <a:gd name="T39" fmla="*/ 0 h 3212"/>
                <a:gd name="T40" fmla="*/ 0 w 784"/>
                <a:gd name="T41" fmla="*/ 0 h 3212"/>
                <a:gd name="T42" fmla="*/ 0 w 784"/>
                <a:gd name="T43" fmla="*/ 0 h 3212"/>
                <a:gd name="T44" fmla="*/ 0 w 784"/>
                <a:gd name="T45" fmla="*/ 0 h 3212"/>
                <a:gd name="T46" fmla="*/ 0 w 784"/>
                <a:gd name="T47" fmla="*/ 0 h 3212"/>
                <a:gd name="T48" fmla="*/ 0 w 784"/>
                <a:gd name="T49" fmla="*/ 0 h 3212"/>
                <a:gd name="T50" fmla="*/ 0 w 784"/>
                <a:gd name="T51" fmla="*/ 0 h 3212"/>
                <a:gd name="T52" fmla="*/ 0 w 784"/>
                <a:gd name="T53" fmla="*/ 0 h 3212"/>
                <a:gd name="T54" fmla="*/ 0 w 784"/>
                <a:gd name="T55" fmla="*/ 0 h 3212"/>
                <a:gd name="T56" fmla="*/ 0 w 784"/>
                <a:gd name="T57" fmla="*/ 0 h 3212"/>
                <a:gd name="T58" fmla="*/ 0 w 784"/>
                <a:gd name="T59" fmla="*/ 0 h 3212"/>
                <a:gd name="T60" fmla="*/ 0 w 784"/>
                <a:gd name="T61" fmla="*/ 0 h 3212"/>
                <a:gd name="T62" fmla="*/ 0 w 784"/>
                <a:gd name="T63" fmla="*/ 0 h 3212"/>
                <a:gd name="T64" fmla="*/ 0 w 784"/>
                <a:gd name="T65" fmla="*/ 0 h 3212"/>
                <a:gd name="T66" fmla="*/ 0 w 784"/>
                <a:gd name="T67" fmla="*/ 0 h 3212"/>
                <a:gd name="T68" fmla="*/ 0 w 784"/>
                <a:gd name="T69" fmla="*/ 0 h 32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84"/>
                <a:gd name="T106" fmla="*/ 0 h 3212"/>
                <a:gd name="T107" fmla="*/ 784 w 784"/>
                <a:gd name="T108" fmla="*/ 3212 h 32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84" h="3212">
                  <a:moveTo>
                    <a:pt x="6" y="3212"/>
                  </a:moveTo>
                  <a:lnTo>
                    <a:pt x="27" y="3207"/>
                  </a:lnTo>
                  <a:lnTo>
                    <a:pt x="55" y="3195"/>
                  </a:lnTo>
                  <a:lnTo>
                    <a:pt x="129" y="3168"/>
                  </a:lnTo>
                  <a:lnTo>
                    <a:pt x="214" y="3132"/>
                  </a:lnTo>
                  <a:lnTo>
                    <a:pt x="308" y="3088"/>
                  </a:lnTo>
                  <a:lnTo>
                    <a:pt x="399" y="3039"/>
                  </a:lnTo>
                  <a:lnTo>
                    <a:pt x="440" y="3014"/>
                  </a:lnTo>
                  <a:lnTo>
                    <a:pt x="478" y="2992"/>
                  </a:lnTo>
                  <a:lnTo>
                    <a:pt x="512" y="2967"/>
                  </a:lnTo>
                  <a:lnTo>
                    <a:pt x="542" y="2945"/>
                  </a:lnTo>
                  <a:lnTo>
                    <a:pt x="564" y="2924"/>
                  </a:lnTo>
                  <a:lnTo>
                    <a:pt x="572" y="2915"/>
                  </a:lnTo>
                  <a:lnTo>
                    <a:pt x="578" y="2903"/>
                  </a:lnTo>
                  <a:lnTo>
                    <a:pt x="583" y="2888"/>
                  </a:lnTo>
                  <a:lnTo>
                    <a:pt x="589" y="2858"/>
                  </a:lnTo>
                  <a:lnTo>
                    <a:pt x="597" y="2811"/>
                  </a:lnTo>
                  <a:lnTo>
                    <a:pt x="602" y="2752"/>
                  </a:lnTo>
                  <a:lnTo>
                    <a:pt x="610" y="2684"/>
                  </a:lnTo>
                  <a:lnTo>
                    <a:pt x="621" y="2604"/>
                  </a:lnTo>
                  <a:lnTo>
                    <a:pt x="638" y="2417"/>
                  </a:lnTo>
                  <a:lnTo>
                    <a:pt x="657" y="2200"/>
                  </a:lnTo>
                  <a:lnTo>
                    <a:pt x="676" y="1958"/>
                  </a:lnTo>
                  <a:lnTo>
                    <a:pt x="699" y="1702"/>
                  </a:lnTo>
                  <a:lnTo>
                    <a:pt x="715" y="1441"/>
                  </a:lnTo>
                  <a:lnTo>
                    <a:pt x="734" y="1177"/>
                  </a:lnTo>
                  <a:lnTo>
                    <a:pt x="751" y="923"/>
                  </a:lnTo>
                  <a:lnTo>
                    <a:pt x="765" y="685"/>
                  </a:lnTo>
                  <a:lnTo>
                    <a:pt x="772" y="470"/>
                  </a:lnTo>
                  <a:lnTo>
                    <a:pt x="781" y="289"/>
                  </a:lnTo>
                  <a:lnTo>
                    <a:pt x="784" y="212"/>
                  </a:lnTo>
                  <a:lnTo>
                    <a:pt x="784" y="146"/>
                  </a:lnTo>
                  <a:lnTo>
                    <a:pt x="784" y="93"/>
                  </a:lnTo>
                  <a:lnTo>
                    <a:pt x="781" y="52"/>
                  </a:lnTo>
                  <a:lnTo>
                    <a:pt x="778" y="25"/>
                  </a:lnTo>
                  <a:lnTo>
                    <a:pt x="778" y="16"/>
                  </a:lnTo>
                  <a:lnTo>
                    <a:pt x="776" y="10"/>
                  </a:lnTo>
                  <a:lnTo>
                    <a:pt x="770" y="8"/>
                  </a:lnTo>
                  <a:lnTo>
                    <a:pt x="762" y="6"/>
                  </a:lnTo>
                  <a:lnTo>
                    <a:pt x="740" y="2"/>
                  </a:lnTo>
                  <a:lnTo>
                    <a:pt x="710" y="0"/>
                  </a:lnTo>
                  <a:lnTo>
                    <a:pt x="672" y="0"/>
                  </a:lnTo>
                  <a:lnTo>
                    <a:pt x="578" y="6"/>
                  </a:lnTo>
                  <a:lnTo>
                    <a:pt x="525" y="8"/>
                  </a:lnTo>
                  <a:lnTo>
                    <a:pt x="474" y="14"/>
                  </a:lnTo>
                  <a:lnTo>
                    <a:pt x="421" y="19"/>
                  </a:lnTo>
                  <a:lnTo>
                    <a:pt x="372" y="25"/>
                  </a:lnTo>
                  <a:lnTo>
                    <a:pt x="325" y="33"/>
                  </a:lnTo>
                  <a:lnTo>
                    <a:pt x="284" y="42"/>
                  </a:lnTo>
                  <a:lnTo>
                    <a:pt x="248" y="49"/>
                  </a:lnTo>
                  <a:lnTo>
                    <a:pt x="223" y="57"/>
                  </a:lnTo>
                  <a:lnTo>
                    <a:pt x="217" y="61"/>
                  </a:lnTo>
                  <a:lnTo>
                    <a:pt x="214" y="63"/>
                  </a:lnTo>
                  <a:lnTo>
                    <a:pt x="206" y="68"/>
                  </a:lnTo>
                  <a:lnTo>
                    <a:pt x="204" y="72"/>
                  </a:lnTo>
                  <a:lnTo>
                    <a:pt x="204" y="76"/>
                  </a:lnTo>
                  <a:lnTo>
                    <a:pt x="204" y="93"/>
                  </a:lnTo>
                  <a:lnTo>
                    <a:pt x="204" y="123"/>
                  </a:lnTo>
                  <a:lnTo>
                    <a:pt x="198" y="234"/>
                  </a:lnTo>
                  <a:lnTo>
                    <a:pt x="174" y="596"/>
                  </a:lnTo>
                  <a:lnTo>
                    <a:pt x="138" y="1100"/>
                  </a:lnTo>
                  <a:lnTo>
                    <a:pt x="97" y="1666"/>
                  </a:lnTo>
                  <a:lnTo>
                    <a:pt x="55" y="2233"/>
                  </a:lnTo>
                  <a:lnTo>
                    <a:pt x="39" y="2494"/>
                  </a:lnTo>
                  <a:lnTo>
                    <a:pt x="22" y="2724"/>
                  </a:lnTo>
                  <a:lnTo>
                    <a:pt x="12" y="2924"/>
                  </a:lnTo>
                  <a:lnTo>
                    <a:pt x="3" y="3077"/>
                  </a:lnTo>
                  <a:lnTo>
                    <a:pt x="0" y="3176"/>
                  </a:lnTo>
                  <a:lnTo>
                    <a:pt x="3" y="3201"/>
                  </a:lnTo>
                  <a:lnTo>
                    <a:pt x="3" y="3209"/>
                  </a:lnTo>
                  <a:lnTo>
                    <a:pt x="6" y="3212"/>
                  </a:lnTo>
                  <a:close/>
                </a:path>
              </a:pathLst>
            </a:custGeom>
            <a:solidFill>
              <a:srgbClr val="48A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7" name="Freeform 146"/>
            <p:cNvSpPr>
              <a:spLocks/>
            </p:cNvSpPr>
            <p:nvPr/>
          </p:nvSpPr>
          <p:spPr bwMode="auto">
            <a:xfrm>
              <a:off x="2181" y="1699"/>
              <a:ext cx="97" cy="975"/>
            </a:xfrm>
            <a:custGeom>
              <a:avLst/>
              <a:gdLst>
                <a:gd name="T0" fmla="*/ 0 w 292"/>
                <a:gd name="T1" fmla="*/ 0 h 2923"/>
                <a:gd name="T2" fmla="*/ 0 w 292"/>
                <a:gd name="T3" fmla="*/ 0 h 2923"/>
                <a:gd name="T4" fmla="*/ 0 w 292"/>
                <a:gd name="T5" fmla="*/ 0 h 2923"/>
                <a:gd name="T6" fmla="*/ 0 w 292"/>
                <a:gd name="T7" fmla="*/ 0 h 2923"/>
                <a:gd name="T8" fmla="*/ 0 w 292"/>
                <a:gd name="T9" fmla="*/ 0 h 2923"/>
                <a:gd name="T10" fmla="*/ 0 w 292"/>
                <a:gd name="T11" fmla="*/ 0 h 2923"/>
                <a:gd name="T12" fmla="*/ 0 w 292"/>
                <a:gd name="T13" fmla="*/ 0 h 2923"/>
                <a:gd name="T14" fmla="*/ 0 w 292"/>
                <a:gd name="T15" fmla="*/ 0 h 2923"/>
                <a:gd name="T16" fmla="*/ 0 w 292"/>
                <a:gd name="T17" fmla="*/ 0 h 2923"/>
                <a:gd name="T18" fmla="*/ 0 w 292"/>
                <a:gd name="T19" fmla="*/ 0 h 2923"/>
                <a:gd name="T20" fmla="*/ 0 w 292"/>
                <a:gd name="T21" fmla="*/ 0 h 2923"/>
                <a:gd name="T22" fmla="*/ 0 w 292"/>
                <a:gd name="T23" fmla="*/ 0 h 2923"/>
                <a:gd name="T24" fmla="*/ 0 w 292"/>
                <a:gd name="T25" fmla="*/ 0 h 2923"/>
                <a:gd name="T26" fmla="*/ 0 w 292"/>
                <a:gd name="T27" fmla="*/ 0 h 2923"/>
                <a:gd name="T28" fmla="*/ 0 w 292"/>
                <a:gd name="T29" fmla="*/ 0 h 2923"/>
                <a:gd name="T30" fmla="*/ 0 w 292"/>
                <a:gd name="T31" fmla="*/ 0 h 2923"/>
                <a:gd name="T32" fmla="*/ 0 w 292"/>
                <a:gd name="T33" fmla="*/ 0 h 2923"/>
                <a:gd name="T34" fmla="*/ 0 w 292"/>
                <a:gd name="T35" fmla="*/ 0 h 2923"/>
                <a:gd name="T36" fmla="*/ 0 w 292"/>
                <a:gd name="T37" fmla="*/ 0 h 2923"/>
                <a:gd name="T38" fmla="*/ 0 w 292"/>
                <a:gd name="T39" fmla="*/ 0 h 2923"/>
                <a:gd name="T40" fmla="*/ 0 w 292"/>
                <a:gd name="T41" fmla="*/ 0 h 2923"/>
                <a:gd name="T42" fmla="*/ 0 w 292"/>
                <a:gd name="T43" fmla="*/ 0 h 2923"/>
                <a:gd name="T44" fmla="*/ 0 w 292"/>
                <a:gd name="T45" fmla="*/ 0 h 2923"/>
                <a:gd name="T46" fmla="*/ 0 w 292"/>
                <a:gd name="T47" fmla="*/ 0 h 2923"/>
                <a:gd name="T48" fmla="*/ 0 w 292"/>
                <a:gd name="T49" fmla="*/ 0 h 2923"/>
                <a:gd name="T50" fmla="*/ 0 w 292"/>
                <a:gd name="T51" fmla="*/ 0 h 2923"/>
                <a:gd name="T52" fmla="*/ 0 w 292"/>
                <a:gd name="T53" fmla="*/ 0 h 29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2"/>
                <a:gd name="T82" fmla="*/ 0 h 2923"/>
                <a:gd name="T83" fmla="*/ 292 w 292"/>
                <a:gd name="T84" fmla="*/ 2923 h 292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2" h="2923">
                  <a:moveTo>
                    <a:pt x="0" y="2893"/>
                  </a:moveTo>
                  <a:lnTo>
                    <a:pt x="4" y="2880"/>
                  </a:lnTo>
                  <a:lnTo>
                    <a:pt x="8" y="2849"/>
                  </a:lnTo>
                  <a:lnTo>
                    <a:pt x="23" y="2750"/>
                  </a:lnTo>
                  <a:lnTo>
                    <a:pt x="58" y="2414"/>
                  </a:lnTo>
                  <a:lnTo>
                    <a:pt x="97" y="1955"/>
                  </a:lnTo>
                  <a:lnTo>
                    <a:pt x="136" y="1441"/>
                  </a:lnTo>
                  <a:lnTo>
                    <a:pt x="170" y="924"/>
                  </a:lnTo>
                  <a:lnTo>
                    <a:pt x="193" y="471"/>
                  </a:lnTo>
                  <a:lnTo>
                    <a:pt x="204" y="149"/>
                  </a:lnTo>
                  <a:lnTo>
                    <a:pt x="202" y="58"/>
                  </a:lnTo>
                  <a:lnTo>
                    <a:pt x="198" y="39"/>
                  </a:lnTo>
                  <a:lnTo>
                    <a:pt x="198" y="30"/>
                  </a:lnTo>
                  <a:lnTo>
                    <a:pt x="281" y="0"/>
                  </a:lnTo>
                  <a:lnTo>
                    <a:pt x="283" y="19"/>
                  </a:lnTo>
                  <a:lnTo>
                    <a:pt x="287" y="52"/>
                  </a:lnTo>
                  <a:lnTo>
                    <a:pt x="292" y="149"/>
                  </a:lnTo>
                  <a:lnTo>
                    <a:pt x="278" y="475"/>
                  </a:lnTo>
                  <a:lnTo>
                    <a:pt x="256" y="932"/>
                  </a:lnTo>
                  <a:lnTo>
                    <a:pt x="221" y="1450"/>
                  </a:lnTo>
                  <a:lnTo>
                    <a:pt x="182" y="1967"/>
                  </a:lnTo>
                  <a:lnTo>
                    <a:pt x="144" y="2425"/>
                  </a:lnTo>
                  <a:lnTo>
                    <a:pt x="108" y="2763"/>
                  </a:lnTo>
                  <a:lnTo>
                    <a:pt x="94" y="2865"/>
                  </a:lnTo>
                  <a:lnTo>
                    <a:pt x="89" y="2901"/>
                  </a:lnTo>
                  <a:lnTo>
                    <a:pt x="83" y="2923"/>
                  </a:lnTo>
                  <a:lnTo>
                    <a:pt x="0" y="2893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8" name="Freeform 147"/>
            <p:cNvSpPr>
              <a:spLocks/>
            </p:cNvSpPr>
            <p:nvPr/>
          </p:nvSpPr>
          <p:spPr bwMode="auto">
            <a:xfrm>
              <a:off x="2056" y="1685"/>
              <a:ext cx="210" cy="48"/>
            </a:xfrm>
            <a:custGeom>
              <a:avLst/>
              <a:gdLst>
                <a:gd name="T0" fmla="*/ 0 w 629"/>
                <a:gd name="T1" fmla="*/ 0 h 144"/>
                <a:gd name="T2" fmla="*/ 0 w 629"/>
                <a:gd name="T3" fmla="*/ 0 h 144"/>
                <a:gd name="T4" fmla="*/ 0 w 629"/>
                <a:gd name="T5" fmla="*/ 0 h 144"/>
                <a:gd name="T6" fmla="*/ 0 w 629"/>
                <a:gd name="T7" fmla="*/ 0 h 144"/>
                <a:gd name="T8" fmla="*/ 0 w 629"/>
                <a:gd name="T9" fmla="*/ 0 h 144"/>
                <a:gd name="T10" fmla="*/ 0 w 629"/>
                <a:gd name="T11" fmla="*/ 0 h 144"/>
                <a:gd name="T12" fmla="*/ 0 w 629"/>
                <a:gd name="T13" fmla="*/ 0 h 144"/>
                <a:gd name="T14" fmla="*/ 0 w 629"/>
                <a:gd name="T15" fmla="*/ 0 h 144"/>
                <a:gd name="T16" fmla="*/ 0 w 629"/>
                <a:gd name="T17" fmla="*/ 0 h 144"/>
                <a:gd name="T18" fmla="*/ 0 w 629"/>
                <a:gd name="T19" fmla="*/ 0 h 144"/>
                <a:gd name="T20" fmla="*/ 0 w 629"/>
                <a:gd name="T21" fmla="*/ 0 h 144"/>
                <a:gd name="T22" fmla="*/ 0 w 629"/>
                <a:gd name="T23" fmla="*/ 0 h 144"/>
                <a:gd name="T24" fmla="*/ 0 w 629"/>
                <a:gd name="T25" fmla="*/ 0 h 144"/>
                <a:gd name="T26" fmla="*/ 0 w 629"/>
                <a:gd name="T27" fmla="*/ 0 h 144"/>
                <a:gd name="T28" fmla="*/ 0 w 629"/>
                <a:gd name="T29" fmla="*/ 0 h 144"/>
                <a:gd name="T30" fmla="*/ 0 w 629"/>
                <a:gd name="T31" fmla="*/ 0 h 144"/>
                <a:gd name="T32" fmla="*/ 0 w 629"/>
                <a:gd name="T33" fmla="*/ 0 h 144"/>
                <a:gd name="T34" fmla="*/ 0 w 629"/>
                <a:gd name="T35" fmla="*/ 0 h 144"/>
                <a:gd name="T36" fmla="*/ 0 w 629"/>
                <a:gd name="T37" fmla="*/ 0 h 144"/>
                <a:gd name="T38" fmla="*/ 0 w 629"/>
                <a:gd name="T39" fmla="*/ 0 h 144"/>
                <a:gd name="T40" fmla="*/ 0 w 629"/>
                <a:gd name="T41" fmla="*/ 0 h 144"/>
                <a:gd name="T42" fmla="*/ 0 w 629"/>
                <a:gd name="T43" fmla="*/ 0 h 144"/>
                <a:gd name="T44" fmla="*/ 0 w 629"/>
                <a:gd name="T45" fmla="*/ 0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29"/>
                <a:gd name="T70" fmla="*/ 0 h 144"/>
                <a:gd name="T71" fmla="*/ 629 w 62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29" h="144">
                  <a:moveTo>
                    <a:pt x="594" y="97"/>
                  </a:moveTo>
                  <a:lnTo>
                    <a:pt x="588" y="94"/>
                  </a:lnTo>
                  <a:lnTo>
                    <a:pt x="575" y="91"/>
                  </a:lnTo>
                  <a:lnTo>
                    <a:pt x="509" y="89"/>
                  </a:lnTo>
                  <a:lnTo>
                    <a:pt x="417" y="94"/>
                  </a:lnTo>
                  <a:lnTo>
                    <a:pt x="315" y="102"/>
                  </a:lnTo>
                  <a:lnTo>
                    <a:pt x="217" y="113"/>
                  </a:lnTo>
                  <a:lnTo>
                    <a:pt x="128" y="130"/>
                  </a:lnTo>
                  <a:lnTo>
                    <a:pt x="77" y="144"/>
                  </a:lnTo>
                  <a:lnTo>
                    <a:pt x="79" y="141"/>
                  </a:lnTo>
                  <a:lnTo>
                    <a:pt x="0" y="106"/>
                  </a:lnTo>
                  <a:lnTo>
                    <a:pt x="8" y="89"/>
                  </a:lnTo>
                  <a:lnTo>
                    <a:pt x="41" y="64"/>
                  </a:lnTo>
                  <a:lnTo>
                    <a:pt x="109" y="45"/>
                  </a:lnTo>
                  <a:lnTo>
                    <a:pt x="200" y="28"/>
                  </a:lnTo>
                  <a:lnTo>
                    <a:pt x="305" y="17"/>
                  </a:lnTo>
                  <a:lnTo>
                    <a:pt x="409" y="9"/>
                  </a:lnTo>
                  <a:lnTo>
                    <a:pt x="509" y="0"/>
                  </a:lnTo>
                  <a:lnTo>
                    <a:pt x="579" y="6"/>
                  </a:lnTo>
                  <a:lnTo>
                    <a:pt x="607" y="9"/>
                  </a:lnTo>
                  <a:lnTo>
                    <a:pt x="629" y="17"/>
                  </a:lnTo>
                  <a:lnTo>
                    <a:pt x="594" y="9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69" name="Freeform 148"/>
            <p:cNvSpPr>
              <a:spLocks/>
            </p:cNvSpPr>
            <p:nvPr/>
          </p:nvSpPr>
          <p:spPr bwMode="auto">
            <a:xfrm>
              <a:off x="2247" y="1691"/>
              <a:ext cx="27" cy="27"/>
            </a:xfrm>
            <a:custGeom>
              <a:avLst/>
              <a:gdLst>
                <a:gd name="T0" fmla="*/ 0 w 83"/>
                <a:gd name="T1" fmla="*/ 0 h 80"/>
                <a:gd name="T2" fmla="*/ 0 w 83"/>
                <a:gd name="T3" fmla="*/ 0 h 80"/>
                <a:gd name="T4" fmla="*/ 0 w 83"/>
                <a:gd name="T5" fmla="*/ 0 h 80"/>
                <a:gd name="T6" fmla="*/ 0 w 83"/>
                <a:gd name="T7" fmla="*/ 0 h 80"/>
                <a:gd name="T8" fmla="*/ 0 w 83"/>
                <a:gd name="T9" fmla="*/ 0 h 80"/>
                <a:gd name="T10" fmla="*/ 0 w 83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80"/>
                <a:gd name="T20" fmla="*/ 83 w 83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80">
                  <a:moveTo>
                    <a:pt x="83" y="25"/>
                  </a:moveTo>
                  <a:lnTo>
                    <a:pt x="78" y="8"/>
                  </a:lnTo>
                  <a:lnTo>
                    <a:pt x="58" y="0"/>
                  </a:lnTo>
                  <a:lnTo>
                    <a:pt x="23" y="80"/>
                  </a:lnTo>
                  <a:lnTo>
                    <a:pt x="0" y="55"/>
                  </a:lnTo>
                  <a:lnTo>
                    <a:pt x="83" y="25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0" name="Freeform 149"/>
            <p:cNvSpPr>
              <a:spLocks/>
            </p:cNvSpPr>
            <p:nvPr/>
          </p:nvSpPr>
          <p:spPr bwMode="auto">
            <a:xfrm>
              <a:off x="1423" y="1753"/>
              <a:ext cx="473" cy="300"/>
            </a:xfrm>
            <a:custGeom>
              <a:avLst/>
              <a:gdLst>
                <a:gd name="T0" fmla="*/ 0 w 1420"/>
                <a:gd name="T1" fmla="*/ 0 h 902"/>
                <a:gd name="T2" fmla="*/ 0 w 1420"/>
                <a:gd name="T3" fmla="*/ 0 h 902"/>
                <a:gd name="T4" fmla="*/ 0 w 1420"/>
                <a:gd name="T5" fmla="*/ 0 h 902"/>
                <a:gd name="T6" fmla="*/ 0 w 1420"/>
                <a:gd name="T7" fmla="*/ 0 h 902"/>
                <a:gd name="T8" fmla="*/ 0 w 1420"/>
                <a:gd name="T9" fmla="*/ 0 h 902"/>
                <a:gd name="T10" fmla="*/ 0 w 1420"/>
                <a:gd name="T11" fmla="*/ 0 h 902"/>
                <a:gd name="T12" fmla="*/ 0 w 1420"/>
                <a:gd name="T13" fmla="*/ 0 h 902"/>
                <a:gd name="T14" fmla="*/ 0 w 1420"/>
                <a:gd name="T15" fmla="*/ 0 h 902"/>
                <a:gd name="T16" fmla="*/ 0 w 1420"/>
                <a:gd name="T17" fmla="*/ 0 h 902"/>
                <a:gd name="T18" fmla="*/ 0 w 1420"/>
                <a:gd name="T19" fmla="*/ 0 h 902"/>
                <a:gd name="T20" fmla="*/ 0 w 1420"/>
                <a:gd name="T21" fmla="*/ 0 h 902"/>
                <a:gd name="T22" fmla="*/ 0 w 1420"/>
                <a:gd name="T23" fmla="*/ 0 h 902"/>
                <a:gd name="T24" fmla="*/ 0 w 1420"/>
                <a:gd name="T25" fmla="*/ 0 h 902"/>
                <a:gd name="T26" fmla="*/ 0 w 1420"/>
                <a:gd name="T27" fmla="*/ 0 h 902"/>
                <a:gd name="T28" fmla="*/ 0 w 1420"/>
                <a:gd name="T29" fmla="*/ 0 h 902"/>
                <a:gd name="T30" fmla="*/ 0 w 1420"/>
                <a:gd name="T31" fmla="*/ 0 h 902"/>
                <a:gd name="T32" fmla="*/ 0 w 1420"/>
                <a:gd name="T33" fmla="*/ 0 h 902"/>
                <a:gd name="T34" fmla="*/ 0 w 1420"/>
                <a:gd name="T35" fmla="*/ 0 h 902"/>
                <a:gd name="T36" fmla="*/ 0 w 1420"/>
                <a:gd name="T37" fmla="*/ 0 h 902"/>
                <a:gd name="T38" fmla="*/ 0 w 1420"/>
                <a:gd name="T39" fmla="*/ 0 h 902"/>
                <a:gd name="T40" fmla="*/ 0 w 1420"/>
                <a:gd name="T41" fmla="*/ 0 h 9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20"/>
                <a:gd name="T64" fmla="*/ 0 h 902"/>
                <a:gd name="T65" fmla="*/ 1420 w 1420"/>
                <a:gd name="T66" fmla="*/ 902 h 90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20" h="902">
                  <a:moveTo>
                    <a:pt x="1420" y="79"/>
                  </a:moveTo>
                  <a:lnTo>
                    <a:pt x="1260" y="143"/>
                  </a:lnTo>
                  <a:lnTo>
                    <a:pt x="1100" y="215"/>
                  </a:lnTo>
                  <a:lnTo>
                    <a:pt x="932" y="300"/>
                  </a:lnTo>
                  <a:lnTo>
                    <a:pt x="764" y="396"/>
                  </a:lnTo>
                  <a:lnTo>
                    <a:pt x="591" y="503"/>
                  </a:lnTo>
                  <a:lnTo>
                    <a:pt x="506" y="558"/>
                  </a:lnTo>
                  <a:lnTo>
                    <a:pt x="417" y="621"/>
                  </a:lnTo>
                  <a:lnTo>
                    <a:pt x="239" y="753"/>
                  </a:lnTo>
                  <a:lnTo>
                    <a:pt x="55" y="902"/>
                  </a:lnTo>
                  <a:lnTo>
                    <a:pt x="0" y="832"/>
                  </a:lnTo>
                  <a:lnTo>
                    <a:pt x="185" y="684"/>
                  </a:lnTo>
                  <a:lnTo>
                    <a:pt x="363" y="552"/>
                  </a:lnTo>
                  <a:lnTo>
                    <a:pt x="453" y="486"/>
                  </a:lnTo>
                  <a:lnTo>
                    <a:pt x="545" y="428"/>
                  </a:lnTo>
                  <a:lnTo>
                    <a:pt x="718" y="321"/>
                  </a:lnTo>
                  <a:lnTo>
                    <a:pt x="892" y="222"/>
                  </a:lnTo>
                  <a:lnTo>
                    <a:pt x="1058" y="137"/>
                  </a:lnTo>
                  <a:lnTo>
                    <a:pt x="1224" y="62"/>
                  </a:lnTo>
                  <a:lnTo>
                    <a:pt x="1384" y="0"/>
                  </a:lnTo>
                  <a:lnTo>
                    <a:pt x="1420" y="79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1" name="Freeform 150"/>
            <p:cNvSpPr>
              <a:spLocks/>
            </p:cNvSpPr>
            <p:nvPr/>
          </p:nvSpPr>
          <p:spPr bwMode="auto">
            <a:xfrm>
              <a:off x="1156" y="2030"/>
              <a:ext cx="307" cy="788"/>
            </a:xfrm>
            <a:custGeom>
              <a:avLst/>
              <a:gdLst>
                <a:gd name="T0" fmla="*/ 0 w 922"/>
                <a:gd name="T1" fmla="*/ 0 h 2365"/>
                <a:gd name="T2" fmla="*/ 0 w 922"/>
                <a:gd name="T3" fmla="*/ 0 h 2365"/>
                <a:gd name="T4" fmla="*/ 0 w 922"/>
                <a:gd name="T5" fmla="*/ 0 h 2365"/>
                <a:gd name="T6" fmla="*/ 0 w 922"/>
                <a:gd name="T7" fmla="*/ 0 h 2365"/>
                <a:gd name="T8" fmla="*/ 0 w 922"/>
                <a:gd name="T9" fmla="*/ 0 h 2365"/>
                <a:gd name="T10" fmla="*/ 0 w 922"/>
                <a:gd name="T11" fmla="*/ 0 h 2365"/>
                <a:gd name="T12" fmla="*/ 0 w 922"/>
                <a:gd name="T13" fmla="*/ 0 h 2365"/>
                <a:gd name="T14" fmla="*/ 0 w 922"/>
                <a:gd name="T15" fmla="*/ 0 h 2365"/>
                <a:gd name="T16" fmla="*/ 0 w 922"/>
                <a:gd name="T17" fmla="*/ 0 h 2365"/>
                <a:gd name="T18" fmla="*/ 0 w 922"/>
                <a:gd name="T19" fmla="*/ 0 h 2365"/>
                <a:gd name="T20" fmla="*/ 0 w 922"/>
                <a:gd name="T21" fmla="*/ 0 h 2365"/>
                <a:gd name="T22" fmla="*/ 0 w 922"/>
                <a:gd name="T23" fmla="*/ 0 h 2365"/>
                <a:gd name="T24" fmla="*/ 0 w 922"/>
                <a:gd name="T25" fmla="*/ 0 h 2365"/>
                <a:gd name="T26" fmla="*/ 0 w 922"/>
                <a:gd name="T27" fmla="*/ 0 h 2365"/>
                <a:gd name="T28" fmla="*/ 0 w 922"/>
                <a:gd name="T29" fmla="*/ 0 h 2365"/>
                <a:gd name="T30" fmla="*/ 0 w 922"/>
                <a:gd name="T31" fmla="*/ 0 h 2365"/>
                <a:gd name="T32" fmla="*/ 0 w 922"/>
                <a:gd name="T33" fmla="*/ 0 h 2365"/>
                <a:gd name="T34" fmla="*/ 0 w 922"/>
                <a:gd name="T35" fmla="*/ 0 h 2365"/>
                <a:gd name="T36" fmla="*/ 0 w 922"/>
                <a:gd name="T37" fmla="*/ 0 h 2365"/>
                <a:gd name="T38" fmla="*/ 0 w 922"/>
                <a:gd name="T39" fmla="*/ 0 h 2365"/>
                <a:gd name="T40" fmla="*/ 0 w 922"/>
                <a:gd name="T41" fmla="*/ 0 h 2365"/>
                <a:gd name="T42" fmla="*/ 0 w 922"/>
                <a:gd name="T43" fmla="*/ 0 h 2365"/>
                <a:gd name="T44" fmla="*/ 0 w 922"/>
                <a:gd name="T45" fmla="*/ 0 h 2365"/>
                <a:gd name="T46" fmla="*/ 0 w 922"/>
                <a:gd name="T47" fmla="*/ 0 h 2365"/>
                <a:gd name="T48" fmla="*/ 0 w 922"/>
                <a:gd name="T49" fmla="*/ 0 h 2365"/>
                <a:gd name="T50" fmla="*/ 0 w 922"/>
                <a:gd name="T51" fmla="*/ 0 h 2365"/>
                <a:gd name="T52" fmla="*/ 0 w 922"/>
                <a:gd name="T53" fmla="*/ 0 h 2365"/>
                <a:gd name="T54" fmla="*/ 0 w 922"/>
                <a:gd name="T55" fmla="*/ 0 h 2365"/>
                <a:gd name="T56" fmla="*/ 0 w 922"/>
                <a:gd name="T57" fmla="*/ 0 h 2365"/>
                <a:gd name="T58" fmla="*/ 0 w 922"/>
                <a:gd name="T59" fmla="*/ 0 h 2365"/>
                <a:gd name="T60" fmla="*/ 0 w 922"/>
                <a:gd name="T61" fmla="*/ 0 h 2365"/>
                <a:gd name="T62" fmla="*/ 0 w 922"/>
                <a:gd name="T63" fmla="*/ 0 h 23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22"/>
                <a:gd name="T97" fmla="*/ 0 h 2365"/>
                <a:gd name="T98" fmla="*/ 922 w 922"/>
                <a:gd name="T99" fmla="*/ 2365 h 23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22" h="2365">
                  <a:moveTo>
                    <a:pt x="856" y="66"/>
                  </a:moveTo>
                  <a:lnTo>
                    <a:pt x="790" y="124"/>
                  </a:lnTo>
                  <a:lnTo>
                    <a:pt x="724" y="185"/>
                  </a:lnTo>
                  <a:lnTo>
                    <a:pt x="660" y="254"/>
                  </a:lnTo>
                  <a:lnTo>
                    <a:pt x="597" y="322"/>
                  </a:lnTo>
                  <a:lnTo>
                    <a:pt x="479" y="479"/>
                  </a:lnTo>
                  <a:lnTo>
                    <a:pt x="369" y="641"/>
                  </a:lnTo>
                  <a:lnTo>
                    <a:pt x="322" y="724"/>
                  </a:lnTo>
                  <a:lnTo>
                    <a:pt x="275" y="809"/>
                  </a:lnTo>
                  <a:lnTo>
                    <a:pt x="232" y="900"/>
                  </a:lnTo>
                  <a:lnTo>
                    <a:pt x="198" y="988"/>
                  </a:lnTo>
                  <a:lnTo>
                    <a:pt x="166" y="1079"/>
                  </a:lnTo>
                  <a:lnTo>
                    <a:pt x="138" y="1164"/>
                  </a:lnTo>
                  <a:lnTo>
                    <a:pt x="113" y="1252"/>
                  </a:lnTo>
                  <a:lnTo>
                    <a:pt x="102" y="1337"/>
                  </a:lnTo>
                  <a:lnTo>
                    <a:pt x="92" y="1422"/>
                  </a:lnTo>
                  <a:lnTo>
                    <a:pt x="89" y="1505"/>
                  </a:lnTo>
                  <a:lnTo>
                    <a:pt x="92" y="1588"/>
                  </a:lnTo>
                  <a:lnTo>
                    <a:pt x="102" y="1665"/>
                  </a:lnTo>
                  <a:lnTo>
                    <a:pt x="122" y="1741"/>
                  </a:lnTo>
                  <a:lnTo>
                    <a:pt x="147" y="1810"/>
                  </a:lnTo>
                  <a:lnTo>
                    <a:pt x="182" y="1879"/>
                  </a:lnTo>
                  <a:lnTo>
                    <a:pt x="224" y="1945"/>
                  </a:lnTo>
                  <a:lnTo>
                    <a:pt x="273" y="2003"/>
                  </a:lnTo>
                  <a:lnTo>
                    <a:pt x="333" y="2058"/>
                  </a:lnTo>
                  <a:lnTo>
                    <a:pt x="402" y="2110"/>
                  </a:lnTo>
                  <a:lnTo>
                    <a:pt x="485" y="2157"/>
                  </a:lnTo>
                  <a:lnTo>
                    <a:pt x="528" y="2176"/>
                  </a:lnTo>
                  <a:lnTo>
                    <a:pt x="575" y="2195"/>
                  </a:lnTo>
                  <a:lnTo>
                    <a:pt x="680" y="2231"/>
                  </a:lnTo>
                  <a:lnTo>
                    <a:pt x="792" y="2259"/>
                  </a:lnTo>
                  <a:lnTo>
                    <a:pt x="922" y="2278"/>
                  </a:lnTo>
                  <a:lnTo>
                    <a:pt x="911" y="2365"/>
                  </a:lnTo>
                  <a:lnTo>
                    <a:pt x="773" y="2344"/>
                  </a:lnTo>
                  <a:lnTo>
                    <a:pt x="658" y="2316"/>
                  </a:lnTo>
                  <a:lnTo>
                    <a:pt x="545" y="2278"/>
                  </a:lnTo>
                  <a:lnTo>
                    <a:pt x="492" y="2256"/>
                  </a:lnTo>
                  <a:lnTo>
                    <a:pt x="443" y="2233"/>
                  </a:lnTo>
                  <a:lnTo>
                    <a:pt x="356" y="2184"/>
                  </a:lnTo>
                  <a:lnTo>
                    <a:pt x="279" y="2127"/>
                  </a:lnTo>
                  <a:lnTo>
                    <a:pt x="209" y="2063"/>
                  </a:lnTo>
                  <a:lnTo>
                    <a:pt x="152" y="1997"/>
                  </a:lnTo>
                  <a:lnTo>
                    <a:pt x="105" y="1923"/>
                  </a:lnTo>
                  <a:lnTo>
                    <a:pt x="66" y="1846"/>
                  </a:lnTo>
                  <a:lnTo>
                    <a:pt x="36" y="1763"/>
                  </a:lnTo>
                  <a:lnTo>
                    <a:pt x="17" y="1684"/>
                  </a:lnTo>
                  <a:lnTo>
                    <a:pt x="3" y="1596"/>
                  </a:lnTo>
                  <a:lnTo>
                    <a:pt x="0" y="1505"/>
                  </a:lnTo>
                  <a:lnTo>
                    <a:pt x="3" y="1417"/>
                  </a:lnTo>
                  <a:lnTo>
                    <a:pt x="15" y="1326"/>
                  </a:lnTo>
                  <a:lnTo>
                    <a:pt x="28" y="1233"/>
                  </a:lnTo>
                  <a:lnTo>
                    <a:pt x="53" y="1142"/>
                  </a:lnTo>
                  <a:lnTo>
                    <a:pt x="83" y="1048"/>
                  </a:lnTo>
                  <a:lnTo>
                    <a:pt x="116" y="958"/>
                  </a:lnTo>
                  <a:lnTo>
                    <a:pt x="152" y="864"/>
                  </a:lnTo>
                  <a:lnTo>
                    <a:pt x="196" y="771"/>
                  </a:lnTo>
                  <a:lnTo>
                    <a:pt x="245" y="683"/>
                  </a:lnTo>
                  <a:lnTo>
                    <a:pt x="294" y="594"/>
                  </a:lnTo>
                  <a:lnTo>
                    <a:pt x="407" y="428"/>
                  </a:lnTo>
                  <a:lnTo>
                    <a:pt x="528" y="268"/>
                  </a:lnTo>
                  <a:lnTo>
                    <a:pt x="594" y="196"/>
                  </a:lnTo>
                  <a:lnTo>
                    <a:pt x="660" y="124"/>
                  </a:lnTo>
                  <a:lnTo>
                    <a:pt x="729" y="62"/>
                  </a:lnTo>
                  <a:lnTo>
                    <a:pt x="798" y="0"/>
                  </a:lnTo>
                  <a:lnTo>
                    <a:pt x="856" y="6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2" name="Freeform 151"/>
            <p:cNvSpPr>
              <a:spLocks/>
            </p:cNvSpPr>
            <p:nvPr/>
          </p:nvSpPr>
          <p:spPr bwMode="auto">
            <a:xfrm>
              <a:off x="1422" y="2030"/>
              <a:ext cx="19" cy="23"/>
            </a:xfrm>
            <a:custGeom>
              <a:avLst/>
              <a:gdLst>
                <a:gd name="T0" fmla="*/ 0 w 58"/>
                <a:gd name="T1" fmla="*/ 0 h 70"/>
                <a:gd name="T2" fmla="*/ 0 w 58"/>
                <a:gd name="T3" fmla="*/ 0 h 70"/>
                <a:gd name="T4" fmla="*/ 0 w 58"/>
                <a:gd name="T5" fmla="*/ 0 h 70"/>
                <a:gd name="T6" fmla="*/ 0 w 58"/>
                <a:gd name="T7" fmla="*/ 0 h 70"/>
                <a:gd name="T8" fmla="*/ 0 w 5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70"/>
                <a:gd name="T17" fmla="*/ 58 w 58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70">
                  <a:moveTo>
                    <a:pt x="3" y="0"/>
                  </a:moveTo>
                  <a:lnTo>
                    <a:pt x="0" y="0"/>
                  </a:lnTo>
                  <a:lnTo>
                    <a:pt x="58" y="66"/>
                  </a:lnTo>
                  <a:lnTo>
                    <a:pt x="58" y="7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3" name="Freeform 152"/>
            <p:cNvSpPr>
              <a:spLocks/>
            </p:cNvSpPr>
            <p:nvPr/>
          </p:nvSpPr>
          <p:spPr bwMode="auto">
            <a:xfrm>
              <a:off x="1459" y="2789"/>
              <a:ext cx="330" cy="44"/>
            </a:xfrm>
            <a:custGeom>
              <a:avLst/>
              <a:gdLst>
                <a:gd name="T0" fmla="*/ 0 w 990"/>
                <a:gd name="T1" fmla="*/ 0 h 132"/>
                <a:gd name="T2" fmla="*/ 0 w 990"/>
                <a:gd name="T3" fmla="*/ 0 h 132"/>
                <a:gd name="T4" fmla="*/ 0 w 990"/>
                <a:gd name="T5" fmla="*/ 0 h 132"/>
                <a:gd name="T6" fmla="*/ 0 w 990"/>
                <a:gd name="T7" fmla="*/ 0 h 132"/>
                <a:gd name="T8" fmla="*/ 0 w 990"/>
                <a:gd name="T9" fmla="*/ 0 h 132"/>
                <a:gd name="T10" fmla="*/ 0 w 990"/>
                <a:gd name="T11" fmla="*/ 0 h 132"/>
                <a:gd name="T12" fmla="*/ 0 w 990"/>
                <a:gd name="T13" fmla="*/ 0 h 132"/>
                <a:gd name="T14" fmla="*/ 0 w 990"/>
                <a:gd name="T15" fmla="*/ 0 h 132"/>
                <a:gd name="T16" fmla="*/ 0 w 990"/>
                <a:gd name="T17" fmla="*/ 0 h 132"/>
                <a:gd name="T18" fmla="*/ 0 w 990"/>
                <a:gd name="T19" fmla="*/ 0 h 132"/>
                <a:gd name="T20" fmla="*/ 0 w 990"/>
                <a:gd name="T21" fmla="*/ 0 h 132"/>
                <a:gd name="T22" fmla="*/ 0 w 990"/>
                <a:gd name="T23" fmla="*/ 0 h 132"/>
                <a:gd name="T24" fmla="*/ 0 w 990"/>
                <a:gd name="T25" fmla="*/ 0 h 1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0"/>
                <a:gd name="T40" fmla="*/ 0 h 132"/>
                <a:gd name="T41" fmla="*/ 990 w 990"/>
                <a:gd name="T42" fmla="*/ 132 h 1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0" h="132">
                  <a:moveTo>
                    <a:pt x="9" y="0"/>
                  </a:moveTo>
                  <a:lnTo>
                    <a:pt x="280" y="30"/>
                  </a:lnTo>
                  <a:lnTo>
                    <a:pt x="409" y="38"/>
                  </a:lnTo>
                  <a:lnTo>
                    <a:pt x="531" y="44"/>
                  </a:lnTo>
                  <a:lnTo>
                    <a:pt x="767" y="44"/>
                  </a:lnTo>
                  <a:lnTo>
                    <a:pt x="987" y="33"/>
                  </a:lnTo>
                  <a:lnTo>
                    <a:pt x="990" y="121"/>
                  </a:lnTo>
                  <a:lnTo>
                    <a:pt x="767" y="132"/>
                  </a:lnTo>
                  <a:lnTo>
                    <a:pt x="528" y="132"/>
                  </a:lnTo>
                  <a:lnTo>
                    <a:pt x="405" y="126"/>
                  </a:lnTo>
                  <a:lnTo>
                    <a:pt x="273" y="119"/>
                  </a:lnTo>
                  <a:lnTo>
                    <a:pt x="0" y="8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4" name="Freeform 153"/>
            <p:cNvSpPr>
              <a:spLocks/>
            </p:cNvSpPr>
            <p:nvPr/>
          </p:nvSpPr>
          <p:spPr bwMode="auto">
            <a:xfrm>
              <a:off x="1774" y="1763"/>
              <a:ext cx="130" cy="1054"/>
            </a:xfrm>
            <a:custGeom>
              <a:avLst/>
              <a:gdLst>
                <a:gd name="T0" fmla="*/ 0 w 390"/>
                <a:gd name="T1" fmla="*/ 0 h 3161"/>
                <a:gd name="T2" fmla="*/ 0 w 390"/>
                <a:gd name="T3" fmla="*/ 0 h 3161"/>
                <a:gd name="T4" fmla="*/ 0 w 390"/>
                <a:gd name="T5" fmla="*/ 0 h 3161"/>
                <a:gd name="T6" fmla="*/ 0 w 390"/>
                <a:gd name="T7" fmla="*/ 0 h 3161"/>
                <a:gd name="T8" fmla="*/ 0 w 390"/>
                <a:gd name="T9" fmla="*/ 0 h 3161"/>
                <a:gd name="T10" fmla="*/ 0 w 390"/>
                <a:gd name="T11" fmla="*/ 0 h 3161"/>
                <a:gd name="T12" fmla="*/ 0 w 390"/>
                <a:gd name="T13" fmla="*/ 0 h 3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0"/>
                <a:gd name="T22" fmla="*/ 0 h 3161"/>
                <a:gd name="T23" fmla="*/ 390 w 390"/>
                <a:gd name="T24" fmla="*/ 3161 h 31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0" h="3161">
                  <a:moveTo>
                    <a:pt x="0" y="3150"/>
                  </a:moveTo>
                  <a:lnTo>
                    <a:pt x="85" y="3161"/>
                  </a:lnTo>
                  <a:lnTo>
                    <a:pt x="236" y="1584"/>
                  </a:lnTo>
                  <a:lnTo>
                    <a:pt x="390" y="11"/>
                  </a:lnTo>
                  <a:lnTo>
                    <a:pt x="304" y="0"/>
                  </a:lnTo>
                  <a:lnTo>
                    <a:pt x="151" y="1573"/>
                  </a:lnTo>
                  <a:lnTo>
                    <a:pt x="0" y="315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5" name="Freeform 154"/>
            <p:cNvSpPr>
              <a:spLocks/>
            </p:cNvSpPr>
            <p:nvPr/>
          </p:nvSpPr>
          <p:spPr bwMode="auto">
            <a:xfrm>
              <a:off x="1774" y="2800"/>
              <a:ext cx="28" cy="30"/>
            </a:xfrm>
            <a:custGeom>
              <a:avLst/>
              <a:gdLst>
                <a:gd name="T0" fmla="*/ 0 w 85"/>
                <a:gd name="T1" fmla="*/ 0 h 88"/>
                <a:gd name="T2" fmla="*/ 0 w 85"/>
                <a:gd name="T3" fmla="*/ 0 h 88"/>
                <a:gd name="T4" fmla="*/ 0 w 85"/>
                <a:gd name="T5" fmla="*/ 0 h 88"/>
                <a:gd name="T6" fmla="*/ 0 w 85"/>
                <a:gd name="T7" fmla="*/ 0 h 88"/>
                <a:gd name="T8" fmla="*/ 0 w 85"/>
                <a:gd name="T9" fmla="*/ 0 h 88"/>
                <a:gd name="T10" fmla="*/ 0 w 85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5"/>
                <a:gd name="T19" fmla="*/ 0 h 88"/>
                <a:gd name="T20" fmla="*/ 85 w 85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5" h="88">
                  <a:moveTo>
                    <a:pt x="46" y="88"/>
                  </a:moveTo>
                  <a:lnTo>
                    <a:pt x="82" y="86"/>
                  </a:lnTo>
                  <a:lnTo>
                    <a:pt x="85" y="50"/>
                  </a:lnTo>
                  <a:lnTo>
                    <a:pt x="0" y="39"/>
                  </a:lnTo>
                  <a:lnTo>
                    <a:pt x="43" y="0"/>
                  </a:lnTo>
                  <a:lnTo>
                    <a:pt x="46" y="88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6" name="Freeform 155"/>
            <p:cNvSpPr>
              <a:spLocks/>
            </p:cNvSpPr>
            <p:nvPr/>
          </p:nvSpPr>
          <p:spPr bwMode="auto">
            <a:xfrm>
              <a:off x="1875" y="1743"/>
              <a:ext cx="32" cy="36"/>
            </a:xfrm>
            <a:custGeom>
              <a:avLst/>
              <a:gdLst>
                <a:gd name="T0" fmla="*/ 0 w 94"/>
                <a:gd name="T1" fmla="*/ 0 h 107"/>
                <a:gd name="T2" fmla="*/ 0 w 94"/>
                <a:gd name="T3" fmla="*/ 0 h 107"/>
                <a:gd name="T4" fmla="*/ 0 w 94"/>
                <a:gd name="T5" fmla="*/ 0 h 107"/>
                <a:gd name="T6" fmla="*/ 0 w 94"/>
                <a:gd name="T7" fmla="*/ 0 h 107"/>
                <a:gd name="T8" fmla="*/ 0 w 94"/>
                <a:gd name="T9" fmla="*/ 0 h 107"/>
                <a:gd name="T10" fmla="*/ 0 w 94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107"/>
                <a:gd name="T20" fmla="*/ 94 w 94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107">
                  <a:moveTo>
                    <a:pt x="86" y="71"/>
                  </a:moveTo>
                  <a:lnTo>
                    <a:pt x="94" y="0"/>
                  </a:lnTo>
                  <a:lnTo>
                    <a:pt x="26" y="28"/>
                  </a:lnTo>
                  <a:lnTo>
                    <a:pt x="62" y="107"/>
                  </a:lnTo>
                  <a:lnTo>
                    <a:pt x="0" y="60"/>
                  </a:lnTo>
                  <a:lnTo>
                    <a:pt x="86" y="71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7" name="Freeform 156"/>
            <p:cNvSpPr>
              <a:spLocks/>
            </p:cNvSpPr>
            <p:nvPr/>
          </p:nvSpPr>
          <p:spPr bwMode="auto">
            <a:xfrm>
              <a:off x="1152" y="2034"/>
              <a:ext cx="307" cy="788"/>
            </a:xfrm>
            <a:custGeom>
              <a:avLst/>
              <a:gdLst>
                <a:gd name="T0" fmla="*/ 0 w 921"/>
                <a:gd name="T1" fmla="*/ 0 h 2366"/>
                <a:gd name="T2" fmla="*/ 0 w 921"/>
                <a:gd name="T3" fmla="*/ 0 h 2366"/>
                <a:gd name="T4" fmla="*/ 0 w 921"/>
                <a:gd name="T5" fmla="*/ 0 h 2366"/>
                <a:gd name="T6" fmla="*/ 0 w 921"/>
                <a:gd name="T7" fmla="*/ 0 h 2366"/>
                <a:gd name="T8" fmla="*/ 0 w 921"/>
                <a:gd name="T9" fmla="*/ 0 h 2366"/>
                <a:gd name="T10" fmla="*/ 0 w 921"/>
                <a:gd name="T11" fmla="*/ 0 h 2366"/>
                <a:gd name="T12" fmla="*/ 0 w 921"/>
                <a:gd name="T13" fmla="*/ 0 h 2366"/>
                <a:gd name="T14" fmla="*/ 0 w 921"/>
                <a:gd name="T15" fmla="*/ 0 h 2366"/>
                <a:gd name="T16" fmla="*/ 0 w 921"/>
                <a:gd name="T17" fmla="*/ 0 h 2366"/>
                <a:gd name="T18" fmla="*/ 0 w 921"/>
                <a:gd name="T19" fmla="*/ 0 h 2366"/>
                <a:gd name="T20" fmla="*/ 0 w 921"/>
                <a:gd name="T21" fmla="*/ 0 h 2366"/>
                <a:gd name="T22" fmla="*/ 0 w 921"/>
                <a:gd name="T23" fmla="*/ 0 h 2366"/>
                <a:gd name="T24" fmla="*/ 0 w 921"/>
                <a:gd name="T25" fmla="*/ 0 h 2366"/>
                <a:gd name="T26" fmla="*/ 0 w 921"/>
                <a:gd name="T27" fmla="*/ 0 h 2366"/>
                <a:gd name="T28" fmla="*/ 0 w 921"/>
                <a:gd name="T29" fmla="*/ 0 h 2366"/>
                <a:gd name="T30" fmla="*/ 0 w 921"/>
                <a:gd name="T31" fmla="*/ 0 h 2366"/>
                <a:gd name="T32" fmla="*/ 0 w 921"/>
                <a:gd name="T33" fmla="*/ 0 h 2366"/>
                <a:gd name="T34" fmla="*/ 0 w 921"/>
                <a:gd name="T35" fmla="*/ 0 h 2366"/>
                <a:gd name="T36" fmla="*/ 0 w 921"/>
                <a:gd name="T37" fmla="*/ 0 h 2366"/>
                <a:gd name="T38" fmla="*/ 0 w 921"/>
                <a:gd name="T39" fmla="*/ 0 h 2366"/>
                <a:gd name="T40" fmla="*/ 0 w 921"/>
                <a:gd name="T41" fmla="*/ 0 h 2366"/>
                <a:gd name="T42" fmla="*/ 0 w 921"/>
                <a:gd name="T43" fmla="*/ 0 h 2366"/>
                <a:gd name="T44" fmla="*/ 0 w 921"/>
                <a:gd name="T45" fmla="*/ 0 h 2366"/>
                <a:gd name="T46" fmla="*/ 0 w 921"/>
                <a:gd name="T47" fmla="*/ 0 h 2366"/>
                <a:gd name="T48" fmla="*/ 0 w 921"/>
                <a:gd name="T49" fmla="*/ 0 h 2366"/>
                <a:gd name="T50" fmla="*/ 0 w 921"/>
                <a:gd name="T51" fmla="*/ 0 h 2366"/>
                <a:gd name="T52" fmla="*/ 0 w 921"/>
                <a:gd name="T53" fmla="*/ 0 h 2366"/>
                <a:gd name="T54" fmla="*/ 0 w 921"/>
                <a:gd name="T55" fmla="*/ 0 h 2366"/>
                <a:gd name="T56" fmla="*/ 0 w 921"/>
                <a:gd name="T57" fmla="*/ 0 h 2366"/>
                <a:gd name="T58" fmla="*/ 0 w 921"/>
                <a:gd name="T59" fmla="*/ 0 h 2366"/>
                <a:gd name="T60" fmla="*/ 0 w 921"/>
                <a:gd name="T61" fmla="*/ 0 h 2366"/>
                <a:gd name="T62" fmla="*/ 0 w 921"/>
                <a:gd name="T63" fmla="*/ 0 h 23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21"/>
                <a:gd name="T97" fmla="*/ 0 h 2366"/>
                <a:gd name="T98" fmla="*/ 921 w 921"/>
                <a:gd name="T99" fmla="*/ 2366 h 23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21" h="2366">
                  <a:moveTo>
                    <a:pt x="855" y="66"/>
                  </a:moveTo>
                  <a:lnTo>
                    <a:pt x="789" y="125"/>
                  </a:lnTo>
                  <a:lnTo>
                    <a:pt x="723" y="185"/>
                  </a:lnTo>
                  <a:lnTo>
                    <a:pt x="660" y="253"/>
                  </a:lnTo>
                  <a:lnTo>
                    <a:pt x="596" y="323"/>
                  </a:lnTo>
                  <a:lnTo>
                    <a:pt x="478" y="479"/>
                  </a:lnTo>
                  <a:lnTo>
                    <a:pt x="368" y="641"/>
                  </a:lnTo>
                  <a:lnTo>
                    <a:pt x="321" y="724"/>
                  </a:lnTo>
                  <a:lnTo>
                    <a:pt x="274" y="809"/>
                  </a:lnTo>
                  <a:lnTo>
                    <a:pt x="231" y="900"/>
                  </a:lnTo>
                  <a:lnTo>
                    <a:pt x="198" y="988"/>
                  </a:lnTo>
                  <a:lnTo>
                    <a:pt x="165" y="1079"/>
                  </a:lnTo>
                  <a:lnTo>
                    <a:pt x="138" y="1164"/>
                  </a:lnTo>
                  <a:lnTo>
                    <a:pt x="112" y="1252"/>
                  </a:lnTo>
                  <a:lnTo>
                    <a:pt x="102" y="1337"/>
                  </a:lnTo>
                  <a:lnTo>
                    <a:pt x="91" y="1422"/>
                  </a:lnTo>
                  <a:lnTo>
                    <a:pt x="87" y="1505"/>
                  </a:lnTo>
                  <a:lnTo>
                    <a:pt x="91" y="1588"/>
                  </a:lnTo>
                  <a:lnTo>
                    <a:pt x="102" y="1664"/>
                  </a:lnTo>
                  <a:lnTo>
                    <a:pt x="121" y="1741"/>
                  </a:lnTo>
                  <a:lnTo>
                    <a:pt x="145" y="1811"/>
                  </a:lnTo>
                  <a:lnTo>
                    <a:pt x="181" y="1879"/>
                  </a:lnTo>
                  <a:lnTo>
                    <a:pt x="223" y="1945"/>
                  </a:lnTo>
                  <a:lnTo>
                    <a:pt x="272" y="2003"/>
                  </a:lnTo>
                  <a:lnTo>
                    <a:pt x="332" y="2058"/>
                  </a:lnTo>
                  <a:lnTo>
                    <a:pt x="402" y="2110"/>
                  </a:lnTo>
                  <a:lnTo>
                    <a:pt x="483" y="2156"/>
                  </a:lnTo>
                  <a:lnTo>
                    <a:pt x="528" y="2176"/>
                  </a:lnTo>
                  <a:lnTo>
                    <a:pt x="574" y="2195"/>
                  </a:lnTo>
                  <a:lnTo>
                    <a:pt x="679" y="2231"/>
                  </a:lnTo>
                  <a:lnTo>
                    <a:pt x="792" y="2258"/>
                  </a:lnTo>
                  <a:lnTo>
                    <a:pt x="921" y="2278"/>
                  </a:lnTo>
                  <a:lnTo>
                    <a:pt x="910" y="2366"/>
                  </a:lnTo>
                  <a:lnTo>
                    <a:pt x="772" y="2344"/>
                  </a:lnTo>
                  <a:lnTo>
                    <a:pt x="657" y="2316"/>
                  </a:lnTo>
                  <a:lnTo>
                    <a:pt x="544" y="2278"/>
                  </a:lnTo>
                  <a:lnTo>
                    <a:pt x="492" y="2256"/>
                  </a:lnTo>
                  <a:lnTo>
                    <a:pt x="442" y="2234"/>
                  </a:lnTo>
                  <a:lnTo>
                    <a:pt x="355" y="2184"/>
                  </a:lnTo>
                  <a:lnTo>
                    <a:pt x="277" y="2126"/>
                  </a:lnTo>
                  <a:lnTo>
                    <a:pt x="208" y="2063"/>
                  </a:lnTo>
                  <a:lnTo>
                    <a:pt x="151" y="1997"/>
                  </a:lnTo>
                  <a:lnTo>
                    <a:pt x="104" y="1924"/>
                  </a:lnTo>
                  <a:lnTo>
                    <a:pt x="66" y="1846"/>
                  </a:lnTo>
                  <a:lnTo>
                    <a:pt x="36" y="1764"/>
                  </a:lnTo>
                  <a:lnTo>
                    <a:pt x="16" y="1684"/>
                  </a:lnTo>
                  <a:lnTo>
                    <a:pt x="2" y="1596"/>
                  </a:lnTo>
                  <a:lnTo>
                    <a:pt x="0" y="1505"/>
                  </a:lnTo>
                  <a:lnTo>
                    <a:pt x="2" y="1417"/>
                  </a:lnTo>
                  <a:lnTo>
                    <a:pt x="13" y="1326"/>
                  </a:lnTo>
                  <a:lnTo>
                    <a:pt x="27" y="1233"/>
                  </a:lnTo>
                  <a:lnTo>
                    <a:pt x="52" y="1143"/>
                  </a:lnTo>
                  <a:lnTo>
                    <a:pt x="82" y="1049"/>
                  </a:lnTo>
                  <a:lnTo>
                    <a:pt x="115" y="958"/>
                  </a:lnTo>
                  <a:lnTo>
                    <a:pt x="151" y="864"/>
                  </a:lnTo>
                  <a:lnTo>
                    <a:pt x="195" y="771"/>
                  </a:lnTo>
                  <a:lnTo>
                    <a:pt x="244" y="683"/>
                  </a:lnTo>
                  <a:lnTo>
                    <a:pt x="294" y="594"/>
                  </a:lnTo>
                  <a:lnTo>
                    <a:pt x="406" y="427"/>
                  </a:lnTo>
                  <a:lnTo>
                    <a:pt x="528" y="268"/>
                  </a:lnTo>
                  <a:lnTo>
                    <a:pt x="594" y="196"/>
                  </a:lnTo>
                  <a:lnTo>
                    <a:pt x="660" y="125"/>
                  </a:lnTo>
                  <a:lnTo>
                    <a:pt x="728" y="61"/>
                  </a:lnTo>
                  <a:lnTo>
                    <a:pt x="798" y="0"/>
                  </a:lnTo>
                  <a:lnTo>
                    <a:pt x="855" y="6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8" name="Freeform 157"/>
            <p:cNvSpPr>
              <a:spLocks/>
            </p:cNvSpPr>
            <p:nvPr/>
          </p:nvSpPr>
          <p:spPr bwMode="auto">
            <a:xfrm>
              <a:off x="1418" y="2034"/>
              <a:ext cx="19" cy="22"/>
            </a:xfrm>
            <a:custGeom>
              <a:avLst/>
              <a:gdLst>
                <a:gd name="T0" fmla="*/ 0 w 57"/>
                <a:gd name="T1" fmla="*/ 0 h 66"/>
                <a:gd name="T2" fmla="*/ 0 w 57"/>
                <a:gd name="T3" fmla="*/ 0 h 66"/>
                <a:gd name="T4" fmla="*/ 0 w 57"/>
                <a:gd name="T5" fmla="*/ 0 h 66"/>
                <a:gd name="T6" fmla="*/ 0 60000 65536"/>
                <a:gd name="T7" fmla="*/ 0 60000 65536"/>
                <a:gd name="T8" fmla="*/ 0 60000 65536"/>
                <a:gd name="T9" fmla="*/ 0 w 57"/>
                <a:gd name="T10" fmla="*/ 0 h 66"/>
                <a:gd name="T11" fmla="*/ 57 w 57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6">
                  <a:moveTo>
                    <a:pt x="0" y="0"/>
                  </a:moveTo>
                  <a:lnTo>
                    <a:pt x="5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79" name="Freeform 158"/>
            <p:cNvSpPr>
              <a:spLocks/>
            </p:cNvSpPr>
            <p:nvPr/>
          </p:nvSpPr>
          <p:spPr bwMode="auto">
            <a:xfrm>
              <a:off x="1456" y="2483"/>
              <a:ext cx="948" cy="354"/>
            </a:xfrm>
            <a:custGeom>
              <a:avLst/>
              <a:gdLst>
                <a:gd name="T0" fmla="*/ 0 w 2844"/>
                <a:gd name="T1" fmla="*/ 0 h 1062"/>
                <a:gd name="T2" fmla="*/ 0 w 2844"/>
                <a:gd name="T3" fmla="*/ 0 h 1062"/>
                <a:gd name="T4" fmla="*/ 0 w 2844"/>
                <a:gd name="T5" fmla="*/ 0 h 1062"/>
                <a:gd name="T6" fmla="*/ 0 w 2844"/>
                <a:gd name="T7" fmla="*/ 0 h 1062"/>
                <a:gd name="T8" fmla="*/ 0 w 2844"/>
                <a:gd name="T9" fmla="*/ 0 h 1062"/>
                <a:gd name="T10" fmla="*/ 0 w 2844"/>
                <a:gd name="T11" fmla="*/ 0 h 1062"/>
                <a:gd name="T12" fmla="*/ 0 w 2844"/>
                <a:gd name="T13" fmla="*/ 0 h 1062"/>
                <a:gd name="T14" fmla="*/ 0 w 2844"/>
                <a:gd name="T15" fmla="*/ 0 h 1062"/>
                <a:gd name="T16" fmla="*/ 0 w 2844"/>
                <a:gd name="T17" fmla="*/ 0 h 1062"/>
                <a:gd name="T18" fmla="*/ 0 w 2844"/>
                <a:gd name="T19" fmla="*/ 0 h 1062"/>
                <a:gd name="T20" fmla="*/ 0 w 2844"/>
                <a:gd name="T21" fmla="*/ 0 h 1062"/>
                <a:gd name="T22" fmla="*/ 0 w 2844"/>
                <a:gd name="T23" fmla="*/ 0 h 1062"/>
                <a:gd name="T24" fmla="*/ 0 w 2844"/>
                <a:gd name="T25" fmla="*/ 0 h 1062"/>
                <a:gd name="T26" fmla="*/ 0 w 2844"/>
                <a:gd name="T27" fmla="*/ 0 h 1062"/>
                <a:gd name="T28" fmla="*/ 0 w 2844"/>
                <a:gd name="T29" fmla="*/ 0 h 1062"/>
                <a:gd name="T30" fmla="*/ 0 w 2844"/>
                <a:gd name="T31" fmla="*/ 0 h 1062"/>
                <a:gd name="T32" fmla="*/ 0 w 2844"/>
                <a:gd name="T33" fmla="*/ 0 h 1062"/>
                <a:gd name="T34" fmla="*/ 0 w 2844"/>
                <a:gd name="T35" fmla="*/ 0 h 1062"/>
                <a:gd name="T36" fmla="*/ 0 w 2844"/>
                <a:gd name="T37" fmla="*/ 0 h 1062"/>
                <a:gd name="T38" fmla="*/ 0 w 2844"/>
                <a:gd name="T39" fmla="*/ 0 h 1062"/>
                <a:gd name="T40" fmla="*/ 0 w 2844"/>
                <a:gd name="T41" fmla="*/ 0 h 1062"/>
                <a:gd name="T42" fmla="*/ 0 w 2844"/>
                <a:gd name="T43" fmla="*/ 0 h 1062"/>
                <a:gd name="T44" fmla="*/ 0 w 2844"/>
                <a:gd name="T45" fmla="*/ 0 h 1062"/>
                <a:gd name="T46" fmla="*/ 0 w 2844"/>
                <a:gd name="T47" fmla="*/ 0 h 1062"/>
                <a:gd name="T48" fmla="*/ 0 w 2844"/>
                <a:gd name="T49" fmla="*/ 0 h 1062"/>
                <a:gd name="T50" fmla="*/ 0 w 2844"/>
                <a:gd name="T51" fmla="*/ 0 h 1062"/>
                <a:gd name="T52" fmla="*/ 0 w 2844"/>
                <a:gd name="T53" fmla="*/ 0 h 1062"/>
                <a:gd name="T54" fmla="*/ 0 w 2844"/>
                <a:gd name="T55" fmla="*/ 0 h 1062"/>
                <a:gd name="T56" fmla="*/ 0 w 2844"/>
                <a:gd name="T57" fmla="*/ 0 h 1062"/>
                <a:gd name="T58" fmla="*/ 0 w 2844"/>
                <a:gd name="T59" fmla="*/ 0 h 1062"/>
                <a:gd name="T60" fmla="*/ 0 w 2844"/>
                <a:gd name="T61" fmla="*/ 0 h 1062"/>
                <a:gd name="T62" fmla="*/ 0 w 2844"/>
                <a:gd name="T63" fmla="*/ 0 h 1062"/>
                <a:gd name="T64" fmla="*/ 0 w 2844"/>
                <a:gd name="T65" fmla="*/ 0 h 1062"/>
                <a:gd name="T66" fmla="*/ 0 w 2844"/>
                <a:gd name="T67" fmla="*/ 0 h 1062"/>
                <a:gd name="T68" fmla="*/ 0 w 2844"/>
                <a:gd name="T69" fmla="*/ 0 h 1062"/>
                <a:gd name="T70" fmla="*/ 0 w 2844"/>
                <a:gd name="T71" fmla="*/ 0 h 1062"/>
                <a:gd name="T72" fmla="*/ 0 w 2844"/>
                <a:gd name="T73" fmla="*/ 0 h 1062"/>
                <a:gd name="T74" fmla="*/ 0 w 2844"/>
                <a:gd name="T75" fmla="*/ 0 h 1062"/>
                <a:gd name="T76" fmla="*/ 0 w 2844"/>
                <a:gd name="T77" fmla="*/ 0 h 1062"/>
                <a:gd name="T78" fmla="*/ 0 w 2844"/>
                <a:gd name="T79" fmla="*/ 0 h 1062"/>
                <a:gd name="T80" fmla="*/ 0 w 2844"/>
                <a:gd name="T81" fmla="*/ 0 h 1062"/>
                <a:gd name="T82" fmla="*/ 0 w 2844"/>
                <a:gd name="T83" fmla="*/ 0 h 1062"/>
                <a:gd name="T84" fmla="*/ 0 w 2844"/>
                <a:gd name="T85" fmla="*/ 0 h 1062"/>
                <a:gd name="T86" fmla="*/ 0 w 2844"/>
                <a:gd name="T87" fmla="*/ 0 h 1062"/>
                <a:gd name="T88" fmla="*/ 0 w 2844"/>
                <a:gd name="T89" fmla="*/ 0 h 1062"/>
                <a:gd name="T90" fmla="*/ 0 w 2844"/>
                <a:gd name="T91" fmla="*/ 0 h 1062"/>
                <a:gd name="T92" fmla="*/ 0 w 2844"/>
                <a:gd name="T93" fmla="*/ 0 h 1062"/>
                <a:gd name="T94" fmla="*/ 0 w 2844"/>
                <a:gd name="T95" fmla="*/ 0 h 1062"/>
                <a:gd name="T96" fmla="*/ 0 w 2844"/>
                <a:gd name="T97" fmla="*/ 0 h 1062"/>
                <a:gd name="T98" fmla="*/ 0 w 2844"/>
                <a:gd name="T99" fmla="*/ 0 h 1062"/>
                <a:gd name="T100" fmla="*/ 0 w 2844"/>
                <a:gd name="T101" fmla="*/ 0 h 1062"/>
                <a:gd name="T102" fmla="*/ 0 w 2844"/>
                <a:gd name="T103" fmla="*/ 0 h 1062"/>
                <a:gd name="T104" fmla="*/ 0 w 2844"/>
                <a:gd name="T105" fmla="*/ 0 h 10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44"/>
                <a:gd name="T160" fmla="*/ 0 h 1062"/>
                <a:gd name="T161" fmla="*/ 2844 w 2844"/>
                <a:gd name="T162" fmla="*/ 1062 h 10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44" h="1062">
                  <a:moveTo>
                    <a:pt x="11" y="930"/>
                  </a:moveTo>
                  <a:lnTo>
                    <a:pt x="225" y="955"/>
                  </a:lnTo>
                  <a:lnTo>
                    <a:pt x="429" y="968"/>
                  </a:lnTo>
                  <a:lnTo>
                    <a:pt x="619" y="974"/>
                  </a:lnTo>
                  <a:lnTo>
                    <a:pt x="803" y="974"/>
                  </a:lnTo>
                  <a:lnTo>
                    <a:pt x="971" y="963"/>
                  </a:lnTo>
                  <a:lnTo>
                    <a:pt x="1130" y="946"/>
                  </a:lnTo>
                  <a:lnTo>
                    <a:pt x="1282" y="925"/>
                  </a:lnTo>
                  <a:lnTo>
                    <a:pt x="1417" y="900"/>
                  </a:lnTo>
                  <a:lnTo>
                    <a:pt x="1551" y="866"/>
                  </a:lnTo>
                  <a:lnTo>
                    <a:pt x="1666" y="828"/>
                  </a:lnTo>
                  <a:lnTo>
                    <a:pt x="1783" y="787"/>
                  </a:lnTo>
                  <a:lnTo>
                    <a:pt x="1887" y="742"/>
                  </a:lnTo>
                  <a:lnTo>
                    <a:pt x="1981" y="696"/>
                  </a:lnTo>
                  <a:lnTo>
                    <a:pt x="2071" y="644"/>
                  </a:lnTo>
                  <a:lnTo>
                    <a:pt x="2153" y="595"/>
                  </a:lnTo>
                  <a:lnTo>
                    <a:pt x="2228" y="544"/>
                  </a:lnTo>
                  <a:lnTo>
                    <a:pt x="2357" y="438"/>
                  </a:lnTo>
                  <a:lnTo>
                    <a:pt x="2467" y="336"/>
                  </a:lnTo>
                  <a:lnTo>
                    <a:pt x="2555" y="240"/>
                  </a:lnTo>
                  <a:lnTo>
                    <a:pt x="2626" y="154"/>
                  </a:lnTo>
                  <a:lnTo>
                    <a:pt x="2681" y="86"/>
                  </a:lnTo>
                  <a:lnTo>
                    <a:pt x="2728" y="31"/>
                  </a:lnTo>
                  <a:lnTo>
                    <a:pt x="2778" y="0"/>
                  </a:lnTo>
                  <a:lnTo>
                    <a:pt x="2822" y="0"/>
                  </a:lnTo>
                  <a:lnTo>
                    <a:pt x="2844" y="14"/>
                  </a:lnTo>
                  <a:lnTo>
                    <a:pt x="2797" y="88"/>
                  </a:lnTo>
                  <a:lnTo>
                    <a:pt x="2792" y="82"/>
                  </a:lnTo>
                  <a:lnTo>
                    <a:pt x="2808" y="82"/>
                  </a:lnTo>
                  <a:lnTo>
                    <a:pt x="2786" y="97"/>
                  </a:lnTo>
                  <a:lnTo>
                    <a:pt x="2747" y="144"/>
                  </a:lnTo>
                  <a:lnTo>
                    <a:pt x="2692" y="212"/>
                  </a:lnTo>
                  <a:lnTo>
                    <a:pt x="2621" y="297"/>
                  </a:lnTo>
                  <a:lnTo>
                    <a:pt x="2528" y="399"/>
                  </a:lnTo>
                  <a:lnTo>
                    <a:pt x="2415" y="504"/>
                  </a:lnTo>
                  <a:lnTo>
                    <a:pt x="2283" y="614"/>
                  </a:lnTo>
                  <a:lnTo>
                    <a:pt x="2200" y="668"/>
                  </a:lnTo>
                  <a:lnTo>
                    <a:pt x="2115" y="721"/>
                  </a:lnTo>
                  <a:lnTo>
                    <a:pt x="2021" y="774"/>
                  </a:lnTo>
                  <a:lnTo>
                    <a:pt x="1923" y="823"/>
                  </a:lnTo>
                  <a:lnTo>
                    <a:pt x="1813" y="870"/>
                  </a:lnTo>
                  <a:lnTo>
                    <a:pt x="1697" y="910"/>
                  </a:lnTo>
                  <a:lnTo>
                    <a:pt x="1573" y="952"/>
                  </a:lnTo>
                  <a:lnTo>
                    <a:pt x="1436" y="985"/>
                  </a:lnTo>
                  <a:lnTo>
                    <a:pt x="1293" y="1012"/>
                  </a:lnTo>
                  <a:lnTo>
                    <a:pt x="1138" y="1034"/>
                  </a:lnTo>
                  <a:lnTo>
                    <a:pt x="976" y="1051"/>
                  </a:lnTo>
                  <a:lnTo>
                    <a:pt x="806" y="1062"/>
                  </a:lnTo>
                  <a:lnTo>
                    <a:pt x="619" y="1062"/>
                  </a:lnTo>
                  <a:lnTo>
                    <a:pt x="423" y="1057"/>
                  </a:lnTo>
                  <a:lnTo>
                    <a:pt x="218" y="1042"/>
                  </a:lnTo>
                  <a:lnTo>
                    <a:pt x="0" y="1018"/>
                  </a:lnTo>
                  <a:lnTo>
                    <a:pt x="11" y="93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0" name="Freeform 159"/>
            <p:cNvSpPr>
              <a:spLocks/>
            </p:cNvSpPr>
            <p:nvPr/>
          </p:nvSpPr>
          <p:spPr bwMode="auto">
            <a:xfrm>
              <a:off x="1456" y="2793"/>
              <a:ext cx="3" cy="29"/>
            </a:xfrm>
            <a:custGeom>
              <a:avLst/>
              <a:gdLst>
                <a:gd name="T0" fmla="*/ 0 w 11"/>
                <a:gd name="T1" fmla="*/ 0 h 88"/>
                <a:gd name="T2" fmla="*/ 0 w 11"/>
                <a:gd name="T3" fmla="*/ 0 h 88"/>
                <a:gd name="T4" fmla="*/ 0 w 11"/>
                <a:gd name="T5" fmla="*/ 0 h 88"/>
                <a:gd name="T6" fmla="*/ 0 60000 65536"/>
                <a:gd name="T7" fmla="*/ 0 60000 65536"/>
                <a:gd name="T8" fmla="*/ 0 60000 65536"/>
                <a:gd name="T9" fmla="*/ 0 w 11"/>
                <a:gd name="T10" fmla="*/ 0 h 88"/>
                <a:gd name="T11" fmla="*/ 11 w 11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88">
                  <a:moveTo>
                    <a:pt x="0" y="88"/>
                  </a:moveTo>
                  <a:lnTo>
                    <a:pt x="11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1" name="Freeform 160"/>
            <p:cNvSpPr>
              <a:spLocks/>
            </p:cNvSpPr>
            <p:nvPr/>
          </p:nvSpPr>
          <p:spPr bwMode="auto">
            <a:xfrm>
              <a:off x="1780" y="2763"/>
              <a:ext cx="232" cy="64"/>
            </a:xfrm>
            <a:custGeom>
              <a:avLst/>
              <a:gdLst>
                <a:gd name="T0" fmla="*/ 0 w 696"/>
                <a:gd name="T1" fmla="*/ 0 h 192"/>
                <a:gd name="T2" fmla="*/ 0 w 696"/>
                <a:gd name="T3" fmla="*/ 0 h 192"/>
                <a:gd name="T4" fmla="*/ 0 w 696"/>
                <a:gd name="T5" fmla="*/ 0 h 192"/>
                <a:gd name="T6" fmla="*/ 0 w 696"/>
                <a:gd name="T7" fmla="*/ 0 h 192"/>
                <a:gd name="T8" fmla="*/ 0 w 696"/>
                <a:gd name="T9" fmla="*/ 0 h 192"/>
                <a:gd name="T10" fmla="*/ 0 w 696"/>
                <a:gd name="T11" fmla="*/ 0 h 192"/>
                <a:gd name="T12" fmla="*/ 0 w 696"/>
                <a:gd name="T13" fmla="*/ 0 h 192"/>
                <a:gd name="T14" fmla="*/ 0 w 696"/>
                <a:gd name="T15" fmla="*/ 0 h 192"/>
                <a:gd name="T16" fmla="*/ 0 w 696"/>
                <a:gd name="T17" fmla="*/ 0 h 192"/>
                <a:gd name="T18" fmla="*/ 0 w 696"/>
                <a:gd name="T19" fmla="*/ 0 h 192"/>
                <a:gd name="T20" fmla="*/ 0 w 696"/>
                <a:gd name="T21" fmla="*/ 0 h 192"/>
                <a:gd name="T22" fmla="*/ 0 w 696"/>
                <a:gd name="T23" fmla="*/ 0 h 192"/>
                <a:gd name="T24" fmla="*/ 0 w 696"/>
                <a:gd name="T25" fmla="*/ 0 h 192"/>
                <a:gd name="T26" fmla="*/ 0 w 696"/>
                <a:gd name="T27" fmla="*/ 0 h 192"/>
                <a:gd name="T28" fmla="*/ 0 w 696"/>
                <a:gd name="T29" fmla="*/ 0 h 192"/>
                <a:gd name="T30" fmla="*/ 0 w 696"/>
                <a:gd name="T31" fmla="*/ 0 h 192"/>
                <a:gd name="T32" fmla="*/ 0 w 696"/>
                <a:gd name="T33" fmla="*/ 0 h 192"/>
                <a:gd name="T34" fmla="*/ 0 w 696"/>
                <a:gd name="T35" fmla="*/ 0 h 192"/>
                <a:gd name="T36" fmla="*/ 0 w 696"/>
                <a:gd name="T37" fmla="*/ 0 h 1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6"/>
                <a:gd name="T58" fmla="*/ 0 h 192"/>
                <a:gd name="T59" fmla="*/ 696 w 696"/>
                <a:gd name="T60" fmla="*/ 192 h 1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6" h="192">
                  <a:moveTo>
                    <a:pt x="41" y="106"/>
                  </a:moveTo>
                  <a:lnTo>
                    <a:pt x="32" y="104"/>
                  </a:lnTo>
                  <a:lnTo>
                    <a:pt x="47" y="104"/>
                  </a:lnTo>
                  <a:lnTo>
                    <a:pt x="110" y="100"/>
                  </a:lnTo>
                  <a:lnTo>
                    <a:pt x="327" y="70"/>
                  </a:lnTo>
                  <a:lnTo>
                    <a:pt x="545" y="32"/>
                  </a:lnTo>
                  <a:lnTo>
                    <a:pt x="615" y="13"/>
                  </a:lnTo>
                  <a:lnTo>
                    <a:pt x="635" y="4"/>
                  </a:lnTo>
                  <a:lnTo>
                    <a:pt x="643" y="0"/>
                  </a:lnTo>
                  <a:lnTo>
                    <a:pt x="696" y="70"/>
                  </a:lnTo>
                  <a:lnTo>
                    <a:pt x="677" y="81"/>
                  </a:lnTo>
                  <a:lnTo>
                    <a:pt x="645" y="96"/>
                  </a:lnTo>
                  <a:lnTo>
                    <a:pt x="564" y="117"/>
                  </a:lnTo>
                  <a:lnTo>
                    <a:pt x="338" y="158"/>
                  </a:lnTo>
                  <a:lnTo>
                    <a:pt x="117" y="189"/>
                  </a:lnTo>
                  <a:lnTo>
                    <a:pt x="49" y="192"/>
                  </a:lnTo>
                  <a:lnTo>
                    <a:pt x="21" y="192"/>
                  </a:lnTo>
                  <a:lnTo>
                    <a:pt x="0" y="183"/>
                  </a:lnTo>
                  <a:lnTo>
                    <a:pt x="41" y="10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2" name="Freeform 161"/>
            <p:cNvSpPr>
              <a:spLocks/>
            </p:cNvSpPr>
            <p:nvPr/>
          </p:nvSpPr>
          <p:spPr bwMode="auto">
            <a:xfrm>
              <a:off x="1772" y="2798"/>
              <a:ext cx="30" cy="26"/>
            </a:xfrm>
            <a:custGeom>
              <a:avLst/>
              <a:gdLst>
                <a:gd name="T0" fmla="*/ 0 w 91"/>
                <a:gd name="T1" fmla="*/ 0 h 77"/>
                <a:gd name="T2" fmla="*/ 0 w 91"/>
                <a:gd name="T3" fmla="*/ 0 h 77"/>
                <a:gd name="T4" fmla="*/ 0 w 91"/>
                <a:gd name="T5" fmla="*/ 0 h 77"/>
                <a:gd name="T6" fmla="*/ 0 w 91"/>
                <a:gd name="T7" fmla="*/ 0 h 77"/>
                <a:gd name="T8" fmla="*/ 0 w 91"/>
                <a:gd name="T9" fmla="*/ 0 h 77"/>
                <a:gd name="T10" fmla="*/ 0 w 91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7"/>
                <a:gd name="T20" fmla="*/ 91 w 91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7">
                  <a:moveTo>
                    <a:pt x="3" y="36"/>
                  </a:moveTo>
                  <a:lnTo>
                    <a:pt x="0" y="64"/>
                  </a:lnTo>
                  <a:lnTo>
                    <a:pt x="25" y="77"/>
                  </a:lnTo>
                  <a:lnTo>
                    <a:pt x="66" y="0"/>
                  </a:lnTo>
                  <a:lnTo>
                    <a:pt x="91" y="45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3" name="Freeform 162"/>
            <p:cNvSpPr>
              <a:spLocks/>
            </p:cNvSpPr>
            <p:nvPr/>
          </p:nvSpPr>
          <p:spPr bwMode="auto">
            <a:xfrm>
              <a:off x="1873" y="1701"/>
              <a:ext cx="200" cy="86"/>
            </a:xfrm>
            <a:custGeom>
              <a:avLst/>
              <a:gdLst>
                <a:gd name="T0" fmla="*/ 0 w 600"/>
                <a:gd name="T1" fmla="*/ 0 h 259"/>
                <a:gd name="T2" fmla="*/ 0 w 600"/>
                <a:gd name="T3" fmla="*/ 0 h 259"/>
                <a:gd name="T4" fmla="*/ 0 w 600"/>
                <a:gd name="T5" fmla="*/ 0 h 259"/>
                <a:gd name="T6" fmla="*/ 0 w 600"/>
                <a:gd name="T7" fmla="*/ 0 h 259"/>
                <a:gd name="T8" fmla="*/ 0 w 600"/>
                <a:gd name="T9" fmla="*/ 0 h 259"/>
                <a:gd name="T10" fmla="*/ 0 w 600"/>
                <a:gd name="T11" fmla="*/ 0 h 259"/>
                <a:gd name="T12" fmla="*/ 0 w 600"/>
                <a:gd name="T13" fmla="*/ 0 h 259"/>
                <a:gd name="T14" fmla="*/ 0 w 600"/>
                <a:gd name="T15" fmla="*/ 0 h 259"/>
                <a:gd name="T16" fmla="*/ 0 w 600"/>
                <a:gd name="T17" fmla="*/ 0 h 259"/>
                <a:gd name="T18" fmla="*/ 0 w 600"/>
                <a:gd name="T19" fmla="*/ 0 h 259"/>
                <a:gd name="T20" fmla="*/ 0 w 600"/>
                <a:gd name="T21" fmla="*/ 0 h 259"/>
                <a:gd name="T22" fmla="*/ 0 w 600"/>
                <a:gd name="T23" fmla="*/ 0 h 259"/>
                <a:gd name="T24" fmla="*/ 0 w 600"/>
                <a:gd name="T25" fmla="*/ 0 h 2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0"/>
                <a:gd name="T40" fmla="*/ 0 h 259"/>
                <a:gd name="T41" fmla="*/ 600 w 600"/>
                <a:gd name="T42" fmla="*/ 259 h 2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0" h="259">
                  <a:moveTo>
                    <a:pt x="600" y="85"/>
                  </a:moveTo>
                  <a:lnTo>
                    <a:pt x="504" y="102"/>
                  </a:lnTo>
                  <a:lnTo>
                    <a:pt x="413" y="125"/>
                  </a:lnTo>
                  <a:lnTo>
                    <a:pt x="229" y="182"/>
                  </a:lnTo>
                  <a:lnTo>
                    <a:pt x="91" y="238"/>
                  </a:lnTo>
                  <a:lnTo>
                    <a:pt x="36" y="259"/>
                  </a:lnTo>
                  <a:lnTo>
                    <a:pt x="0" y="179"/>
                  </a:lnTo>
                  <a:lnTo>
                    <a:pt x="55" y="157"/>
                  </a:lnTo>
                  <a:lnTo>
                    <a:pt x="198" y="100"/>
                  </a:lnTo>
                  <a:lnTo>
                    <a:pt x="385" y="42"/>
                  </a:lnTo>
                  <a:lnTo>
                    <a:pt x="485" y="17"/>
                  </a:lnTo>
                  <a:lnTo>
                    <a:pt x="581" y="0"/>
                  </a:lnTo>
                  <a:lnTo>
                    <a:pt x="600" y="85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4" name="Freeform 163"/>
            <p:cNvSpPr>
              <a:spLocks/>
            </p:cNvSpPr>
            <p:nvPr/>
          </p:nvSpPr>
          <p:spPr bwMode="auto">
            <a:xfrm>
              <a:off x="2055" y="1697"/>
              <a:ext cx="30" cy="32"/>
            </a:xfrm>
            <a:custGeom>
              <a:avLst/>
              <a:gdLst>
                <a:gd name="T0" fmla="*/ 0 w 89"/>
                <a:gd name="T1" fmla="*/ 0 h 96"/>
                <a:gd name="T2" fmla="*/ 0 w 89"/>
                <a:gd name="T3" fmla="*/ 0 h 96"/>
                <a:gd name="T4" fmla="*/ 0 w 89"/>
                <a:gd name="T5" fmla="*/ 0 h 96"/>
                <a:gd name="T6" fmla="*/ 0 w 89"/>
                <a:gd name="T7" fmla="*/ 0 h 96"/>
                <a:gd name="T8" fmla="*/ 0 w 89"/>
                <a:gd name="T9" fmla="*/ 0 h 96"/>
                <a:gd name="T10" fmla="*/ 0 w 89"/>
                <a:gd name="T11" fmla="*/ 0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96"/>
                <a:gd name="T20" fmla="*/ 89 w 89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96">
                  <a:moveTo>
                    <a:pt x="89" y="53"/>
                  </a:moveTo>
                  <a:lnTo>
                    <a:pt x="89" y="0"/>
                  </a:lnTo>
                  <a:lnTo>
                    <a:pt x="34" y="11"/>
                  </a:lnTo>
                  <a:lnTo>
                    <a:pt x="53" y="96"/>
                  </a:lnTo>
                  <a:lnTo>
                    <a:pt x="0" y="53"/>
                  </a:lnTo>
                  <a:lnTo>
                    <a:pt x="89" y="53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85" name="Freeform 164"/>
            <p:cNvSpPr>
              <a:spLocks/>
            </p:cNvSpPr>
            <p:nvPr/>
          </p:nvSpPr>
          <p:spPr bwMode="auto">
            <a:xfrm>
              <a:off x="1865" y="1761"/>
              <a:ext cx="29" cy="26"/>
            </a:xfrm>
            <a:custGeom>
              <a:avLst/>
              <a:gdLst>
                <a:gd name="T0" fmla="*/ 0 w 88"/>
                <a:gd name="T1" fmla="*/ 0 h 80"/>
                <a:gd name="T2" fmla="*/ 0 w 88"/>
                <a:gd name="T3" fmla="*/ 0 h 80"/>
                <a:gd name="T4" fmla="*/ 0 w 88"/>
                <a:gd name="T5" fmla="*/ 0 h 80"/>
                <a:gd name="T6" fmla="*/ 0 w 88"/>
                <a:gd name="T7" fmla="*/ 0 h 80"/>
                <a:gd name="T8" fmla="*/ 0 w 88"/>
                <a:gd name="T9" fmla="*/ 0 h 80"/>
                <a:gd name="T10" fmla="*/ 0 w 88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0"/>
                <a:gd name="T20" fmla="*/ 88 w 8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0">
                  <a:moveTo>
                    <a:pt x="24" y="0"/>
                  </a:moveTo>
                  <a:lnTo>
                    <a:pt x="2" y="8"/>
                  </a:lnTo>
                  <a:lnTo>
                    <a:pt x="0" y="36"/>
                  </a:lnTo>
                  <a:lnTo>
                    <a:pt x="88" y="42"/>
                  </a:lnTo>
                  <a:lnTo>
                    <a:pt x="60" y="8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65"/>
          <p:cNvGrpSpPr>
            <a:grpSpLocks/>
          </p:cNvGrpSpPr>
          <p:nvPr/>
        </p:nvGrpSpPr>
        <p:grpSpPr bwMode="auto">
          <a:xfrm flipH="1">
            <a:off x="6229350" y="3505200"/>
            <a:ext cx="2743200" cy="1763713"/>
            <a:chOff x="1152" y="1680"/>
            <a:chExt cx="2340" cy="1504"/>
          </a:xfrm>
        </p:grpSpPr>
        <p:sp>
          <p:nvSpPr>
            <p:cNvPr id="62475" name="Freeform 166"/>
            <p:cNvSpPr>
              <a:spLocks/>
            </p:cNvSpPr>
            <p:nvPr/>
          </p:nvSpPr>
          <p:spPr bwMode="auto">
            <a:xfrm>
              <a:off x="1423" y="1691"/>
              <a:ext cx="1238" cy="363"/>
            </a:xfrm>
            <a:custGeom>
              <a:avLst/>
              <a:gdLst>
                <a:gd name="T0" fmla="*/ 0 w 3715"/>
                <a:gd name="T1" fmla="*/ 0 h 1089"/>
                <a:gd name="T2" fmla="*/ 0 w 3715"/>
                <a:gd name="T3" fmla="*/ 0 h 1089"/>
                <a:gd name="T4" fmla="*/ 0 w 3715"/>
                <a:gd name="T5" fmla="*/ 0 h 1089"/>
                <a:gd name="T6" fmla="*/ 0 w 3715"/>
                <a:gd name="T7" fmla="*/ 0 h 1089"/>
                <a:gd name="T8" fmla="*/ 0 w 3715"/>
                <a:gd name="T9" fmla="*/ 0 h 1089"/>
                <a:gd name="T10" fmla="*/ 0 w 3715"/>
                <a:gd name="T11" fmla="*/ 0 h 1089"/>
                <a:gd name="T12" fmla="*/ 0 w 3715"/>
                <a:gd name="T13" fmla="*/ 0 h 1089"/>
                <a:gd name="T14" fmla="*/ 0 w 3715"/>
                <a:gd name="T15" fmla="*/ 0 h 1089"/>
                <a:gd name="T16" fmla="*/ 0 w 3715"/>
                <a:gd name="T17" fmla="*/ 0 h 1089"/>
                <a:gd name="T18" fmla="*/ 0 w 3715"/>
                <a:gd name="T19" fmla="*/ 0 h 1089"/>
                <a:gd name="T20" fmla="*/ 0 w 3715"/>
                <a:gd name="T21" fmla="*/ 0 h 1089"/>
                <a:gd name="T22" fmla="*/ 0 w 3715"/>
                <a:gd name="T23" fmla="*/ 0 h 1089"/>
                <a:gd name="T24" fmla="*/ 0 w 3715"/>
                <a:gd name="T25" fmla="*/ 0 h 1089"/>
                <a:gd name="T26" fmla="*/ 0 w 3715"/>
                <a:gd name="T27" fmla="*/ 0 h 1089"/>
                <a:gd name="T28" fmla="*/ 0 w 3715"/>
                <a:gd name="T29" fmla="*/ 0 h 1089"/>
                <a:gd name="T30" fmla="*/ 0 w 3715"/>
                <a:gd name="T31" fmla="*/ 0 h 1089"/>
                <a:gd name="T32" fmla="*/ 0 w 3715"/>
                <a:gd name="T33" fmla="*/ 0 h 1089"/>
                <a:gd name="T34" fmla="*/ 0 w 3715"/>
                <a:gd name="T35" fmla="*/ 0 h 1089"/>
                <a:gd name="T36" fmla="*/ 0 w 3715"/>
                <a:gd name="T37" fmla="*/ 0 h 1089"/>
                <a:gd name="T38" fmla="*/ 0 w 3715"/>
                <a:gd name="T39" fmla="*/ 0 h 1089"/>
                <a:gd name="T40" fmla="*/ 0 w 3715"/>
                <a:gd name="T41" fmla="*/ 0 h 1089"/>
                <a:gd name="T42" fmla="*/ 0 w 3715"/>
                <a:gd name="T43" fmla="*/ 0 h 1089"/>
                <a:gd name="T44" fmla="*/ 0 w 3715"/>
                <a:gd name="T45" fmla="*/ 0 h 1089"/>
                <a:gd name="T46" fmla="*/ 0 w 3715"/>
                <a:gd name="T47" fmla="*/ 0 h 1089"/>
                <a:gd name="T48" fmla="*/ 0 w 3715"/>
                <a:gd name="T49" fmla="*/ 0 h 1089"/>
                <a:gd name="T50" fmla="*/ 0 w 3715"/>
                <a:gd name="T51" fmla="*/ 0 h 1089"/>
                <a:gd name="T52" fmla="*/ 0 w 3715"/>
                <a:gd name="T53" fmla="*/ 0 h 1089"/>
                <a:gd name="T54" fmla="*/ 0 w 3715"/>
                <a:gd name="T55" fmla="*/ 0 h 1089"/>
                <a:gd name="T56" fmla="*/ 0 w 3715"/>
                <a:gd name="T57" fmla="*/ 0 h 1089"/>
                <a:gd name="T58" fmla="*/ 0 w 3715"/>
                <a:gd name="T59" fmla="*/ 0 h 1089"/>
                <a:gd name="T60" fmla="*/ 0 w 3715"/>
                <a:gd name="T61" fmla="*/ 0 h 1089"/>
                <a:gd name="T62" fmla="*/ 0 w 3715"/>
                <a:gd name="T63" fmla="*/ 0 h 1089"/>
                <a:gd name="T64" fmla="*/ 0 w 3715"/>
                <a:gd name="T65" fmla="*/ 0 h 1089"/>
                <a:gd name="T66" fmla="*/ 0 w 3715"/>
                <a:gd name="T67" fmla="*/ 0 h 1089"/>
                <a:gd name="T68" fmla="*/ 0 w 3715"/>
                <a:gd name="T69" fmla="*/ 0 h 1089"/>
                <a:gd name="T70" fmla="*/ 0 w 3715"/>
                <a:gd name="T71" fmla="*/ 0 h 1089"/>
                <a:gd name="T72" fmla="*/ 0 w 3715"/>
                <a:gd name="T73" fmla="*/ 0 h 1089"/>
                <a:gd name="T74" fmla="*/ 0 w 3715"/>
                <a:gd name="T75" fmla="*/ 0 h 1089"/>
                <a:gd name="T76" fmla="*/ 0 w 3715"/>
                <a:gd name="T77" fmla="*/ 0 h 1089"/>
                <a:gd name="T78" fmla="*/ 0 w 3715"/>
                <a:gd name="T79" fmla="*/ 0 h 1089"/>
                <a:gd name="T80" fmla="*/ 0 w 3715"/>
                <a:gd name="T81" fmla="*/ 0 h 1089"/>
                <a:gd name="T82" fmla="*/ 0 w 3715"/>
                <a:gd name="T83" fmla="*/ 0 h 1089"/>
                <a:gd name="T84" fmla="*/ 0 w 3715"/>
                <a:gd name="T85" fmla="*/ 0 h 1089"/>
                <a:gd name="T86" fmla="*/ 0 w 3715"/>
                <a:gd name="T87" fmla="*/ 0 h 1089"/>
                <a:gd name="T88" fmla="*/ 0 w 3715"/>
                <a:gd name="T89" fmla="*/ 0 h 1089"/>
                <a:gd name="T90" fmla="*/ 0 w 3715"/>
                <a:gd name="T91" fmla="*/ 0 h 1089"/>
                <a:gd name="T92" fmla="*/ 0 w 3715"/>
                <a:gd name="T93" fmla="*/ 0 h 1089"/>
                <a:gd name="T94" fmla="*/ 0 w 3715"/>
                <a:gd name="T95" fmla="*/ 0 h 1089"/>
                <a:gd name="T96" fmla="*/ 0 w 3715"/>
                <a:gd name="T97" fmla="*/ 0 h 1089"/>
                <a:gd name="T98" fmla="*/ 0 w 3715"/>
                <a:gd name="T99" fmla="*/ 0 h 1089"/>
                <a:gd name="T100" fmla="*/ 0 w 3715"/>
                <a:gd name="T101" fmla="*/ 0 h 1089"/>
                <a:gd name="T102" fmla="*/ 0 w 3715"/>
                <a:gd name="T103" fmla="*/ 0 h 1089"/>
                <a:gd name="T104" fmla="*/ 0 w 3715"/>
                <a:gd name="T105" fmla="*/ 0 h 10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5"/>
                <a:gd name="T160" fmla="*/ 0 h 1089"/>
                <a:gd name="T161" fmla="*/ 3715 w 3715"/>
                <a:gd name="T162" fmla="*/ 1089 h 10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5" h="1089">
                  <a:moveTo>
                    <a:pt x="3707" y="170"/>
                  </a:moveTo>
                  <a:lnTo>
                    <a:pt x="3394" y="119"/>
                  </a:lnTo>
                  <a:lnTo>
                    <a:pt x="3221" y="91"/>
                  </a:lnTo>
                  <a:lnTo>
                    <a:pt x="3039" y="70"/>
                  </a:lnTo>
                  <a:lnTo>
                    <a:pt x="2844" y="53"/>
                  </a:lnTo>
                  <a:lnTo>
                    <a:pt x="2744" y="47"/>
                  </a:lnTo>
                  <a:lnTo>
                    <a:pt x="2642" y="44"/>
                  </a:lnTo>
                  <a:lnTo>
                    <a:pt x="2536" y="44"/>
                  </a:lnTo>
                  <a:lnTo>
                    <a:pt x="2429" y="47"/>
                  </a:lnTo>
                  <a:lnTo>
                    <a:pt x="2316" y="55"/>
                  </a:lnTo>
                  <a:lnTo>
                    <a:pt x="2203" y="66"/>
                  </a:lnTo>
                  <a:lnTo>
                    <a:pt x="2084" y="83"/>
                  </a:lnTo>
                  <a:lnTo>
                    <a:pt x="1969" y="104"/>
                  </a:lnTo>
                  <a:lnTo>
                    <a:pt x="1722" y="160"/>
                  </a:lnTo>
                  <a:lnTo>
                    <a:pt x="1592" y="198"/>
                  </a:lnTo>
                  <a:lnTo>
                    <a:pt x="1463" y="242"/>
                  </a:lnTo>
                  <a:lnTo>
                    <a:pt x="1334" y="289"/>
                  </a:lnTo>
                  <a:lnTo>
                    <a:pt x="1196" y="347"/>
                  </a:lnTo>
                  <a:lnTo>
                    <a:pt x="1062" y="410"/>
                  </a:lnTo>
                  <a:lnTo>
                    <a:pt x="922" y="481"/>
                  </a:lnTo>
                  <a:lnTo>
                    <a:pt x="779" y="562"/>
                  </a:lnTo>
                  <a:lnTo>
                    <a:pt x="632" y="649"/>
                  </a:lnTo>
                  <a:lnTo>
                    <a:pt x="487" y="745"/>
                  </a:lnTo>
                  <a:lnTo>
                    <a:pt x="338" y="849"/>
                  </a:lnTo>
                  <a:lnTo>
                    <a:pt x="185" y="966"/>
                  </a:lnTo>
                  <a:lnTo>
                    <a:pt x="30" y="1089"/>
                  </a:lnTo>
                  <a:lnTo>
                    <a:pt x="0" y="1056"/>
                  </a:lnTo>
                  <a:lnTo>
                    <a:pt x="153" y="932"/>
                  </a:lnTo>
                  <a:lnTo>
                    <a:pt x="311" y="817"/>
                  </a:lnTo>
                  <a:lnTo>
                    <a:pt x="462" y="710"/>
                  </a:lnTo>
                  <a:lnTo>
                    <a:pt x="608" y="613"/>
                  </a:lnTo>
                  <a:lnTo>
                    <a:pt x="754" y="526"/>
                  </a:lnTo>
                  <a:lnTo>
                    <a:pt x="899" y="443"/>
                  </a:lnTo>
                  <a:lnTo>
                    <a:pt x="1039" y="372"/>
                  </a:lnTo>
                  <a:lnTo>
                    <a:pt x="1177" y="308"/>
                  </a:lnTo>
                  <a:lnTo>
                    <a:pt x="1315" y="251"/>
                  </a:lnTo>
                  <a:lnTo>
                    <a:pt x="1450" y="202"/>
                  </a:lnTo>
                  <a:lnTo>
                    <a:pt x="1579" y="157"/>
                  </a:lnTo>
                  <a:lnTo>
                    <a:pt x="1708" y="119"/>
                  </a:lnTo>
                  <a:lnTo>
                    <a:pt x="1958" y="64"/>
                  </a:lnTo>
                  <a:lnTo>
                    <a:pt x="2076" y="42"/>
                  </a:lnTo>
                  <a:lnTo>
                    <a:pt x="2195" y="25"/>
                  </a:lnTo>
                  <a:lnTo>
                    <a:pt x="2310" y="14"/>
                  </a:lnTo>
                  <a:lnTo>
                    <a:pt x="2423" y="6"/>
                  </a:lnTo>
                  <a:lnTo>
                    <a:pt x="2536" y="4"/>
                  </a:lnTo>
                  <a:lnTo>
                    <a:pt x="2642" y="0"/>
                  </a:lnTo>
                  <a:lnTo>
                    <a:pt x="2744" y="6"/>
                  </a:lnTo>
                  <a:lnTo>
                    <a:pt x="2849" y="11"/>
                  </a:lnTo>
                  <a:lnTo>
                    <a:pt x="3045" y="28"/>
                  </a:lnTo>
                  <a:lnTo>
                    <a:pt x="3229" y="49"/>
                  </a:lnTo>
                  <a:lnTo>
                    <a:pt x="3402" y="77"/>
                  </a:lnTo>
                  <a:lnTo>
                    <a:pt x="3715" y="130"/>
                  </a:lnTo>
                  <a:lnTo>
                    <a:pt x="3707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76" name="Group 167"/>
            <p:cNvGrpSpPr>
              <a:grpSpLocks/>
            </p:cNvGrpSpPr>
            <p:nvPr/>
          </p:nvGrpSpPr>
          <p:grpSpPr bwMode="auto">
            <a:xfrm>
              <a:off x="1167" y="1680"/>
              <a:ext cx="2325" cy="1504"/>
              <a:chOff x="2793" y="2207"/>
              <a:chExt cx="2325" cy="1504"/>
            </a:xfrm>
          </p:grpSpPr>
          <p:sp>
            <p:nvSpPr>
              <p:cNvPr id="62508" name="Freeform 168"/>
              <p:cNvSpPr>
                <a:spLocks/>
              </p:cNvSpPr>
              <p:nvPr/>
            </p:nvSpPr>
            <p:spPr bwMode="auto">
              <a:xfrm>
                <a:off x="2793" y="2226"/>
                <a:ext cx="2310" cy="1474"/>
              </a:xfrm>
              <a:custGeom>
                <a:avLst/>
                <a:gdLst>
                  <a:gd name="T0" fmla="*/ 0 w 6931"/>
                  <a:gd name="T1" fmla="*/ 0 h 4424"/>
                  <a:gd name="T2" fmla="*/ 0 w 6931"/>
                  <a:gd name="T3" fmla="*/ 0 h 4424"/>
                  <a:gd name="T4" fmla="*/ 0 w 6931"/>
                  <a:gd name="T5" fmla="*/ 0 h 4424"/>
                  <a:gd name="T6" fmla="*/ 0 w 6931"/>
                  <a:gd name="T7" fmla="*/ 0 h 4424"/>
                  <a:gd name="T8" fmla="*/ 0 w 6931"/>
                  <a:gd name="T9" fmla="*/ 0 h 4424"/>
                  <a:gd name="T10" fmla="*/ 0 w 6931"/>
                  <a:gd name="T11" fmla="*/ 0 h 4424"/>
                  <a:gd name="T12" fmla="*/ 0 w 6931"/>
                  <a:gd name="T13" fmla="*/ 0 h 4424"/>
                  <a:gd name="T14" fmla="*/ 0 w 6931"/>
                  <a:gd name="T15" fmla="*/ 0 h 4424"/>
                  <a:gd name="T16" fmla="*/ 0 w 6931"/>
                  <a:gd name="T17" fmla="*/ 0 h 4424"/>
                  <a:gd name="T18" fmla="*/ 0 w 6931"/>
                  <a:gd name="T19" fmla="*/ 0 h 4424"/>
                  <a:gd name="T20" fmla="*/ 0 w 6931"/>
                  <a:gd name="T21" fmla="*/ 0 h 4424"/>
                  <a:gd name="T22" fmla="*/ 0 w 6931"/>
                  <a:gd name="T23" fmla="*/ 0 h 4424"/>
                  <a:gd name="T24" fmla="*/ 0 w 6931"/>
                  <a:gd name="T25" fmla="*/ 0 h 4424"/>
                  <a:gd name="T26" fmla="*/ 0 w 6931"/>
                  <a:gd name="T27" fmla="*/ 0 h 4424"/>
                  <a:gd name="T28" fmla="*/ 0 w 6931"/>
                  <a:gd name="T29" fmla="*/ 0 h 4424"/>
                  <a:gd name="T30" fmla="*/ 0 w 6931"/>
                  <a:gd name="T31" fmla="*/ 0 h 4424"/>
                  <a:gd name="T32" fmla="*/ 0 w 6931"/>
                  <a:gd name="T33" fmla="*/ 0 h 4424"/>
                  <a:gd name="T34" fmla="*/ 0 w 6931"/>
                  <a:gd name="T35" fmla="*/ 0 h 4424"/>
                  <a:gd name="T36" fmla="*/ 0 w 6931"/>
                  <a:gd name="T37" fmla="*/ 0 h 4424"/>
                  <a:gd name="T38" fmla="*/ 0 w 6931"/>
                  <a:gd name="T39" fmla="*/ 0 h 4424"/>
                  <a:gd name="T40" fmla="*/ 0 w 6931"/>
                  <a:gd name="T41" fmla="*/ 0 h 4424"/>
                  <a:gd name="T42" fmla="*/ 0 w 6931"/>
                  <a:gd name="T43" fmla="*/ 0 h 4424"/>
                  <a:gd name="T44" fmla="*/ 0 w 6931"/>
                  <a:gd name="T45" fmla="*/ 0 h 4424"/>
                  <a:gd name="T46" fmla="*/ 0 w 6931"/>
                  <a:gd name="T47" fmla="*/ 0 h 4424"/>
                  <a:gd name="T48" fmla="*/ 0 w 6931"/>
                  <a:gd name="T49" fmla="*/ 0 h 4424"/>
                  <a:gd name="T50" fmla="*/ 0 w 6931"/>
                  <a:gd name="T51" fmla="*/ 0 h 4424"/>
                  <a:gd name="T52" fmla="*/ 0 w 6931"/>
                  <a:gd name="T53" fmla="*/ 0 h 4424"/>
                  <a:gd name="T54" fmla="*/ 0 w 6931"/>
                  <a:gd name="T55" fmla="*/ 0 h 4424"/>
                  <a:gd name="T56" fmla="*/ 0 w 6931"/>
                  <a:gd name="T57" fmla="*/ 0 h 4424"/>
                  <a:gd name="T58" fmla="*/ 0 w 6931"/>
                  <a:gd name="T59" fmla="*/ 0 h 4424"/>
                  <a:gd name="T60" fmla="*/ 0 w 6931"/>
                  <a:gd name="T61" fmla="*/ 0 h 4424"/>
                  <a:gd name="T62" fmla="*/ 0 w 6931"/>
                  <a:gd name="T63" fmla="*/ 0 h 4424"/>
                  <a:gd name="T64" fmla="*/ 0 w 6931"/>
                  <a:gd name="T65" fmla="*/ 0 h 4424"/>
                  <a:gd name="T66" fmla="*/ 0 w 6931"/>
                  <a:gd name="T67" fmla="*/ 0 h 4424"/>
                  <a:gd name="T68" fmla="*/ 0 w 6931"/>
                  <a:gd name="T69" fmla="*/ 0 h 4424"/>
                  <a:gd name="T70" fmla="*/ 0 w 6931"/>
                  <a:gd name="T71" fmla="*/ 0 h 4424"/>
                  <a:gd name="T72" fmla="*/ 0 w 6931"/>
                  <a:gd name="T73" fmla="*/ 0 h 4424"/>
                  <a:gd name="T74" fmla="*/ 0 w 6931"/>
                  <a:gd name="T75" fmla="*/ 0 h 4424"/>
                  <a:gd name="T76" fmla="*/ 0 w 6931"/>
                  <a:gd name="T77" fmla="*/ 0 h 4424"/>
                  <a:gd name="T78" fmla="*/ 0 w 6931"/>
                  <a:gd name="T79" fmla="*/ 0 h 4424"/>
                  <a:gd name="T80" fmla="*/ 0 w 6931"/>
                  <a:gd name="T81" fmla="*/ 0 h 4424"/>
                  <a:gd name="T82" fmla="*/ 0 w 6931"/>
                  <a:gd name="T83" fmla="*/ 0 h 4424"/>
                  <a:gd name="T84" fmla="*/ 0 w 6931"/>
                  <a:gd name="T85" fmla="*/ 0 h 4424"/>
                  <a:gd name="T86" fmla="*/ 0 w 6931"/>
                  <a:gd name="T87" fmla="*/ 0 h 4424"/>
                  <a:gd name="T88" fmla="*/ 0 w 6931"/>
                  <a:gd name="T89" fmla="*/ 0 h 4424"/>
                  <a:gd name="T90" fmla="*/ 0 w 6931"/>
                  <a:gd name="T91" fmla="*/ 0 h 4424"/>
                  <a:gd name="T92" fmla="*/ 0 w 6931"/>
                  <a:gd name="T93" fmla="*/ 0 h 4424"/>
                  <a:gd name="T94" fmla="*/ 0 w 6931"/>
                  <a:gd name="T95" fmla="*/ 0 h 4424"/>
                  <a:gd name="T96" fmla="*/ 0 w 6931"/>
                  <a:gd name="T97" fmla="*/ 0 h 4424"/>
                  <a:gd name="T98" fmla="*/ 0 w 6931"/>
                  <a:gd name="T99" fmla="*/ 0 h 4424"/>
                  <a:gd name="T100" fmla="*/ 0 w 6931"/>
                  <a:gd name="T101" fmla="*/ 0 h 4424"/>
                  <a:gd name="T102" fmla="*/ 0 w 6931"/>
                  <a:gd name="T103" fmla="*/ 0 h 4424"/>
                  <a:gd name="T104" fmla="*/ 0 w 6931"/>
                  <a:gd name="T105" fmla="*/ 0 h 442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931"/>
                  <a:gd name="T160" fmla="*/ 0 h 4424"/>
                  <a:gd name="T161" fmla="*/ 6931 w 6931"/>
                  <a:gd name="T162" fmla="*/ 4424 h 442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931" h="4424">
                    <a:moveTo>
                      <a:pt x="3688" y="2414"/>
                    </a:moveTo>
                    <a:lnTo>
                      <a:pt x="3534" y="2552"/>
                    </a:lnTo>
                    <a:lnTo>
                      <a:pt x="3388" y="2680"/>
                    </a:lnTo>
                    <a:lnTo>
                      <a:pt x="3253" y="2810"/>
                    </a:lnTo>
                    <a:lnTo>
                      <a:pt x="3190" y="2870"/>
                    </a:lnTo>
                    <a:lnTo>
                      <a:pt x="3130" y="2933"/>
                    </a:lnTo>
                    <a:lnTo>
                      <a:pt x="3013" y="3052"/>
                    </a:lnTo>
                    <a:lnTo>
                      <a:pt x="2909" y="3165"/>
                    </a:lnTo>
                    <a:lnTo>
                      <a:pt x="2815" y="3274"/>
                    </a:lnTo>
                    <a:lnTo>
                      <a:pt x="2772" y="3327"/>
                    </a:lnTo>
                    <a:lnTo>
                      <a:pt x="2730" y="3379"/>
                    </a:lnTo>
                    <a:lnTo>
                      <a:pt x="2692" y="3429"/>
                    </a:lnTo>
                    <a:lnTo>
                      <a:pt x="2656" y="3478"/>
                    </a:lnTo>
                    <a:lnTo>
                      <a:pt x="2621" y="3527"/>
                    </a:lnTo>
                    <a:lnTo>
                      <a:pt x="2590" y="3574"/>
                    </a:lnTo>
                    <a:lnTo>
                      <a:pt x="2563" y="3621"/>
                    </a:lnTo>
                    <a:lnTo>
                      <a:pt x="2536" y="3665"/>
                    </a:lnTo>
                    <a:lnTo>
                      <a:pt x="2513" y="3709"/>
                    </a:lnTo>
                    <a:lnTo>
                      <a:pt x="2491" y="3751"/>
                    </a:lnTo>
                    <a:lnTo>
                      <a:pt x="2472" y="3791"/>
                    </a:lnTo>
                    <a:lnTo>
                      <a:pt x="2458" y="3833"/>
                    </a:lnTo>
                    <a:lnTo>
                      <a:pt x="2445" y="3872"/>
                    </a:lnTo>
                    <a:lnTo>
                      <a:pt x="2434" y="3906"/>
                    </a:lnTo>
                    <a:lnTo>
                      <a:pt x="2425" y="3942"/>
                    </a:lnTo>
                    <a:lnTo>
                      <a:pt x="2419" y="3978"/>
                    </a:lnTo>
                    <a:lnTo>
                      <a:pt x="2417" y="4012"/>
                    </a:lnTo>
                    <a:lnTo>
                      <a:pt x="2417" y="4044"/>
                    </a:lnTo>
                    <a:lnTo>
                      <a:pt x="2419" y="4074"/>
                    </a:lnTo>
                    <a:lnTo>
                      <a:pt x="2423" y="4104"/>
                    </a:lnTo>
                    <a:lnTo>
                      <a:pt x="2431" y="4136"/>
                    </a:lnTo>
                    <a:lnTo>
                      <a:pt x="2442" y="4163"/>
                    </a:lnTo>
                    <a:lnTo>
                      <a:pt x="2455" y="4187"/>
                    </a:lnTo>
                    <a:lnTo>
                      <a:pt x="2470" y="4212"/>
                    </a:lnTo>
                    <a:lnTo>
                      <a:pt x="2489" y="4234"/>
                    </a:lnTo>
                    <a:lnTo>
                      <a:pt x="2508" y="4257"/>
                    </a:lnTo>
                    <a:lnTo>
                      <a:pt x="2532" y="4278"/>
                    </a:lnTo>
                    <a:lnTo>
                      <a:pt x="2557" y="4298"/>
                    </a:lnTo>
                    <a:lnTo>
                      <a:pt x="2587" y="4314"/>
                    </a:lnTo>
                    <a:lnTo>
                      <a:pt x="2617" y="4330"/>
                    </a:lnTo>
                    <a:lnTo>
                      <a:pt x="2653" y="4347"/>
                    </a:lnTo>
                    <a:lnTo>
                      <a:pt x="2689" y="4361"/>
                    </a:lnTo>
                    <a:lnTo>
                      <a:pt x="2728" y="4374"/>
                    </a:lnTo>
                    <a:lnTo>
                      <a:pt x="2772" y="4385"/>
                    </a:lnTo>
                    <a:lnTo>
                      <a:pt x="2815" y="4394"/>
                    </a:lnTo>
                    <a:lnTo>
                      <a:pt x="2862" y="4402"/>
                    </a:lnTo>
                    <a:lnTo>
                      <a:pt x="2915" y="4410"/>
                    </a:lnTo>
                    <a:lnTo>
                      <a:pt x="2967" y="4415"/>
                    </a:lnTo>
                    <a:lnTo>
                      <a:pt x="3022" y="4421"/>
                    </a:lnTo>
                    <a:lnTo>
                      <a:pt x="3083" y="4424"/>
                    </a:lnTo>
                    <a:lnTo>
                      <a:pt x="3143" y="4424"/>
                    </a:lnTo>
                    <a:lnTo>
                      <a:pt x="3207" y="4424"/>
                    </a:lnTo>
                    <a:lnTo>
                      <a:pt x="3343" y="4419"/>
                    </a:lnTo>
                    <a:lnTo>
                      <a:pt x="3415" y="4415"/>
                    </a:lnTo>
                    <a:lnTo>
                      <a:pt x="3490" y="4410"/>
                    </a:lnTo>
                    <a:lnTo>
                      <a:pt x="3569" y="4402"/>
                    </a:lnTo>
                    <a:lnTo>
                      <a:pt x="3650" y="4394"/>
                    </a:lnTo>
                    <a:lnTo>
                      <a:pt x="3732" y="4383"/>
                    </a:lnTo>
                    <a:lnTo>
                      <a:pt x="3820" y="4372"/>
                    </a:lnTo>
                    <a:lnTo>
                      <a:pt x="3952" y="4353"/>
                    </a:lnTo>
                    <a:lnTo>
                      <a:pt x="4086" y="4336"/>
                    </a:lnTo>
                    <a:lnTo>
                      <a:pt x="4354" y="4304"/>
                    </a:lnTo>
                    <a:lnTo>
                      <a:pt x="4623" y="4268"/>
                    </a:lnTo>
                    <a:lnTo>
                      <a:pt x="4755" y="4251"/>
                    </a:lnTo>
                    <a:lnTo>
                      <a:pt x="4884" y="4234"/>
                    </a:lnTo>
                    <a:lnTo>
                      <a:pt x="5016" y="4215"/>
                    </a:lnTo>
                    <a:lnTo>
                      <a:pt x="5142" y="4196"/>
                    </a:lnTo>
                    <a:lnTo>
                      <a:pt x="5270" y="4176"/>
                    </a:lnTo>
                    <a:lnTo>
                      <a:pt x="5393" y="4155"/>
                    </a:lnTo>
                    <a:lnTo>
                      <a:pt x="5514" y="4132"/>
                    </a:lnTo>
                    <a:lnTo>
                      <a:pt x="5632" y="4110"/>
                    </a:lnTo>
                    <a:lnTo>
                      <a:pt x="5747" y="4085"/>
                    </a:lnTo>
                    <a:lnTo>
                      <a:pt x="5860" y="4059"/>
                    </a:lnTo>
                    <a:lnTo>
                      <a:pt x="5913" y="4044"/>
                    </a:lnTo>
                    <a:lnTo>
                      <a:pt x="5968" y="4028"/>
                    </a:lnTo>
                    <a:lnTo>
                      <a:pt x="6020" y="4014"/>
                    </a:lnTo>
                    <a:lnTo>
                      <a:pt x="6073" y="3998"/>
                    </a:lnTo>
                    <a:lnTo>
                      <a:pt x="6171" y="3965"/>
                    </a:lnTo>
                    <a:lnTo>
                      <a:pt x="6218" y="3948"/>
                    </a:lnTo>
                    <a:lnTo>
                      <a:pt x="6265" y="3929"/>
                    </a:lnTo>
                    <a:lnTo>
                      <a:pt x="6309" y="3910"/>
                    </a:lnTo>
                    <a:lnTo>
                      <a:pt x="6353" y="3891"/>
                    </a:lnTo>
                    <a:lnTo>
                      <a:pt x="6397" y="3872"/>
                    </a:lnTo>
                    <a:lnTo>
                      <a:pt x="6439" y="3849"/>
                    </a:lnTo>
                    <a:lnTo>
                      <a:pt x="6479" y="3830"/>
                    </a:lnTo>
                    <a:lnTo>
                      <a:pt x="6518" y="3806"/>
                    </a:lnTo>
                    <a:lnTo>
                      <a:pt x="6554" y="3783"/>
                    </a:lnTo>
                    <a:lnTo>
                      <a:pt x="6590" y="3759"/>
                    </a:lnTo>
                    <a:lnTo>
                      <a:pt x="6622" y="3734"/>
                    </a:lnTo>
                    <a:lnTo>
                      <a:pt x="6656" y="3709"/>
                    </a:lnTo>
                    <a:lnTo>
                      <a:pt x="6686" y="3682"/>
                    </a:lnTo>
                    <a:lnTo>
                      <a:pt x="6716" y="3655"/>
                    </a:lnTo>
                    <a:lnTo>
                      <a:pt x="6743" y="3627"/>
                    </a:lnTo>
                    <a:lnTo>
                      <a:pt x="6769" y="3599"/>
                    </a:lnTo>
                    <a:lnTo>
                      <a:pt x="6793" y="3569"/>
                    </a:lnTo>
                    <a:lnTo>
                      <a:pt x="6815" y="3536"/>
                    </a:lnTo>
                    <a:lnTo>
                      <a:pt x="6835" y="3506"/>
                    </a:lnTo>
                    <a:lnTo>
                      <a:pt x="6854" y="3472"/>
                    </a:lnTo>
                    <a:lnTo>
                      <a:pt x="6869" y="3437"/>
                    </a:lnTo>
                    <a:lnTo>
                      <a:pt x="6884" y="3401"/>
                    </a:lnTo>
                    <a:lnTo>
                      <a:pt x="6897" y="3365"/>
                    </a:lnTo>
                    <a:lnTo>
                      <a:pt x="6909" y="3329"/>
                    </a:lnTo>
                    <a:lnTo>
                      <a:pt x="6916" y="3291"/>
                    </a:lnTo>
                    <a:lnTo>
                      <a:pt x="6922" y="3250"/>
                    </a:lnTo>
                    <a:lnTo>
                      <a:pt x="6925" y="3208"/>
                    </a:lnTo>
                    <a:lnTo>
                      <a:pt x="6931" y="3167"/>
                    </a:lnTo>
                    <a:lnTo>
                      <a:pt x="6931" y="3123"/>
                    </a:lnTo>
                    <a:lnTo>
                      <a:pt x="6931" y="3076"/>
                    </a:lnTo>
                    <a:lnTo>
                      <a:pt x="6928" y="2980"/>
                    </a:lnTo>
                    <a:lnTo>
                      <a:pt x="6922" y="2931"/>
                    </a:lnTo>
                    <a:lnTo>
                      <a:pt x="6916" y="2882"/>
                    </a:lnTo>
                    <a:lnTo>
                      <a:pt x="6911" y="2829"/>
                    </a:lnTo>
                    <a:lnTo>
                      <a:pt x="6901" y="2774"/>
                    </a:lnTo>
                    <a:lnTo>
                      <a:pt x="6892" y="2722"/>
                    </a:lnTo>
                    <a:lnTo>
                      <a:pt x="6881" y="2667"/>
                    </a:lnTo>
                    <a:lnTo>
                      <a:pt x="6867" y="2609"/>
                    </a:lnTo>
                    <a:lnTo>
                      <a:pt x="6854" y="2554"/>
                    </a:lnTo>
                    <a:lnTo>
                      <a:pt x="6839" y="2497"/>
                    </a:lnTo>
                    <a:lnTo>
                      <a:pt x="6820" y="2435"/>
                    </a:lnTo>
                    <a:lnTo>
                      <a:pt x="6803" y="2378"/>
                    </a:lnTo>
                    <a:lnTo>
                      <a:pt x="6784" y="2318"/>
                    </a:lnTo>
                    <a:lnTo>
                      <a:pt x="6741" y="2199"/>
                    </a:lnTo>
                    <a:lnTo>
                      <a:pt x="6716" y="2139"/>
                    </a:lnTo>
                    <a:lnTo>
                      <a:pt x="6691" y="2076"/>
                    </a:lnTo>
                    <a:lnTo>
                      <a:pt x="6667" y="2016"/>
                    </a:lnTo>
                    <a:lnTo>
                      <a:pt x="6639" y="1954"/>
                    </a:lnTo>
                    <a:lnTo>
                      <a:pt x="6609" y="1894"/>
                    </a:lnTo>
                    <a:lnTo>
                      <a:pt x="6579" y="1831"/>
                    </a:lnTo>
                    <a:lnTo>
                      <a:pt x="6548" y="1771"/>
                    </a:lnTo>
                    <a:lnTo>
                      <a:pt x="6515" y="1707"/>
                    </a:lnTo>
                    <a:lnTo>
                      <a:pt x="6443" y="1586"/>
                    </a:lnTo>
                    <a:lnTo>
                      <a:pt x="6407" y="1526"/>
                    </a:lnTo>
                    <a:lnTo>
                      <a:pt x="6369" y="1465"/>
                    </a:lnTo>
                    <a:lnTo>
                      <a:pt x="6328" y="1405"/>
                    </a:lnTo>
                    <a:lnTo>
                      <a:pt x="6290" y="1347"/>
                    </a:lnTo>
                    <a:lnTo>
                      <a:pt x="6245" y="1286"/>
                    </a:lnTo>
                    <a:lnTo>
                      <a:pt x="6202" y="1228"/>
                    </a:lnTo>
                    <a:lnTo>
                      <a:pt x="6158" y="1171"/>
                    </a:lnTo>
                    <a:lnTo>
                      <a:pt x="6111" y="1116"/>
                    </a:lnTo>
                    <a:lnTo>
                      <a:pt x="6064" y="1058"/>
                    </a:lnTo>
                    <a:lnTo>
                      <a:pt x="6017" y="1003"/>
                    </a:lnTo>
                    <a:lnTo>
                      <a:pt x="5965" y="951"/>
                    </a:lnTo>
                    <a:lnTo>
                      <a:pt x="5915" y="898"/>
                    </a:lnTo>
                    <a:lnTo>
                      <a:pt x="5864" y="846"/>
                    </a:lnTo>
                    <a:lnTo>
                      <a:pt x="5808" y="794"/>
                    </a:lnTo>
                    <a:lnTo>
                      <a:pt x="5753" y="745"/>
                    </a:lnTo>
                    <a:lnTo>
                      <a:pt x="5698" y="698"/>
                    </a:lnTo>
                    <a:lnTo>
                      <a:pt x="5640" y="651"/>
                    </a:lnTo>
                    <a:lnTo>
                      <a:pt x="5583" y="605"/>
                    </a:lnTo>
                    <a:lnTo>
                      <a:pt x="5522" y="560"/>
                    </a:lnTo>
                    <a:lnTo>
                      <a:pt x="5462" y="519"/>
                    </a:lnTo>
                    <a:lnTo>
                      <a:pt x="5398" y="477"/>
                    </a:lnTo>
                    <a:lnTo>
                      <a:pt x="5336" y="439"/>
                    </a:lnTo>
                    <a:lnTo>
                      <a:pt x="5270" y="401"/>
                    </a:lnTo>
                    <a:lnTo>
                      <a:pt x="5204" y="365"/>
                    </a:lnTo>
                    <a:lnTo>
                      <a:pt x="5138" y="332"/>
                    </a:lnTo>
                    <a:lnTo>
                      <a:pt x="5068" y="302"/>
                    </a:lnTo>
                    <a:lnTo>
                      <a:pt x="5000" y="271"/>
                    </a:lnTo>
                    <a:lnTo>
                      <a:pt x="4928" y="245"/>
                    </a:lnTo>
                    <a:lnTo>
                      <a:pt x="4857" y="219"/>
                    </a:lnTo>
                    <a:lnTo>
                      <a:pt x="4782" y="194"/>
                    </a:lnTo>
                    <a:lnTo>
                      <a:pt x="4708" y="175"/>
                    </a:lnTo>
                    <a:lnTo>
                      <a:pt x="4634" y="156"/>
                    </a:lnTo>
                    <a:lnTo>
                      <a:pt x="4557" y="139"/>
                    </a:lnTo>
                    <a:lnTo>
                      <a:pt x="4480" y="126"/>
                    </a:lnTo>
                    <a:lnTo>
                      <a:pt x="4329" y="101"/>
                    </a:lnTo>
                    <a:lnTo>
                      <a:pt x="4167" y="73"/>
                    </a:lnTo>
                    <a:lnTo>
                      <a:pt x="3993" y="47"/>
                    </a:lnTo>
                    <a:lnTo>
                      <a:pt x="3903" y="35"/>
                    </a:lnTo>
                    <a:lnTo>
                      <a:pt x="3809" y="24"/>
                    </a:lnTo>
                    <a:lnTo>
                      <a:pt x="3713" y="13"/>
                    </a:lnTo>
                    <a:lnTo>
                      <a:pt x="3613" y="7"/>
                    </a:lnTo>
                    <a:lnTo>
                      <a:pt x="3515" y="2"/>
                    </a:lnTo>
                    <a:lnTo>
                      <a:pt x="3409" y="0"/>
                    </a:lnTo>
                    <a:lnTo>
                      <a:pt x="3358" y="0"/>
                    </a:lnTo>
                    <a:lnTo>
                      <a:pt x="3303" y="0"/>
                    </a:lnTo>
                    <a:lnTo>
                      <a:pt x="3192" y="2"/>
                    </a:lnTo>
                    <a:lnTo>
                      <a:pt x="3138" y="7"/>
                    </a:lnTo>
                    <a:lnTo>
                      <a:pt x="3083" y="11"/>
                    </a:lnTo>
                    <a:lnTo>
                      <a:pt x="3025" y="15"/>
                    </a:lnTo>
                    <a:lnTo>
                      <a:pt x="2967" y="21"/>
                    </a:lnTo>
                    <a:lnTo>
                      <a:pt x="2909" y="30"/>
                    </a:lnTo>
                    <a:lnTo>
                      <a:pt x="2849" y="38"/>
                    </a:lnTo>
                    <a:lnTo>
                      <a:pt x="2730" y="60"/>
                    </a:lnTo>
                    <a:lnTo>
                      <a:pt x="2670" y="71"/>
                    </a:lnTo>
                    <a:lnTo>
                      <a:pt x="2607" y="85"/>
                    </a:lnTo>
                    <a:lnTo>
                      <a:pt x="2547" y="101"/>
                    </a:lnTo>
                    <a:lnTo>
                      <a:pt x="2483" y="117"/>
                    </a:lnTo>
                    <a:lnTo>
                      <a:pt x="2353" y="153"/>
                    </a:lnTo>
                    <a:lnTo>
                      <a:pt x="2225" y="198"/>
                    </a:lnTo>
                    <a:lnTo>
                      <a:pt x="2159" y="222"/>
                    </a:lnTo>
                    <a:lnTo>
                      <a:pt x="2093" y="247"/>
                    </a:lnTo>
                    <a:lnTo>
                      <a:pt x="2023" y="275"/>
                    </a:lnTo>
                    <a:lnTo>
                      <a:pt x="1957" y="305"/>
                    </a:lnTo>
                    <a:lnTo>
                      <a:pt x="1889" y="335"/>
                    </a:lnTo>
                    <a:lnTo>
                      <a:pt x="1818" y="368"/>
                    </a:lnTo>
                    <a:lnTo>
                      <a:pt x="1749" y="403"/>
                    </a:lnTo>
                    <a:lnTo>
                      <a:pt x="1678" y="439"/>
                    </a:lnTo>
                    <a:lnTo>
                      <a:pt x="1608" y="477"/>
                    </a:lnTo>
                    <a:lnTo>
                      <a:pt x="1534" y="519"/>
                    </a:lnTo>
                    <a:lnTo>
                      <a:pt x="1463" y="563"/>
                    </a:lnTo>
                    <a:lnTo>
                      <a:pt x="1391" y="607"/>
                    </a:lnTo>
                    <a:lnTo>
                      <a:pt x="1316" y="654"/>
                    </a:lnTo>
                    <a:lnTo>
                      <a:pt x="1243" y="703"/>
                    </a:lnTo>
                    <a:lnTo>
                      <a:pt x="1165" y="756"/>
                    </a:lnTo>
                    <a:lnTo>
                      <a:pt x="1091" y="811"/>
                    </a:lnTo>
                    <a:lnTo>
                      <a:pt x="1014" y="866"/>
                    </a:lnTo>
                    <a:lnTo>
                      <a:pt x="937" y="926"/>
                    </a:lnTo>
                    <a:lnTo>
                      <a:pt x="860" y="986"/>
                    </a:lnTo>
                    <a:lnTo>
                      <a:pt x="784" y="1050"/>
                    </a:lnTo>
                    <a:lnTo>
                      <a:pt x="750" y="1080"/>
                    </a:lnTo>
                    <a:lnTo>
                      <a:pt x="715" y="1107"/>
                    </a:lnTo>
                    <a:lnTo>
                      <a:pt x="682" y="1141"/>
                    </a:lnTo>
                    <a:lnTo>
                      <a:pt x="649" y="1171"/>
                    </a:lnTo>
                    <a:lnTo>
                      <a:pt x="616" y="1207"/>
                    </a:lnTo>
                    <a:lnTo>
                      <a:pt x="583" y="1239"/>
                    </a:lnTo>
                    <a:lnTo>
                      <a:pt x="520" y="1311"/>
                    </a:lnTo>
                    <a:lnTo>
                      <a:pt x="458" y="1388"/>
                    </a:lnTo>
                    <a:lnTo>
                      <a:pt x="398" y="1467"/>
                    </a:lnTo>
                    <a:lnTo>
                      <a:pt x="343" y="1548"/>
                    </a:lnTo>
                    <a:lnTo>
                      <a:pt x="316" y="1592"/>
                    </a:lnTo>
                    <a:lnTo>
                      <a:pt x="288" y="1633"/>
                    </a:lnTo>
                    <a:lnTo>
                      <a:pt x="264" y="1677"/>
                    </a:lnTo>
                    <a:lnTo>
                      <a:pt x="239" y="1720"/>
                    </a:lnTo>
                    <a:lnTo>
                      <a:pt x="214" y="1762"/>
                    </a:lnTo>
                    <a:lnTo>
                      <a:pt x="192" y="1809"/>
                    </a:lnTo>
                    <a:lnTo>
                      <a:pt x="170" y="1852"/>
                    </a:lnTo>
                    <a:lnTo>
                      <a:pt x="148" y="1897"/>
                    </a:lnTo>
                    <a:lnTo>
                      <a:pt x="128" y="1941"/>
                    </a:lnTo>
                    <a:lnTo>
                      <a:pt x="113" y="1988"/>
                    </a:lnTo>
                    <a:lnTo>
                      <a:pt x="79" y="2078"/>
                    </a:lnTo>
                    <a:lnTo>
                      <a:pt x="62" y="2122"/>
                    </a:lnTo>
                    <a:lnTo>
                      <a:pt x="52" y="2169"/>
                    </a:lnTo>
                    <a:lnTo>
                      <a:pt x="38" y="2214"/>
                    </a:lnTo>
                    <a:lnTo>
                      <a:pt x="30" y="2257"/>
                    </a:lnTo>
                    <a:lnTo>
                      <a:pt x="19" y="2303"/>
                    </a:lnTo>
                    <a:lnTo>
                      <a:pt x="13" y="2348"/>
                    </a:lnTo>
                    <a:lnTo>
                      <a:pt x="8" y="2392"/>
                    </a:lnTo>
                    <a:lnTo>
                      <a:pt x="2" y="2435"/>
                    </a:lnTo>
                    <a:lnTo>
                      <a:pt x="0" y="2480"/>
                    </a:lnTo>
                    <a:lnTo>
                      <a:pt x="0" y="2521"/>
                    </a:lnTo>
                    <a:lnTo>
                      <a:pt x="2" y="2565"/>
                    </a:lnTo>
                    <a:lnTo>
                      <a:pt x="5" y="2606"/>
                    </a:lnTo>
                    <a:lnTo>
                      <a:pt x="8" y="2648"/>
                    </a:lnTo>
                    <a:lnTo>
                      <a:pt x="16" y="2689"/>
                    </a:lnTo>
                    <a:lnTo>
                      <a:pt x="24" y="2729"/>
                    </a:lnTo>
                    <a:lnTo>
                      <a:pt x="35" y="2769"/>
                    </a:lnTo>
                    <a:lnTo>
                      <a:pt x="49" y="2807"/>
                    </a:lnTo>
                    <a:lnTo>
                      <a:pt x="62" y="2846"/>
                    </a:lnTo>
                    <a:lnTo>
                      <a:pt x="79" y="2882"/>
                    </a:lnTo>
                    <a:lnTo>
                      <a:pt x="98" y="2917"/>
                    </a:lnTo>
                    <a:lnTo>
                      <a:pt x="121" y="2953"/>
                    </a:lnTo>
                    <a:lnTo>
                      <a:pt x="143" y="2986"/>
                    </a:lnTo>
                    <a:lnTo>
                      <a:pt x="170" y="3019"/>
                    </a:lnTo>
                    <a:lnTo>
                      <a:pt x="198" y="3049"/>
                    </a:lnTo>
                    <a:lnTo>
                      <a:pt x="228" y="3080"/>
                    </a:lnTo>
                    <a:lnTo>
                      <a:pt x="264" y="3110"/>
                    </a:lnTo>
                    <a:lnTo>
                      <a:pt x="299" y="3137"/>
                    </a:lnTo>
                    <a:lnTo>
                      <a:pt x="338" y="3161"/>
                    </a:lnTo>
                    <a:lnTo>
                      <a:pt x="377" y="3187"/>
                    </a:lnTo>
                    <a:lnTo>
                      <a:pt x="420" y="3212"/>
                    </a:lnTo>
                    <a:lnTo>
                      <a:pt x="467" y="3233"/>
                    </a:lnTo>
                    <a:lnTo>
                      <a:pt x="517" y="3253"/>
                    </a:lnTo>
                    <a:lnTo>
                      <a:pt x="569" y="3272"/>
                    </a:lnTo>
                    <a:lnTo>
                      <a:pt x="624" y="3289"/>
                    </a:lnTo>
                    <a:lnTo>
                      <a:pt x="682" y="3302"/>
                    </a:lnTo>
                    <a:lnTo>
                      <a:pt x="742" y="3316"/>
                    </a:lnTo>
                    <a:lnTo>
                      <a:pt x="805" y="3329"/>
                    </a:lnTo>
                    <a:lnTo>
                      <a:pt x="871" y="3338"/>
                    </a:lnTo>
                    <a:lnTo>
                      <a:pt x="982" y="3351"/>
                    </a:lnTo>
                    <a:lnTo>
                      <a:pt x="1088" y="3363"/>
                    </a:lnTo>
                    <a:lnTo>
                      <a:pt x="1190" y="3371"/>
                    </a:lnTo>
                    <a:lnTo>
                      <a:pt x="1292" y="3376"/>
                    </a:lnTo>
                    <a:lnTo>
                      <a:pt x="1391" y="3382"/>
                    </a:lnTo>
                    <a:lnTo>
                      <a:pt x="1488" y="3385"/>
                    </a:lnTo>
                    <a:lnTo>
                      <a:pt x="1578" y="3385"/>
                    </a:lnTo>
                    <a:lnTo>
                      <a:pt x="1669" y="3382"/>
                    </a:lnTo>
                    <a:lnTo>
                      <a:pt x="1757" y="3376"/>
                    </a:lnTo>
                    <a:lnTo>
                      <a:pt x="1840" y="3371"/>
                    </a:lnTo>
                    <a:lnTo>
                      <a:pt x="1923" y="3365"/>
                    </a:lnTo>
                    <a:lnTo>
                      <a:pt x="2002" y="3357"/>
                    </a:lnTo>
                    <a:lnTo>
                      <a:pt x="2079" y="3346"/>
                    </a:lnTo>
                    <a:lnTo>
                      <a:pt x="2153" y="3332"/>
                    </a:lnTo>
                    <a:lnTo>
                      <a:pt x="2225" y="3319"/>
                    </a:lnTo>
                    <a:lnTo>
                      <a:pt x="2296" y="3305"/>
                    </a:lnTo>
                    <a:lnTo>
                      <a:pt x="2362" y="3289"/>
                    </a:lnTo>
                    <a:lnTo>
                      <a:pt x="2428" y="3272"/>
                    </a:lnTo>
                    <a:lnTo>
                      <a:pt x="2489" y="3253"/>
                    </a:lnTo>
                    <a:lnTo>
                      <a:pt x="2549" y="3233"/>
                    </a:lnTo>
                    <a:lnTo>
                      <a:pt x="2610" y="3214"/>
                    </a:lnTo>
                    <a:lnTo>
                      <a:pt x="2664" y="3193"/>
                    </a:lnTo>
                    <a:lnTo>
                      <a:pt x="2719" y="3170"/>
                    </a:lnTo>
                    <a:lnTo>
                      <a:pt x="2772" y="3146"/>
                    </a:lnTo>
                    <a:lnTo>
                      <a:pt x="2821" y="3123"/>
                    </a:lnTo>
                    <a:lnTo>
                      <a:pt x="2871" y="3099"/>
                    </a:lnTo>
                    <a:lnTo>
                      <a:pt x="2915" y="3074"/>
                    </a:lnTo>
                    <a:lnTo>
                      <a:pt x="2962" y="3046"/>
                    </a:lnTo>
                    <a:lnTo>
                      <a:pt x="3003" y="3021"/>
                    </a:lnTo>
                    <a:lnTo>
                      <a:pt x="3045" y="2995"/>
                    </a:lnTo>
                    <a:lnTo>
                      <a:pt x="3083" y="2969"/>
                    </a:lnTo>
                    <a:lnTo>
                      <a:pt x="3121" y="2942"/>
                    </a:lnTo>
                    <a:lnTo>
                      <a:pt x="3190" y="2889"/>
                    </a:lnTo>
                    <a:lnTo>
                      <a:pt x="3253" y="2835"/>
                    </a:lnTo>
                    <a:lnTo>
                      <a:pt x="3311" y="2782"/>
                    </a:lnTo>
                    <a:lnTo>
                      <a:pt x="3339" y="2755"/>
                    </a:lnTo>
                    <a:lnTo>
                      <a:pt x="3366" y="2729"/>
                    </a:lnTo>
                    <a:lnTo>
                      <a:pt x="3413" y="2680"/>
                    </a:lnTo>
                    <a:lnTo>
                      <a:pt x="3454" y="2631"/>
                    </a:lnTo>
                    <a:lnTo>
                      <a:pt x="3492" y="2587"/>
                    </a:lnTo>
                    <a:lnTo>
                      <a:pt x="3526" y="2546"/>
                    </a:lnTo>
                    <a:lnTo>
                      <a:pt x="3583" y="2477"/>
                    </a:lnTo>
                    <a:lnTo>
                      <a:pt x="3605" y="2450"/>
                    </a:lnTo>
                    <a:lnTo>
                      <a:pt x="3624" y="2427"/>
                    </a:lnTo>
                    <a:lnTo>
                      <a:pt x="3635" y="2420"/>
                    </a:lnTo>
                    <a:lnTo>
                      <a:pt x="3644" y="2414"/>
                    </a:lnTo>
                    <a:lnTo>
                      <a:pt x="3652" y="2408"/>
                    </a:lnTo>
                    <a:lnTo>
                      <a:pt x="3660" y="2405"/>
                    </a:lnTo>
                    <a:lnTo>
                      <a:pt x="3669" y="2405"/>
                    </a:lnTo>
                    <a:lnTo>
                      <a:pt x="3674" y="2405"/>
                    </a:lnTo>
                    <a:lnTo>
                      <a:pt x="3682" y="2408"/>
                    </a:lnTo>
                    <a:lnTo>
                      <a:pt x="3688" y="2414"/>
                    </a:lnTo>
                    <a:close/>
                  </a:path>
                </a:pathLst>
              </a:custGeom>
              <a:solidFill>
                <a:srgbClr val="F71C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09" name="Freeform 169"/>
              <p:cNvSpPr>
                <a:spLocks/>
              </p:cNvSpPr>
              <p:nvPr/>
            </p:nvSpPr>
            <p:spPr bwMode="auto">
              <a:xfrm>
                <a:off x="3591" y="3025"/>
                <a:ext cx="476" cy="683"/>
              </a:xfrm>
              <a:custGeom>
                <a:avLst/>
                <a:gdLst>
                  <a:gd name="T0" fmla="*/ 0 w 1427"/>
                  <a:gd name="T1" fmla="*/ 0 h 2049"/>
                  <a:gd name="T2" fmla="*/ 0 w 1427"/>
                  <a:gd name="T3" fmla="*/ 0 h 2049"/>
                  <a:gd name="T4" fmla="*/ 0 w 1427"/>
                  <a:gd name="T5" fmla="*/ 0 h 2049"/>
                  <a:gd name="T6" fmla="*/ 0 w 1427"/>
                  <a:gd name="T7" fmla="*/ 0 h 2049"/>
                  <a:gd name="T8" fmla="*/ 0 w 1427"/>
                  <a:gd name="T9" fmla="*/ 0 h 2049"/>
                  <a:gd name="T10" fmla="*/ 0 w 1427"/>
                  <a:gd name="T11" fmla="*/ 0 h 2049"/>
                  <a:gd name="T12" fmla="*/ 0 w 1427"/>
                  <a:gd name="T13" fmla="*/ 0 h 2049"/>
                  <a:gd name="T14" fmla="*/ 0 w 1427"/>
                  <a:gd name="T15" fmla="*/ 0 h 2049"/>
                  <a:gd name="T16" fmla="*/ 0 w 1427"/>
                  <a:gd name="T17" fmla="*/ 0 h 2049"/>
                  <a:gd name="T18" fmla="*/ 0 w 1427"/>
                  <a:gd name="T19" fmla="*/ 0 h 2049"/>
                  <a:gd name="T20" fmla="*/ 0 w 1427"/>
                  <a:gd name="T21" fmla="*/ 0 h 2049"/>
                  <a:gd name="T22" fmla="*/ 0 w 1427"/>
                  <a:gd name="T23" fmla="*/ 0 h 2049"/>
                  <a:gd name="T24" fmla="*/ 0 w 1427"/>
                  <a:gd name="T25" fmla="*/ 0 h 2049"/>
                  <a:gd name="T26" fmla="*/ 0 w 1427"/>
                  <a:gd name="T27" fmla="*/ 0 h 2049"/>
                  <a:gd name="T28" fmla="*/ 0 w 1427"/>
                  <a:gd name="T29" fmla="*/ 0 h 2049"/>
                  <a:gd name="T30" fmla="*/ 0 w 1427"/>
                  <a:gd name="T31" fmla="*/ 0 h 2049"/>
                  <a:gd name="T32" fmla="*/ 0 w 1427"/>
                  <a:gd name="T33" fmla="*/ 0 h 2049"/>
                  <a:gd name="T34" fmla="*/ 0 w 1427"/>
                  <a:gd name="T35" fmla="*/ 0 h 2049"/>
                  <a:gd name="T36" fmla="*/ 0 w 1427"/>
                  <a:gd name="T37" fmla="*/ 0 h 2049"/>
                  <a:gd name="T38" fmla="*/ 0 w 1427"/>
                  <a:gd name="T39" fmla="*/ 0 h 2049"/>
                  <a:gd name="T40" fmla="*/ 0 w 1427"/>
                  <a:gd name="T41" fmla="*/ 0 h 2049"/>
                  <a:gd name="T42" fmla="*/ 0 w 1427"/>
                  <a:gd name="T43" fmla="*/ 0 h 2049"/>
                  <a:gd name="T44" fmla="*/ 0 w 1427"/>
                  <a:gd name="T45" fmla="*/ 0 h 2049"/>
                  <a:gd name="T46" fmla="*/ 0 w 1427"/>
                  <a:gd name="T47" fmla="*/ 0 h 2049"/>
                  <a:gd name="T48" fmla="*/ 0 w 1427"/>
                  <a:gd name="T49" fmla="*/ 0 h 2049"/>
                  <a:gd name="T50" fmla="*/ 0 w 1427"/>
                  <a:gd name="T51" fmla="*/ 0 h 2049"/>
                  <a:gd name="T52" fmla="*/ 0 w 1427"/>
                  <a:gd name="T53" fmla="*/ 0 h 2049"/>
                  <a:gd name="T54" fmla="*/ 0 w 1427"/>
                  <a:gd name="T55" fmla="*/ 0 h 2049"/>
                  <a:gd name="T56" fmla="*/ 0 w 1427"/>
                  <a:gd name="T57" fmla="*/ 0 h 2049"/>
                  <a:gd name="T58" fmla="*/ 0 w 1427"/>
                  <a:gd name="T59" fmla="*/ 0 h 2049"/>
                  <a:gd name="T60" fmla="*/ 0 w 1427"/>
                  <a:gd name="T61" fmla="*/ 0 h 2049"/>
                  <a:gd name="T62" fmla="*/ 0 w 1427"/>
                  <a:gd name="T63" fmla="*/ 0 h 20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27"/>
                  <a:gd name="T97" fmla="*/ 0 h 2049"/>
                  <a:gd name="T98" fmla="*/ 1427 w 1427"/>
                  <a:gd name="T99" fmla="*/ 2049 h 20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27" h="2049">
                    <a:moveTo>
                      <a:pt x="1306" y="34"/>
                    </a:moveTo>
                    <a:lnTo>
                      <a:pt x="1152" y="168"/>
                    </a:lnTo>
                    <a:lnTo>
                      <a:pt x="1007" y="300"/>
                    </a:lnTo>
                    <a:lnTo>
                      <a:pt x="872" y="430"/>
                    </a:lnTo>
                    <a:lnTo>
                      <a:pt x="748" y="551"/>
                    </a:lnTo>
                    <a:lnTo>
                      <a:pt x="635" y="668"/>
                    </a:lnTo>
                    <a:lnTo>
                      <a:pt x="531" y="784"/>
                    </a:lnTo>
                    <a:lnTo>
                      <a:pt x="437" y="894"/>
                    </a:lnTo>
                    <a:lnTo>
                      <a:pt x="352" y="996"/>
                    </a:lnTo>
                    <a:lnTo>
                      <a:pt x="212" y="1192"/>
                    </a:lnTo>
                    <a:lnTo>
                      <a:pt x="116" y="1364"/>
                    </a:lnTo>
                    <a:lnTo>
                      <a:pt x="80" y="1443"/>
                    </a:lnTo>
                    <a:lnTo>
                      <a:pt x="60" y="1513"/>
                    </a:lnTo>
                    <a:lnTo>
                      <a:pt x="47" y="1581"/>
                    </a:lnTo>
                    <a:lnTo>
                      <a:pt x="44" y="1647"/>
                    </a:lnTo>
                    <a:lnTo>
                      <a:pt x="47" y="1675"/>
                    </a:lnTo>
                    <a:lnTo>
                      <a:pt x="47" y="1703"/>
                    </a:lnTo>
                    <a:lnTo>
                      <a:pt x="66" y="1754"/>
                    </a:lnTo>
                    <a:lnTo>
                      <a:pt x="90" y="1805"/>
                    </a:lnTo>
                    <a:lnTo>
                      <a:pt x="126" y="1843"/>
                    </a:lnTo>
                    <a:lnTo>
                      <a:pt x="173" y="1884"/>
                    </a:lnTo>
                    <a:lnTo>
                      <a:pt x="234" y="1914"/>
                    </a:lnTo>
                    <a:lnTo>
                      <a:pt x="300" y="1945"/>
                    </a:lnTo>
                    <a:lnTo>
                      <a:pt x="380" y="1967"/>
                    </a:lnTo>
                    <a:lnTo>
                      <a:pt x="471" y="1983"/>
                    </a:lnTo>
                    <a:lnTo>
                      <a:pt x="572" y="1997"/>
                    </a:lnTo>
                    <a:lnTo>
                      <a:pt x="688" y="2003"/>
                    </a:lnTo>
                    <a:lnTo>
                      <a:pt x="812" y="2005"/>
                    </a:lnTo>
                    <a:lnTo>
                      <a:pt x="948" y="1999"/>
                    </a:lnTo>
                    <a:lnTo>
                      <a:pt x="1095" y="1992"/>
                    </a:lnTo>
                    <a:lnTo>
                      <a:pt x="1255" y="1975"/>
                    </a:lnTo>
                    <a:lnTo>
                      <a:pt x="1423" y="1952"/>
                    </a:lnTo>
                    <a:lnTo>
                      <a:pt x="1427" y="1997"/>
                    </a:lnTo>
                    <a:lnTo>
                      <a:pt x="1257" y="2018"/>
                    </a:lnTo>
                    <a:lnTo>
                      <a:pt x="1097" y="2035"/>
                    </a:lnTo>
                    <a:lnTo>
                      <a:pt x="948" y="2043"/>
                    </a:lnTo>
                    <a:lnTo>
                      <a:pt x="812" y="2049"/>
                    </a:lnTo>
                    <a:lnTo>
                      <a:pt x="684" y="2046"/>
                    </a:lnTo>
                    <a:lnTo>
                      <a:pt x="569" y="2041"/>
                    </a:lnTo>
                    <a:lnTo>
                      <a:pt x="465" y="2027"/>
                    </a:lnTo>
                    <a:lnTo>
                      <a:pt x="371" y="2011"/>
                    </a:lnTo>
                    <a:lnTo>
                      <a:pt x="286" y="1986"/>
                    </a:lnTo>
                    <a:lnTo>
                      <a:pt x="212" y="1952"/>
                    </a:lnTo>
                    <a:lnTo>
                      <a:pt x="149" y="1920"/>
                    </a:lnTo>
                    <a:lnTo>
                      <a:pt x="99" y="1875"/>
                    </a:lnTo>
                    <a:lnTo>
                      <a:pt x="56" y="1829"/>
                    </a:lnTo>
                    <a:lnTo>
                      <a:pt x="24" y="1771"/>
                    </a:lnTo>
                    <a:lnTo>
                      <a:pt x="5" y="1716"/>
                    </a:lnTo>
                    <a:lnTo>
                      <a:pt x="3" y="1681"/>
                    </a:lnTo>
                    <a:lnTo>
                      <a:pt x="0" y="1647"/>
                    </a:lnTo>
                    <a:lnTo>
                      <a:pt x="3" y="1579"/>
                    </a:lnTo>
                    <a:lnTo>
                      <a:pt x="17" y="1507"/>
                    </a:lnTo>
                    <a:lnTo>
                      <a:pt x="39" y="1430"/>
                    </a:lnTo>
                    <a:lnTo>
                      <a:pt x="77" y="1343"/>
                    </a:lnTo>
                    <a:lnTo>
                      <a:pt x="176" y="1166"/>
                    </a:lnTo>
                    <a:lnTo>
                      <a:pt x="316" y="971"/>
                    </a:lnTo>
                    <a:lnTo>
                      <a:pt x="405" y="864"/>
                    </a:lnTo>
                    <a:lnTo>
                      <a:pt x="498" y="754"/>
                    </a:lnTo>
                    <a:lnTo>
                      <a:pt x="603" y="638"/>
                    </a:lnTo>
                    <a:lnTo>
                      <a:pt x="718" y="517"/>
                    </a:lnTo>
                    <a:lnTo>
                      <a:pt x="842" y="396"/>
                    </a:lnTo>
                    <a:lnTo>
                      <a:pt x="976" y="266"/>
                    </a:lnTo>
                    <a:lnTo>
                      <a:pt x="1122" y="134"/>
                    </a:lnTo>
                    <a:lnTo>
                      <a:pt x="1276" y="0"/>
                    </a:lnTo>
                    <a:lnTo>
                      <a:pt x="1306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0" name="Freeform 170"/>
              <p:cNvSpPr>
                <a:spLocks/>
              </p:cNvSpPr>
              <p:nvPr/>
            </p:nvSpPr>
            <p:spPr bwMode="auto">
              <a:xfrm>
                <a:off x="4066" y="3307"/>
                <a:ext cx="1041" cy="383"/>
              </a:xfrm>
              <a:custGeom>
                <a:avLst/>
                <a:gdLst>
                  <a:gd name="T0" fmla="*/ 0 w 3123"/>
                  <a:gd name="T1" fmla="*/ 0 h 1150"/>
                  <a:gd name="T2" fmla="*/ 0 w 3123"/>
                  <a:gd name="T3" fmla="*/ 0 h 1150"/>
                  <a:gd name="T4" fmla="*/ 0 w 3123"/>
                  <a:gd name="T5" fmla="*/ 0 h 1150"/>
                  <a:gd name="T6" fmla="*/ 0 w 3123"/>
                  <a:gd name="T7" fmla="*/ 0 h 1150"/>
                  <a:gd name="T8" fmla="*/ 0 w 3123"/>
                  <a:gd name="T9" fmla="*/ 0 h 1150"/>
                  <a:gd name="T10" fmla="*/ 0 w 3123"/>
                  <a:gd name="T11" fmla="*/ 0 h 1150"/>
                  <a:gd name="T12" fmla="*/ 0 w 3123"/>
                  <a:gd name="T13" fmla="*/ 0 h 1150"/>
                  <a:gd name="T14" fmla="*/ 0 w 3123"/>
                  <a:gd name="T15" fmla="*/ 0 h 1150"/>
                  <a:gd name="T16" fmla="*/ 0 w 3123"/>
                  <a:gd name="T17" fmla="*/ 0 h 1150"/>
                  <a:gd name="T18" fmla="*/ 0 w 3123"/>
                  <a:gd name="T19" fmla="*/ 0 h 1150"/>
                  <a:gd name="T20" fmla="*/ 0 w 3123"/>
                  <a:gd name="T21" fmla="*/ 0 h 1150"/>
                  <a:gd name="T22" fmla="*/ 0 w 3123"/>
                  <a:gd name="T23" fmla="*/ 0 h 1150"/>
                  <a:gd name="T24" fmla="*/ 0 w 3123"/>
                  <a:gd name="T25" fmla="*/ 0 h 1150"/>
                  <a:gd name="T26" fmla="*/ 0 w 3123"/>
                  <a:gd name="T27" fmla="*/ 0 h 1150"/>
                  <a:gd name="T28" fmla="*/ 0 w 3123"/>
                  <a:gd name="T29" fmla="*/ 0 h 1150"/>
                  <a:gd name="T30" fmla="*/ 0 w 3123"/>
                  <a:gd name="T31" fmla="*/ 0 h 1150"/>
                  <a:gd name="T32" fmla="*/ 0 w 3123"/>
                  <a:gd name="T33" fmla="*/ 0 h 1150"/>
                  <a:gd name="T34" fmla="*/ 0 w 3123"/>
                  <a:gd name="T35" fmla="*/ 0 h 1150"/>
                  <a:gd name="T36" fmla="*/ 0 w 3123"/>
                  <a:gd name="T37" fmla="*/ 0 h 1150"/>
                  <a:gd name="T38" fmla="*/ 0 w 3123"/>
                  <a:gd name="T39" fmla="*/ 0 h 1150"/>
                  <a:gd name="T40" fmla="*/ 0 w 3123"/>
                  <a:gd name="T41" fmla="*/ 0 h 1150"/>
                  <a:gd name="T42" fmla="*/ 0 w 3123"/>
                  <a:gd name="T43" fmla="*/ 0 h 1150"/>
                  <a:gd name="T44" fmla="*/ 0 w 3123"/>
                  <a:gd name="T45" fmla="*/ 0 h 1150"/>
                  <a:gd name="T46" fmla="*/ 0 w 3123"/>
                  <a:gd name="T47" fmla="*/ 0 h 1150"/>
                  <a:gd name="T48" fmla="*/ 0 w 3123"/>
                  <a:gd name="T49" fmla="*/ 0 h 1150"/>
                  <a:gd name="T50" fmla="*/ 0 w 3123"/>
                  <a:gd name="T51" fmla="*/ 0 h 1150"/>
                  <a:gd name="T52" fmla="*/ 0 w 3123"/>
                  <a:gd name="T53" fmla="*/ 0 h 1150"/>
                  <a:gd name="T54" fmla="*/ 0 w 3123"/>
                  <a:gd name="T55" fmla="*/ 0 h 1150"/>
                  <a:gd name="T56" fmla="*/ 0 w 3123"/>
                  <a:gd name="T57" fmla="*/ 0 h 1150"/>
                  <a:gd name="T58" fmla="*/ 0 w 3123"/>
                  <a:gd name="T59" fmla="*/ 0 h 1150"/>
                  <a:gd name="T60" fmla="*/ 0 w 3123"/>
                  <a:gd name="T61" fmla="*/ 0 h 1150"/>
                  <a:gd name="T62" fmla="*/ 0 w 3123"/>
                  <a:gd name="T63" fmla="*/ 0 h 1150"/>
                  <a:gd name="T64" fmla="*/ 0 w 3123"/>
                  <a:gd name="T65" fmla="*/ 0 h 1150"/>
                  <a:gd name="T66" fmla="*/ 0 w 3123"/>
                  <a:gd name="T67" fmla="*/ 0 h 1150"/>
                  <a:gd name="T68" fmla="*/ 0 w 3123"/>
                  <a:gd name="T69" fmla="*/ 0 h 1150"/>
                  <a:gd name="T70" fmla="*/ 0 w 3123"/>
                  <a:gd name="T71" fmla="*/ 0 h 1150"/>
                  <a:gd name="T72" fmla="*/ 0 w 3123"/>
                  <a:gd name="T73" fmla="*/ 0 h 1150"/>
                  <a:gd name="T74" fmla="*/ 0 w 3123"/>
                  <a:gd name="T75" fmla="*/ 0 h 1150"/>
                  <a:gd name="T76" fmla="*/ 0 w 3123"/>
                  <a:gd name="T77" fmla="*/ 0 h 11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23"/>
                  <a:gd name="T118" fmla="*/ 0 h 1150"/>
                  <a:gd name="T119" fmla="*/ 3123 w 3123"/>
                  <a:gd name="T120" fmla="*/ 1150 h 11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23" h="1150">
                    <a:moveTo>
                      <a:pt x="0" y="1105"/>
                    </a:moveTo>
                    <a:lnTo>
                      <a:pt x="532" y="1034"/>
                    </a:lnTo>
                    <a:lnTo>
                      <a:pt x="1064" y="966"/>
                    </a:lnTo>
                    <a:lnTo>
                      <a:pt x="1572" y="888"/>
                    </a:lnTo>
                    <a:lnTo>
                      <a:pt x="1812" y="845"/>
                    </a:lnTo>
                    <a:lnTo>
                      <a:pt x="2040" y="792"/>
                    </a:lnTo>
                    <a:lnTo>
                      <a:pt x="2244" y="734"/>
                    </a:lnTo>
                    <a:lnTo>
                      <a:pt x="2438" y="666"/>
                    </a:lnTo>
                    <a:lnTo>
                      <a:pt x="2609" y="586"/>
                    </a:lnTo>
                    <a:lnTo>
                      <a:pt x="2689" y="542"/>
                    </a:lnTo>
                    <a:lnTo>
                      <a:pt x="2757" y="498"/>
                    </a:lnTo>
                    <a:lnTo>
                      <a:pt x="2821" y="449"/>
                    </a:lnTo>
                    <a:lnTo>
                      <a:pt x="2881" y="394"/>
                    </a:lnTo>
                    <a:lnTo>
                      <a:pt x="2934" y="339"/>
                    </a:lnTo>
                    <a:lnTo>
                      <a:pt x="2978" y="281"/>
                    </a:lnTo>
                    <a:lnTo>
                      <a:pt x="3017" y="215"/>
                    </a:lnTo>
                    <a:lnTo>
                      <a:pt x="3047" y="149"/>
                    </a:lnTo>
                    <a:lnTo>
                      <a:pt x="3066" y="77"/>
                    </a:lnTo>
                    <a:lnTo>
                      <a:pt x="3083" y="0"/>
                    </a:lnTo>
                    <a:lnTo>
                      <a:pt x="3123" y="11"/>
                    </a:lnTo>
                    <a:lnTo>
                      <a:pt x="3107" y="91"/>
                    </a:lnTo>
                    <a:lnTo>
                      <a:pt x="3085" y="168"/>
                    </a:lnTo>
                    <a:lnTo>
                      <a:pt x="3055" y="237"/>
                    </a:lnTo>
                    <a:lnTo>
                      <a:pt x="3013" y="306"/>
                    </a:lnTo>
                    <a:lnTo>
                      <a:pt x="2966" y="369"/>
                    </a:lnTo>
                    <a:lnTo>
                      <a:pt x="2912" y="426"/>
                    </a:lnTo>
                    <a:lnTo>
                      <a:pt x="2851" y="481"/>
                    </a:lnTo>
                    <a:lnTo>
                      <a:pt x="2783" y="534"/>
                    </a:lnTo>
                    <a:lnTo>
                      <a:pt x="2711" y="581"/>
                    </a:lnTo>
                    <a:lnTo>
                      <a:pt x="2631" y="624"/>
                    </a:lnTo>
                    <a:lnTo>
                      <a:pt x="2453" y="707"/>
                    </a:lnTo>
                    <a:lnTo>
                      <a:pt x="2257" y="775"/>
                    </a:lnTo>
                    <a:lnTo>
                      <a:pt x="2046" y="836"/>
                    </a:lnTo>
                    <a:lnTo>
                      <a:pt x="1816" y="888"/>
                    </a:lnTo>
                    <a:lnTo>
                      <a:pt x="1578" y="932"/>
                    </a:lnTo>
                    <a:lnTo>
                      <a:pt x="1069" y="1009"/>
                    </a:lnTo>
                    <a:lnTo>
                      <a:pt x="538" y="1079"/>
                    </a:lnTo>
                    <a:lnTo>
                      <a:pt x="4" y="1150"/>
                    </a:lnTo>
                    <a:lnTo>
                      <a:pt x="0" y="11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1" name="Freeform 171"/>
              <p:cNvSpPr>
                <a:spLocks/>
              </p:cNvSpPr>
              <p:nvPr/>
            </p:nvSpPr>
            <p:spPr bwMode="auto">
              <a:xfrm>
                <a:off x="4066" y="3675"/>
                <a:ext cx="1" cy="15"/>
              </a:xfrm>
              <a:custGeom>
                <a:avLst/>
                <a:gdLst>
                  <a:gd name="T0" fmla="*/ 0 w 4"/>
                  <a:gd name="T1" fmla="*/ 0 h 45"/>
                  <a:gd name="T2" fmla="*/ 0 w 4"/>
                  <a:gd name="T3" fmla="*/ 0 h 45"/>
                  <a:gd name="T4" fmla="*/ 0 w 4"/>
                  <a:gd name="T5" fmla="*/ 0 h 4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5"/>
                  <a:gd name="T11" fmla="*/ 4 w 4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5">
                    <a:moveTo>
                      <a:pt x="4" y="45"/>
                    </a:moveTo>
                    <a:lnTo>
                      <a:pt x="0" y="0"/>
                    </a:lnTo>
                    <a:lnTo>
                      <a:pt x="4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2" name="Freeform 172"/>
              <p:cNvSpPr>
                <a:spLocks/>
              </p:cNvSpPr>
              <p:nvPr/>
            </p:nvSpPr>
            <p:spPr bwMode="auto">
              <a:xfrm>
                <a:off x="4284" y="2261"/>
                <a:ext cx="826" cy="1049"/>
              </a:xfrm>
              <a:custGeom>
                <a:avLst/>
                <a:gdLst>
                  <a:gd name="T0" fmla="*/ 0 w 2478"/>
                  <a:gd name="T1" fmla="*/ 0 h 3146"/>
                  <a:gd name="T2" fmla="*/ 0 w 2478"/>
                  <a:gd name="T3" fmla="*/ 0 h 3146"/>
                  <a:gd name="T4" fmla="*/ 0 w 2478"/>
                  <a:gd name="T5" fmla="*/ 0 h 3146"/>
                  <a:gd name="T6" fmla="*/ 0 w 2478"/>
                  <a:gd name="T7" fmla="*/ 0 h 3146"/>
                  <a:gd name="T8" fmla="*/ 0 w 2478"/>
                  <a:gd name="T9" fmla="*/ 0 h 3146"/>
                  <a:gd name="T10" fmla="*/ 0 w 2478"/>
                  <a:gd name="T11" fmla="*/ 0 h 3146"/>
                  <a:gd name="T12" fmla="*/ 0 w 2478"/>
                  <a:gd name="T13" fmla="*/ 0 h 3146"/>
                  <a:gd name="T14" fmla="*/ 0 w 2478"/>
                  <a:gd name="T15" fmla="*/ 0 h 3146"/>
                  <a:gd name="T16" fmla="*/ 0 w 2478"/>
                  <a:gd name="T17" fmla="*/ 0 h 3146"/>
                  <a:gd name="T18" fmla="*/ 0 w 2478"/>
                  <a:gd name="T19" fmla="*/ 0 h 3146"/>
                  <a:gd name="T20" fmla="*/ 0 w 2478"/>
                  <a:gd name="T21" fmla="*/ 0 h 3146"/>
                  <a:gd name="T22" fmla="*/ 0 w 2478"/>
                  <a:gd name="T23" fmla="*/ 0 h 3146"/>
                  <a:gd name="T24" fmla="*/ 0 w 2478"/>
                  <a:gd name="T25" fmla="*/ 0 h 3146"/>
                  <a:gd name="T26" fmla="*/ 0 w 2478"/>
                  <a:gd name="T27" fmla="*/ 0 h 3146"/>
                  <a:gd name="T28" fmla="*/ 0 w 2478"/>
                  <a:gd name="T29" fmla="*/ 0 h 3146"/>
                  <a:gd name="T30" fmla="*/ 0 w 2478"/>
                  <a:gd name="T31" fmla="*/ 0 h 3146"/>
                  <a:gd name="T32" fmla="*/ 0 w 2478"/>
                  <a:gd name="T33" fmla="*/ 0 h 3146"/>
                  <a:gd name="T34" fmla="*/ 0 w 2478"/>
                  <a:gd name="T35" fmla="*/ 0 h 3146"/>
                  <a:gd name="T36" fmla="*/ 0 w 2478"/>
                  <a:gd name="T37" fmla="*/ 0 h 3146"/>
                  <a:gd name="T38" fmla="*/ 0 w 2478"/>
                  <a:gd name="T39" fmla="*/ 0 h 3146"/>
                  <a:gd name="T40" fmla="*/ 0 w 2478"/>
                  <a:gd name="T41" fmla="*/ 0 h 3146"/>
                  <a:gd name="T42" fmla="*/ 0 w 2478"/>
                  <a:gd name="T43" fmla="*/ 0 h 3146"/>
                  <a:gd name="T44" fmla="*/ 0 w 2478"/>
                  <a:gd name="T45" fmla="*/ 0 h 3146"/>
                  <a:gd name="T46" fmla="*/ 0 w 2478"/>
                  <a:gd name="T47" fmla="*/ 0 h 3146"/>
                  <a:gd name="T48" fmla="*/ 0 w 2478"/>
                  <a:gd name="T49" fmla="*/ 0 h 3146"/>
                  <a:gd name="T50" fmla="*/ 0 w 2478"/>
                  <a:gd name="T51" fmla="*/ 0 h 3146"/>
                  <a:gd name="T52" fmla="*/ 0 w 2478"/>
                  <a:gd name="T53" fmla="*/ 0 h 3146"/>
                  <a:gd name="T54" fmla="*/ 0 w 2478"/>
                  <a:gd name="T55" fmla="*/ 0 h 3146"/>
                  <a:gd name="T56" fmla="*/ 0 w 2478"/>
                  <a:gd name="T57" fmla="*/ 0 h 3146"/>
                  <a:gd name="T58" fmla="*/ 0 w 2478"/>
                  <a:gd name="T59" fmla="*/ 0 h 3146"/>
                  <a:gd name="T60" fmla="*/ 0 w 2478"/>
                  <a:gd name="T61" fmla="*/ 0 h 3146"/>
                  <a:gd name="T62" fmla="*/ 0 w 2478"/>
                  <a:gd name="T63" fmla="*/ 0 h 3146"/>
                  <a:gd name="T64" fmla="*/ 0 w 2478"/>
                  <a:gd name="T65" fmla="*/ 0 h 3146"/>
                  <a:gd name="T66" fmla="*/ 0 w 2478"/>
                  <a:gd name="T67" fmla="*/ 0 h 3146"/>
                  <a:gd name="T68" fmla="*/ 0 w 2478"/>
                  <a:gd name="T69" fmla="*/ 0 h 3146"/>
                  <a:gd name="T70" fmla="*/ 0 w 2478"/>
                  <a:gd name="T71" fmla="*/ 0 h 3146"/>
                  <a:gd name="T72" fmla="*/ 0 w 2478"/>
                  <a:gd name="T73" fmla="*/ 0 h 3146"/>
                  <a:gd name="T74" fmla="*/ 0 w 2478"/>
                  <a:gd name="T75" fmla="*/ 0 h 3146"/>
                  <a:gd name="T76" fmla="*/ 0 w 2478"/>
                  <a:gd name="T77" fmla="*/ 0 h 3146"/>
                  <a:gd name="T78" fmla="*/ 0 w 2478"/>
                  <a:gd name="T79" fmla="*/ 0 h 3146"/>
                  <a:gd name="T80" fmla="*/ 0 w 2478"/>
                  <a:gd name="T81" fmla="*/ 0 h 3146"/>
                  <a:gd name="T82" fmla="*/ 0 w 2478"/>
                  <a:gd name="T83" fmla="*/ 0 h 3146"/>
                  <a:gd name="T84" fmla="*/ 0 w 2478"/>
                  <a:gd name="T85" fmla="*/ 0 h 3146"/>
                  <a:gd name="T86" fmla="*/ 0 w 2478"/>
                  <a:gd name="T87" fmla="*/ 0 h 3146"/>
                  <a:gd name="T88" fmla="*/ 0 w 2478"/>
                  <a:gd name="T89" fmla="*/ 0 h 3146"/>
                  <a:gd name="T90" fmla="*/ 0 w 2478"/>
                  <a:gd name="T91" fmla="*/ 0 h 3146"/>
                  <a:gd name="T92" fmla="*/ 0 w 2478"/>
                  <a:gd name="T93" fmla="*/ 0 h 3146"/>
                  <a:gd name="T94" fmla="*/ 0 w 2478"/>
                  <a:gd name="T95" fmla="*/ 0 h 3146"/>
                  <a:gd name="T96" fmla="*/ 0 w 2478"/>
                  <a:gd name="T97" fmla="*/ 0 h 3146"/>
                  <a:gd name="T98" fmla="*/ 0 w 2478"/>
                  <a:gd name="T99" fmla="*/ 0 h 3146"/>
                  <a:gd name="T100" fmla="*/ 0 w 2478"/>
                  <a:gd name="T101" fmla="*/ 0 h 3146"/>
                  <a:gd name="T102" fmla="*/ 0 w 2478"/>
                  <a:gd name="T103" fmla="*/ 0 h 3146"/>
                  <a:gd name="T104" fmla="*/ 0 w 2478"/>
                  <a:gd name="T105" fmla="*/ 0 h 3146"/>
                  <a:gd name="T106" fmla="*/ 0 w 2478"/>
                  <a:gd name="T107" fmla="*/ 0 h 3146"/>
                  <a:gd name="T108" fmla="*/ 0 w 2478"/>
                  <a:gd name="T109" fmla="*/ 0 h 3146"/>
                  <a:gd name="T110" fmla="*/ 0 w 2478"/>
                  <a:gd name="T111" fmla="*/ 0 h 3146"/>
                  <a:gd name="T112" fmla="*/ 0 w 2478"/>
                  <a:gd name="T113" fmla="*/ 0 h 3146"/>
                  <a:gd name="T114" fmla="*/ 0 w 2478"/>
                  <a:gd name="T115" fmla="*/ 0 h 3146"/>
                  <a:gd name="T116" fmla="*/ 0 w 2478"/>
                  <a:gd name="T117" fmla="*/ 0 h 3146"/>
                  <a:gd name="T118" fmla="*/ 0 w 2478"/>
                  <a:gd name="T119" fmla="*/ 0 h 3146"/>
                  <a:gd name="T120" fmla="*/ 0 w 2478"/>
                  <a:gd name="T121" fmla="*/ 0 h 3146"/>
                  <a:gd name="T122" fmla="*/ 0 w 2478"/>
                  <a:gd name="T123" fmla="*/ 0 h 3146"/>
                  <a:gd name="T124" fmla="*/ 0 w 2478"/>
                  <a:gd name="T125" fmla="*/ 0 h 314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78"/>
                  <a:gd name="T190" fmla="*/ 0 h 3146"/>
                  <a:gd name="T191" fmla="*/ 2478 w 2478"/>
                  <a:gd name="T192" fmla="*/ 3146 h 314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78" h="3146">
                    <a:moveTo>
                      <a:pt x="2427" y="3140"/>
                    </a:moveTo>
                    <a:lnTo>
                      <a:pt x="2431" y="3058"/>
                    </a:lnTo>
                    <a:lnTo>
                      <a:pt x="2435" y="2969"/>
                    </a:lnTo>
                    <a:lnTo>
                      <a:pt x="2431" y="2876"/>
                    </a:lnTo>
                    <a:lnTo>
                      <a:pt x="2421" y="2777"/>
                    </a:lnTo>
                    <a:lnTo>
                      <a:pt x="2404" y="2673"/>
                    </a:lnTo>
                    <a:lnTo>
                      <a:pt x="2385" y="2565"/>
                    </a:lnTo>
                    <a:lnTo>
                      <a:pt x="2325" y="2337"/>
                    </a:lnTo>
                    <a:lnTo>
                      <a:pt x="2289" y="2219"/>
                    </a:lnTo>
                    <a:lnTo>
                      <a:pt x="2248" y="2101"/>
                    </a:lnTo>
                    <a:lnTo>
                      <a:pt x="2146" y="1858"/>
                    </a:lnTo>
                    <a:lnTo>
                      <a:pt x="2085" y="1735"/>
                    </a:lnTo>
                    <a:lnTo>
                      <a:pt x="2019" y="1611"/>
                    </a:lnTo>
                    <a:lnTo>
                      <a:pt x="1950" y="1492"/>
                    </a:lnTo>
                    <a:lnTo>
                      <a:pt x="1876" y="1372"/>
                    </a:lnTo>
                    <a:lnTo>
                      <a:pt x="1794" y="1253"/>
                    </a:lnTo>
                    <a:lnTo>
                      <a:pt x="1711" y="1136"/>
                    </a:lnTo>
                    <a:lnTo>
                      <a:pt x="1620" y="1025"/>
                    </a:lnTo>
                    <a:lnTo>
                      <a:pt x="1524" y="913"/>
                    </a:lnTo>
                    <a:lnTo>
                      <a:pt x="1425" y="805"/>
                    </a:lnTo>
                    <a:lnTo>
                      <a:pt x="1318" y="704"/>
                    </a:lnTo>
                    <a:lnTo>
                      <a:pt x="1207" y="607"/>
                    </a:lnTo>
                    <a:lnTo>
                      <a:pt x="1094" y="514"/>
                    </a:lnTo>
                    <a:lnTo>
                      <a:pt x="974" y="432"/>
                    </a:lnTo>
                    <a:lnTo>
                      <a:pt x="847" y="351"/>
                    </a:lnTo>
                    <a:lnTo>
                      <a:pt x="718" y="277"/>
                    </a:lnTo>
                    <a:lnTo>
                      <a:pt x="583" y="214"/>
                    </a:lnTo>
                    <a:lnTo>
                      <a:pt x="446" y="159"/>
                    </a:lnTo>
                    <a:lnTo>
                      <a:pt x="300" y="110"/>
                    </a:lnTo>
                    <a:lnTo>
                      <a:pt x="155" y="72"/>
                    </a:lnTo>
                    <a:lnTo>
                      <a:pt x="0" y="40"/>
                    </a:lnTo>
                    <a:lnTo>
                      <a:pt x="12" y="0"/>
                    </a:lnTo>
                    <a:lnTo>
                      <a:pt x="166" y="30"/>
                    </a:lnTo>
                    <a:lnTo>
                      <a:pt x="314" y="68"/>
                    </a:lnTo>
                    <a:lnTo>
                      <a:pt x="460" y="117"/>
                    </a:lnTo>
                    <a:lnTo>
                      <a:pt x="602" y="176"/>
                    </a:lnTo>
                    <a:lnTo>
                      <a:pt x="740" y="238"/>
                    </a:lnTo>
                    <a:lnTo>
                      <a:pt x="872" y="316"/>
                    </a:lnTo>
                    <a:lnTo>
                      <a:pt x="998" y="396"/>
                    </a:lnTo>
                    <a:lnTo>
                      <a:pt x="1122" y="481"/>
                    </a:lnTo>
                    <a:lnTo>
                      <a:pt x="1238" y="574"/>
                    </a:lnTo>
                    <a:lnTo>
                      <a:pt x="1348" y="673"/>
                    </a:lnTo>
                    <a:lnTo>
                      <a:pt x="1456" y="772"/>
                    </a:lnTo>
                    <a:lnTo>
                      <a:pt x="1554" y="883"/>
                    </a:lnTo>
                    <a:lnTo>
                      <a:pt x="1654" y="995"/>
                    </a:lnTo>
                    <a:lnTo>
                      <a:pt x="1744" y="1108"/>
                    </a:lnTo>
                    <a:lnTo>
                      <a:pt x="1829" y="1228"/>
                    </a:lnTo>
                    <a:lnTo>
                      <a:pt x="1912" y="1347"/>
                    </a:lnTo>
                    <a:lnTo>
                      <a:pt x="1986" y="1468"/>
                    </a:lnTo>
                    <a:lnTo>
                      <a:pt x="2058" y="1589"/>
                    </a:lnTo>
                    <a:lnTo>
                      <a:pt x="2124" y="1713"/>
                    </a:lnTo>
                    <a:lnTo>
                      <a:pt x="2184" y="1839"/>
                    </a:lnTo>
                    <a:lnTo>
                      <a:pt x="2286" y="2084"/>
                    </a:lnTo>
                    <a:lnTo>
                      <a:pt x="2329" y="2205"/>
                    </a:lnTo>
                    <a:lnTo>
                      <a:pt x="2365" y="2324"/>
                    </a:lnTo>
                    <a:lnTo>
                      <a:pt x="2427" y="2554"/>
                    </a:lnTo>
                    <a:lnTo>
                      <a:pt x="2446" y="2664"/>
                    </a:lnTo>
                    <a:lnTo>
                      <a:pt x="2461" y="2771"/>
                    </a:lnTo>
                    <a:lnTo>
                      <a:pt x="2473" y="2871"/>
                    </a:lnTo>
                    <a:lnTo>
                      <a:pt x="2478" y="2969"/>
                    </a:lnTo>
                    <a:lnTo>
                      <a:pt x="2473" y="3063"/>
                    </a:lnTo>
                    <a:lnTo>
                      <a:pt x="2467" y="3146"/>
                    </a:lnTo>
                    <a:lnTo>
                      <a:pt x="2427" y="31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3" name="Freeform 173"/>
              <p:cNvSpPr>
                <a:spLocks/>
              </p:cNvSpPr>
              <p:nvPr/>
            </p:nvSpPr>
            <p:spPr bwMode="auto">
              <a:xfrm>
                <a:off x="5093" y="3307"/>
                <a:ext cx="14" cy="4"/>
              </a:xfrm>
              <a:custGeom>
                <a:avLst/>
                <a:gdLst>
                  <a:gd name="T0" fmla="*/ 0 w 40"/>
                  <a:gd name="T1" fmla="*/ 0 h 11"/>
                  <a:gd name="T2" fmla="*/ 0 w 40"/>
                  <a:gd name="T3" fmla="*/ 0 h 11"/>
                  <a:gd name="T4" fmla="*/ 0 w 40"/>
                  <a:gd name="T5" fmla="*/ 0 h 11"/>
                  <a:gd name="T6" fmla="*/ 0 w 40"/>
                  <a:gd name="T7" fmla="*/ 0 h 11"/>
                  <a:gd name="T8" fmla="*/ 0 w 40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11"/>
                  <a:gd name="T17" fmla="*/ 40 w 4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11">
                    <a:moveTo>
                      <a:pt x="40" y="11"/>
                    </a:moveTo>
                    <a:lnTo>
                      <a:pt x="4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4" name="Freeform 174"/>
              <p:cNvSpPr>
                <a:spLocks/>
              </p:cNvSpPr>
              <p:nvPr/>
            </p:nvSpPr>
            <p:spPr bwMode="auto">
              <a:xfrm>
                <a:off x="4284" y="2261"/>
                <a:ext cx="4" cy="14"/>
              </a:xfrm>
              <a:custGeom>
                <a:avLst/>
                <a:gdLst>
                  <a:gd name="T0" fmla="*/ 0 w 12"/>
                  <a:gd name="T1" fmla="*/ 0 h 40"/>
                  <a:gd name="T2" fmla="*/ 0 w 12"/>
                  <a:gd name="T3" fmla="*/ 0 h 40"/>
                  <a:gd name="T4" fmla="*/ 0 w 12"/>
                  <a:gd name="T5" fmla="*/ 0 h 40"/>
                  <a:gd name="T6" fmla="*/ 0 w 12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40"/>
                  <a:gd name="T14" fmla="*/ 12 w 12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40">
                    <a:moveTo>
                      <a:pt x="12" y="0"/>
                    </a:moveTo>
                    <a:lnTo>
                      <a:pt x="8" y="0"/>
                    </a:lnTo>
                    <a:lnTo>
                      <a:pt x="0" y="4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5" name="Freeform 175"/>
              <p:cNvSpPr>
                <a:spLocks/>
              </p:cNvSpPr>
              <p:nvPr/>
            </p:nvSpPr>
            <p:spPr bwMode="auto">
              <a:xfrm>
                <a:off x="4017" y="3024"/>
                <a:ext cx="17" cy="13"/>
              </a:xfrm>
              <a:custGeom>
                <a:avLst/>
                <a:gdLst>
                  <a:gd name="T0" fmla="*/ 0 w 53"/>
                  <a:gd name="T1" fmla="*/ 0 h 38"/>
                  <a:gd name="T2" fmla="*/ 0 w 53"/>
                  <a:gd name="T3" fmla="*/ 0 h 38"/>
                  <a:gd name="T4" fmla="*/ 0 w 53"/>
                  <a:gd name="T5" fmla="*/ 0 h 38"/>
                  <a:gd name="T6" fmla="*/ 0 w 53"/>
                  <a:gd name="T7" fmla="*/ 0 h 38"/>
                  <a:gd name="T8" fmla="*/ 0 w 53"/>
                  <a:gd name="T9" fmla="*/ 0 h 38"/>
                  <a:gd name="T10" fmla="*/ 0 w 53"/>
                  <a:gd name="T11" fmla="*/ 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8"/>
                  <a:gd name="T20" fmla="*/ 53 w 53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8">
                    <a:moveTo>
                      <a:pt x="28" y="0"/>
                    </a:moveTo>
                    <a:lnTo>
                      <a:pt x="53" y="16"/>
                    </a:lnTo>
                    <a:lnTo>
                      <a:pt x="30" y="36"/>
                    </a:lnTo>
                    <a:lnTo>
                      <a:pt x="0" y="2"/>
                    </a:lnTo>
                    <a:lnTo>
                      <a:pt x="6" y="38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6" name="Freeform 176"/>
              <p:cNvSpPr>
                <a:spLocks/>
              </p:cNvSpPr>
              <p:nvPr/>
            </p:nvSpPr>
            <p:spPr bwMode="auto">
              <a:xfrm>
                <a:off x="3626" y="3186"/>
                <a:ext cx="205" cy="127"/>
              </a:xfrm>
              <a:custGeom>
                <a:avLst/>
                <a:gdLst>
                  <a:gd name="T0" fmla="*/ 0 w 615"/>
                  <a:gd name="T1" fmla="*/ 0 h 379"/>
                  <a:gd name="T2" fmla="*/ 0 w 615"/>
                  <a:gd name="T3" fmla="*/ 0 h 379"/>
                  <a:gd name="T4" fmla="*/ 0 w 615"/>
                  <a:gd name="T5" fmla="*/ 0 h 379"/>
                  <a:gd name="T6" fmla="*/ 0 w 615"/>
                  <a:gd name="T7" fmla="*/ 0 h 379"/>
                  <a:gd name="T8" fmla="*/ 0 w 615"/>
                  <a:gd name="T9" fmla="*/ 0 h 379"/>
                  <a:gd name="T10" fmla="*/ 0 w 615"/>
                  <a:gd name="T11" fmla="*/ 0 h 379"/>
                  <a:gd name="T12" fmla="*/ 0 w 615"/>
                  <a:gd name="T13" fmla="*/ 0 h 379"/>
                  <a:gd name="T14" fmla="*/ 0 w 615"/>
                  <a:gd name="T15" fmla="*/ 0 h 379"/>
                  <a:gd name="T16" fmla="*/ 0 w 615"/>
                  <a:gd name="T17" fmla="*/ 0 h 379"/>
                  <a:gd name="T18" fmla="*/ 0 w 615"/>
                  <a:gd name="T19" fmla="*/ 0 h 379"/>
                  <a:gd name="T20" fmla="*/ 0 w 615"/>
                  <a:gd name="T21" fmla="*/ 0 h 379"/>
                  <a:gd name="T22" fmla="*/ 0 w 615"/>
                  <a:gd name="T23" fmla="*/ 0 h 379"/>
                  <a:gd name="T24" fmla="*/ 0 w 615"/>
                  <a:gd name="T25" fmla="*/ 0 h 379"/>
                  <a:gd name="T26" fmla="*/ 0 w 615"/>
                  <a:gd name="T27" fmla="*/ 0 h 379"/>
                  <a:gd name="T28" fmla="*/ 0 w 615"/>
                  <a:gd name="T29" fmla="*/ 0 h 379"/>
                  <a:gd name="T30" fmla="*/ 0 w 615"/>
                  <a:gd name="T31" fmla="*/ 0 h 379"/>
                  <a:gd name="T32" fmla="*/ 0 w 615"/>
                  <a:gd name="T33" fmla="*/ 0 h 379"/>
                  <a:gd name="T34" fmla="*/ 0 w 615"/>
                  <a:gd name="T35" fmla="*/ 0 h 379"/>
                  <a:gd name="T36" fmla="*/ 0 w 615"/>
                  <a:gd name="T37" fmla="*/ 0 h 379"/>
                  <a:gd name="T38" fmla="*/ 0 w 615"/>
                  <a:gd name="T39" fmla="*/ 0 h 379"/>
                  <a:gd name="T40" fmla="*/ 0 w 615"/>
                  <a:gd name="T41" fmla="*/ 0 h 379"/>
                  <a:gd name="T42" fmla="*/ 0 w 615"/>
                  <a:gd name="T43" fmla="*/ 0 h 379"/>
                  <a:gd name="T44" fmla="*/ 0 w 615"/>
                  <a:gd name="T45" fmla="*/ 0 h 3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5"/>
                  <a:gd name="T70" fmla="*/ 0 h 379"/>
                  <a:gd name="T71" fmla="*/ 615 w 615"/>
                  <a:gd name="T72" fmla="*/ 379 h 37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5" h="379">
                    <a:moveTo>
                      <a:pt x="0" y="294"/>
                    </a:moveTo>
                    <a:lnTo>
                      <a:pt x="44" y="277"/>
                    </a:lnTo>
                    <a:lnTo>
                      <a:pt x="117" y="249"/>
                    </a:lnTo>
                    <a:lnTo>
                      <a:pt x="200" y="217"/>
                    </a:lnTo>
                    <a:lnTo>
                      <a:pt x="294" y="170"/>
                    </a:lnTo>
                    <a:lnTo>
                      <a:pt x="381" y="123"/>
                    </a:lnTo>
                    <a:lnTo>
                      <a:pt x="459" y="79"/>
                    </a:lnTo>
                    <a:lnTo>
                      <a:pt x="489" y="54"/>
                    </a:lnTo>
                    <a:lnTo>
                      <a:pt x="513" y="35"/>
                    </a:lnTo>
                    <a:lnTo>
                      <a:pt x="533" y="15"/>
                    </a:lnTo>
                    <a:lnTo>
                      <a:pt x="547" y="0"/>
                    </a:lnTo>
                    <a:lnTo>
                      <a:pt x="615" y="54"/>
                    </a:lnTo>
                    <a:lnTo>
                      <a:pt x="596" y="77"/>
                    </a:lnTo>
                    <a:lnTo>
                      <a:pt x="572" y="101"/>
                    </a:lnTo>
                    <a:lnTo>
                      <a:pt x="541" y="126"/>
                    </a:lnTo>
                    <a:lnTo>
                      <a:pt x="506" y="153"/>
                    </a:lnTo>
                    <a:lnTo>
                      <a:pt x="423" y="200"/>
                    </a:lnTo>
                    <a:lnTo>
                      <a:pt x="332" y="249"/>
                    </a:lnTo>
                    <a:lnTo>
                      <a:pt x="236" y="296"/>
                    </a:lnTo>
                    <a:lnTo>
                      <a:pt x="149" y="332"/>
                    </a:lnTo>
                    <a:lnTo>
                      <a:pt x="74" y="360"/>
                    </a:lnTo>
                    <a:lnTo>
                      <a:pt x="21" y="379"/>
                    </a:ln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7" name="Freeform 177"/>
              <p:cNvSpPr>
                <a:spLocks/>
              </p:cNvSpPr>
              <p:nvPr/>
            </p:nvSpPr>
            <p:spPr bwMode="auto">
              <a:xfrm>
                <a:off x="3807" y="3186"/>
                <a:ext cx="27" cy="18"/>
              </a:xfrm>
              <a:custGeom>
                <a:avLst/>
                <a:gdLst>
                  <a:gd name="T0" fmla="*/ 0 w 83"/>
                  <a:gd name="T1" fmla="*/ 0 h 54"/>
                  <a:gd name="T2" fmla="*/ 0 w 83"/>
                  <a:gd name="T3" fmla="*/ 0 h 54"/>
                  <a:gd name="T4" fmla="*/ 0 w 83"/>
                  <a:gd name="T5" fmla="*/ 0 h 54"/>
                  <a:gd name="T6" fmla="*/ 0 w 83"/>
                  <a:gd name="T7" fmla="*/ 0 h 54"/>
                  <a:gd name="T8" fmla="*/ 0 w 83"/>
                  <a:gd name="T9" fmla="*/ 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54"/>
                  <a:gd name="T17" fmla="*/ 83 w 83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54">
                    <a:moveTo>
                      <a:pt x="74" y="54"/>
                    </a:moveTo>
                    <a:lnTo>
                      <a:pt x="83" y="43"/>
                    </a:lnTo>
                    <a:lnTo>
                      <a:pt x="0" y="13"/>
                    </a:lnTo>
                    <a:lnTo>
                      <a:pt x="6" y="0"/>
                    </a:lnTo>
                    <a:lnTo>
                      <a:pt x="74" y="5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8" name="Freeform 178"/>
              <p:cNvSpPr>
                <a:spLocks/>
              </p:cNvSpPr>
              <p:nvPr/>
            </p:nvSpPr>
            <p:spPr bwMode="auto">
              <a:xfrm>
                <a:off x="3613" y="2253"/>
                <a:ext cx="98" cy="1047"/>
              </a:xfrm>
              <a:custGeom>
                <a:avLst/>
                <a:gdLst>
                  <a:gd name="T0" fmla="*/ 0 w 292"/>
                  <a:gd name="T1" fmla="*/ 0 h 3142"/>
                  <a:gd name="T2" fmla="*/ 0 w 292"/>
                  <a:gd name="T3" fmla="*/ 0 h 3142"/>
                  <a:gd name="T4" fmla="*/ 0 w 292"/>
                  <a:gd name="T5" fmla="*/ 0 h 3142"/>
                  <a:gd name="T6" fmla="*/ 0 w 292"/>
                  <a:gd name="T7" fmla="*/ 0 h 3142"/>
                  <a:gd name="T8" fmla="*/ 0 w 292"/>
                  <a:gd name="T9" fmla="*/ 0 h 3142"/>
                  <a:gd name="T10" fmla="*/ 0 w 292"/>
                  <a:gd name="T11" fmla="*/ 0 h 3142"/>
                  <a:gd name="T12" fmla="*/ 0 w 292"/>
                  <a:gd name="T13" fmla="*/ 0 h 3142"/>
                  <a:gd name="T14" fmla="*/ 0 w 292"/>
                  <a:gd name="T15" fmla="*/ 0 h 3142"/>
                  <a:gd name="T16" fmla="*/ 0 w 292"/>
                  <a:gd name="T17" fmla="*/ 0 h 3142"/>
                  <a:gd name="T18" fmla="*/ 0 w 292"/>
                  <a:gd name="T19" fmla="*/ 0 h 3142"/>
                  <a:gd name="T20" fmla="*/ 0 w 292"/>
                  <a:gd name="T21" fmla="*/ 0 h 3142"/>
                  <a:gd name="T22" fmla="*/ 0 w 292"/>
                  <a:gd name="T23" fmla="*/ 0 h 3142"/>
                  <a:gd name="T24" fmla="*/ 0 w 292"/>
                  <a:gd name="T25" fmla="*/ 0 h 3142"/>
                  <a:gd name="T26" fmla="*/ 0 w 292"/>
                  <a:gd name="T27" fmla="*/ 0 h 3142"/>
                  <a:gd name="T28" fmla="*/ 0 w 292"/>
                  <a:gd name="T29" fmla="*/ 0 h 3142"/>
                  <a:gd name="T30" fmla="*/ 0 w 292"/>
                  <a:gd name="T31" fmla="*/ 0 h 3142"/>
                  <a:gd name="T32" fmla="*/ 0 w 292"/>
                  <a:gd name="T33" fmla="*/ 0 h 3142"/>
                  <a:gd name="T34" fmla="*/ 0 w 292"/>
                  <a:gd name="T35" fmla="*/ 0 h 3142"/>
                  <a:gd name="T36" fmla="*/ 0 w 292"/>
                  <a:gd name="T37" fmla="*/ 0 h 31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2"/>
                  <a:gd name="T58" fmla="*/ 0 h 3142"/>
                  <a:gd name="T59" fmla="*/ 292 w 292"/>
                  <a:gd name="T60" fmla="*/ 3142 h 314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2" h="3142">
                    <a:moveTo>
                      <a:pt x="292" y="0"/>
                    </a:moveTo>
                    <a:lnTo>
                      <a:pt x="292" y="47"/>
                    </a:lnTo>
                    <a:lnTo>
                      <a:pt x="286" y="158"/>
                    </a:lnTo>
                    <a:lnTo>
                      <a:pt x="261" y="524"/>
                    </a:lnTo>
                    <a:lnTo>
                      <a:pt x="184" y="1593"/>
                    </a:lnTo>
                    <a:lnTo>
                      <a:pt x="110" y="2652"/>
                    </a:lnTo>
                    <a:lnTo>
                      <a:pt x="90" y="2999"/>
                    </a:lnTo>
                    <a:lnTo>
                      <a:pt x="88" y="3095"/>
                    </a:lnTo>
                    <a:lnTo>
                      <a:pt x="94" y="3133"/>
                    </a:lnTo>
                    <a:lnTo>
                      <a:pt x="5" y="3142"/>
                    </a:lnTo>
                    <a:lnTo>
                      <a:pt x="0" y="3100"/>
                    </a:lnTo>
                    <a:lnTo>
                      <a:pt x="3" y="2995"/>
                    </a:lnTo>
                    <a:lnTo>
                      <a:pt x="22" y="2646"/>
                    </a:lnTo>
                    <a:lnTo>
                      <a:pt x="96" y="1588"/>
                    </a:lnTo>
                    <a:lnTo>
                      <a:pt x="173" y="518"/>
                    </a:lnTo>
                    <a:lnTo>
                      <a:pt x="198" y="155"/>
                    </a:lnTo>
                    <a:lnTo>
                      <a:pt x="203" y="45"/>
                    </a:lnTo>
                    <a:lnTo>
                      <a:pt x="203" y="0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19" name="Freeform 179"/>
              <p:cNvSpPr>
                <a:spLocks/>
              </p:cNvSpPr>
              <p:nvPr/>
            </p:nvSpPr>
            <p:spPr bwMode="auto">
              <a:xfrm>
                <a:off x="3681" y="2248"/>
                <a:ext cx="30" cy="11"/>
              </a:xfrm>
              <a:custGeom>
                <a:avLst/>
                <a:gdLst>
                  <a:gd name="T0" fmla="*/ 0 w 89"/>
                  <a:gd name="T1" fmla="*/ 0 h 35"/>
                  <a:gd name="T2" fmla="*/ 0 w 89"/>
                  <a:gd name="T3" fmla="*/ 0 h 35"/>
                  <a:gd name="T4" fmla="*/ 0 w 89"/>
                  <a:gd name="T5" fmla="*/ 0 h 35"/>
                  <a:gd name="T6" fmla="*/ 0 w 89"/>
                  <a:gd name="T7" fmla="*/ 0 h 35"/>
                  <a:gd name="T8" fmla="*/ 0 w 89"/>
                  <a:gd name="T9" fmla="*/ 0 h 35"/>
                  <a:gd name="T10" fmla="*/ 0 w 89"/>
                  <a:gd name="T11" fmla="*/ 0 h 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35"/>
                  <a:gd name="T20" fmla="*/ 89 w 89"/>
                  <a:gd name="T21" fmla="*/ 35 h 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35">
                    <a:moveTo>
                      <a:pt x="4" y="0"/>
                    </a:moveTo>
                    <a:lnTo>
                      <a:pt x="0" y="5"/>
                    </a:lnTo>
                    <a:lnTo>
                      <a:pt x="0" y="15"/>
                    </a:lnTo>
                    <a:lnTo>
                      <a:pt x="89" y="15"/>
                    </a:lnTo>
                    <a:lnTo>
                      <a:pt x="83" y="3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0" name="Freeform 180"/>
              <p:cNvSpPr>
                <a:spLocks/>
              </p:cNvSpPr>
              <p:nvPr/>
            </p:nvSpPr>
            <p:spPr bwMode="auto">
              <a:xfrm>
                <a:off x="3615" y="3284"/>
                <a:ext cx="30" cy="33"/>
              </a:xfrm>
              <a:custGeom>
                <a:avLst/>
                <a:gdLst>
                  <a:gd name="T0" fmla="*/ 0 w 89"/>
                  <a:gd name="T1" fmla="*/ 0 h 98"/>
                  <a:gd name="T2" fmla="*/ 0 w 89"/>
                  <a:gd name="T3" fmla="*/ 0 h 98"/>
                  <a:gd name="T4" fmla="*/ 0 w 89"/>
                  <a:gd name="T5" fmla="*/ 0 h 98"/>
                  <a:gd name="T6" fmla="*/ 0 w 89"/>
                  <a:gd name="T7" fmla="*/ 0 h 98"/>
                  <a:gd name="T8" fmla="*/ 0 w 89"/>
                  <a:gd name="T9" fmla="*/ 0 h 98"/>
                  <a:gd name="T10" fmla="*/ 0 w 89"/>
                  <a:gd name="T11" fmla="*/ 0 h 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98"/>
                  <a:gd name="T20" fmla="*/ 89 w 89"/>
                  <a:gd name="T21" fmla="*/ 98 h 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98">
                    <a:moveTo>
                      <a:pt x="0" y="47"/>
                    </a:moveTo>
                    <a:lnTo>
                      <a:pt x="6" y="98"/>
                    </a:lnTo>
                    <a:lnTo>
                      <a:pt x="55" y="85"/>
                    </a:lnTo>
                    <a:lnTo>
                      <a:pt x="34" y="0"/>
                    </a:lnTo>
                    <a:lnTo>
                      <a:pt x="89" y="38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1" name="Freeform 181"/>
              <p:cNvSpPr>
                <a:spLocks/>
              </p:cNvSpPr>
              <p:nvPr/>
            </p:nvSpPr>
            <p:spPr bwMode="auto">
              <a:xfrm>
                <a:off x="4382" y="2597"/>
                <a:ext cx="715" cy="1024"/>
              </a:xfrm>
              <a:custGeom>
                <a:avLst/>
                <a:gdLst>
                  <a:gd name="T0" fmla="*/ 0 w 2145"/>
                  <a:gd name="T1" fmla="*/ 0 h 3074"/>
                  <a:gd name="T2" fmla="*/ 0 w 2145"/>
                  <a:gd name="T3" fmla="*/ 0 h 3074"/>
                  <a:gd name="T4" fmla="*/ 0 w 2145"/>
                  <a:gd name="T5" fmla="*/ 0 h 3074"/>
                  <a:gd name="T6" fmla="*/ 0 w 2145"/>
                  <a:gd name="T7" fmla="*/ 0 h 3074"/>
                  <a:gd name="T8" fmla="*/ 0 w 2145"/>
                  <a:gd name="T9" fmla="*/ 0 h 3074"/>
                  <a:gd name="T10" fmla="*/ 0 w 2145"/>
                  <a:gd name="T11" fmla="*/ 0 h 3074"/>
                  <a:gd name="T12" fmla="*/ 0 w 2145"/>
                  <a:gd name="T13" fmla="*/ 0 h 3074"/>
                  <a:gd name="T14" fmla="*/ 0 w 2145"/>
                  <a:gd name="T15" fmla="*/ 0 h 3074"/>
                  <a:gd name="T16" fmla="*/ 0 w 2145"/>
                  <a:gd name="T17" fmla="*/ 0 h 3074"/>
                  <a:gd name="T18" fmla="*/ 0 w 2145"/>
                  <a:gd name="T19" fmla="*/ 0 h 3074"/>
                  <a:gd name="T20" fmla="*/ 0 w 2145"/>
                  <a:gd name="T21" fmla="*/ 0 h 3074"/>
                  <a:gd name="T22" fmla="*/ 0 w 2145"/>
                  <a:gd name="T23" fmla="*/ 0 h 3074"/>
                  <a:gd name="T24" fmla="*/ 0 w 2145"/>
                  <a:gd name="T25" fmla="*/ 0 h 3074"/>
                  <a:gd name="T26" fmla="*/ 0 w 2145"/>
                  <a:gd name="T27" fmla="*/ 0 h 3074"/>
                  <a:gd name="T28" fmla="*/ 0 w 2145"/>
                  <a:gd name="T29" fmla="*/ 0 h 3074"/>
                  <a:gd name="T30" fmla="*/ 0 w 2145"/>
                  <a:gd name="T31" fmla="*/ 0 h 3074"/>
                  <a:gd name="T32" fmla="*/ 0 w 2145"/>
                  <a:gd name="T33" fmla="*/ 0 h 3074"/>
                  <a:gd name="T34" fmla="*/ 0 w 2145"/>
                  <a:gd name="T35" fmla="*/ 0 h 3074"/>
                  <a:gd name="T36" fmla="*/ 0 w 2145"/>
                  <a:gd name="T37" fmla="*/ 0 h 3074"/>
                  <a:gd name="T38" fmla="*/ 0 w 2145"/>
                  <a:gd name="T39" fmla="*/ 0 h 3074"/>
                  <a:gd name="T40" fmla="*/ 0 w 2145"/>
                  <a:gd name="T41" fmla="*/ 0 h 3074"/>
                  <a:gd name="T42" fmla="*/ 0 w 2145"/>
                  <a:gd name="T43" fmla="*/ 0 h 3074"/>
                  <a:gd name="T44" fmla="*/ 0 w 2145"/>
                  <a:gd name="T45" fmla="*/ 0 h 3074"/>
                  <a:gd name="T46" fmla="*/ 0 w 2145"/>
                  <a:gd name="T47" fmla="*/ 0 h 3074"/>
                  <a:gd name="T48" fmla="*/ 0 w 2145"/>
                  <a:gd name="T49" fmla="*/ 0 h 3074"/>
                  <a:gd name="T50" fmla="*/ 0 w 2145"/>
                  <a:gd name="T51" fmla="*/ 0 h 3074"/>
                  <a:gd name="T52" fmla="*/ 0 w 2145"/>
                  <a:gd name="T53" fmla="*/ 0 h 3074"/>
                  <a:gd name="T54" fmla="*/ 0 w 2145"/>
                  <a:gd name="T55" fmla="*/ 0 h 3074"/>
                  <a:gd name="T56" fmla="*/ 0 w 2145"/>
                  <a:gd name="T57" fmla="*/ 0 h 3074"/>
                  <a:gd name="T58" fmla="*/ 0 w 2145"/>
                  <a:gd name="T59" fmla="*/ 0 h 3074"/>
                  <a:gd name="T60" fmla="*/ 0 w 2145"/>
                  <a:gd name="T61" fmla="*/ 0 h 3074"/>
                  <a:gd name="T62" fmla="*/ 0 w 2145"/>
                  <a:gd name="T63" fmla="*/ 0 h 3074"/>
                  <a:gd name="T64" fmla="*/ 0 w 2145"/>
                  <a:gd name="T65" fmla="*/ 0 h 3074"/>
                  <a:gd name="T66" fmla="*/ 0 w 2145"/>
                  <a:gd name="T67" fmla="*/ 0 h 3074"/>
                  <a:gd name="T68" fmla="*/ 0 w 2145"/>
                  <a:gd name="T69" fmla="*/ 0 h 3074"/>
                  <a:gd name="T70" fmla="*/ 0 w 2145"/>
                  <a:gd name="T71" fmla="*/ 0 h 3074"/>
                  <a:gd name="T72" fmla="*/ 0 w 2145"/>
                  <a:gd name="T73" fmla="*/ 0 h 3074"/>
                  <a:gd name="T74" fmla="*/ 0 w 2145"/>
                  <a:gd name="T75" fmla="*/ 0 h 3074"/>
                  <a:gd name="T76" fmla="*/ 0 w 2145"/>
                  <a:gd name="T77" fmla="*/ 0 h 3074"/>
                  <a:gd name="T78" fmla="*/ 0 w 2145"/>
                  <a:gd name="T79" fmla="*/ 0 h 3074"/>
                  <a:gd name="T80" fmla="*/ 0 w 2145"/>
                  <a:gd name="T81" fmla="*/ 0 h 3074"/>
                  <a:gd name="T82" fmla="*/ 0 w 2145"/>
                  <a:gd name="T83" fmla="*/ 0 h 3074"/>
                  <a:gd name="T84" fmla="*/ 0 w 2145"/>
                  <a:gd name="T85" fmla="*/ 0 h 3074"/>
                  <a:gd name="T86" fmla="*/ 0 w 2145"/>
                  <a:gd name="T87" fmla="*/ 0 h 3074"/>
                  <a:gd name="T88" fmla="*/ 0 w 2145"/>
                  <a:gd name="T89" fmla="*/ 0 h 3074"/>
                  <a:gd name="T90" fmla="*/ 0 w 2145"/>
                  <a:gd name="T91" fmla="*/ 0 h 3074"/>
                  <a:gd name="T92" fmla="*/ 0 w 2145"/>
                  <a:gd name="T93" fmla="*/ 0 h 3074"/>
                  <a:gd name="T94" fmla="*/ 0 w 2145"/>
                  <a:gd name="T95" fmla="*/ 0 h 3074"/>
                  <a:gd name="T96" fmla="*/ 0 w 2145"/>
                  <a:gd name="T97" fmla="*/ 0 h 3074"/>
                  <a:gd name="T98" fmla="*/ 0 w 2145"/>
                  <a:gd name="T99" fmla="*/ 0 h 3074"/>
                  <a:gd name="T100" fmla="*/ 0 w 2145"/>
                  <a:gd name="T101" fmla="*/ 0 h 3074"/>
                  <a:gd name="T102" fmla="*/ 0 w 2145"/>
                  <a:gd name="T103" fmla="*/ 0 h 3074"/>
                  <a:gd name="T104" fmla="*/ 0 w 2145"/>
                  <a:gd name="T105" fmla="*/ 0 h 3074"/>
                  <a:gd name="T106" fmla="*/ 0 w 2145"/>
                  <a:gd name="T107" fmla="*/ 0 h 3074"/>
                  <a:gd name="T108" fmla="*/ 0 w 2145"/>
                  <a:gd name="T109" fmla="*/ 0 h 3074"/>
                  <a:gd name="T110" fmla="*/ 0 w 2145"/>
                  <a:gd name="T111" fmla="*/ 0 h 3074"/>
                  <a:gd name="T112" fmla="*/ 0 w 2145"/>
                  <a:gd name="T113" fmla="*/ 0 h 3074"/>
                  <a:gd name="T114" fmla="*/ 0 w 2145"/>
                  <a:gd name="T115" fmla="*/ 0 h 307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45"/>
                  <a:gd name="T175" fmla="*/ 0 h 3074"/>
                  <a:gd name="T176" fmla="*/ 2145 w 2145"/>
                  <a:gd name="T177" fmla="*/ 3074 h 307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45" h="3074">
                    <a:moveTo>
                      <a:pt x="1331" y="3"/>
                    </a:moveTo>
                    <a:lnTo>
                      <a:pt x="1307" y="58"/>
                    </a:lnTo>
                    <a:lnTo>
                      <a:pt x="1260" y="149"/>
                    </a:lnTo>
                    <a:lnTo>
                      <a:pt x="1117" y="420"/>
                    </a:lnTo>
                    <a:lnTo>
                      <a:pt x="715" y="1180"/>
                    </a:lnTo>
                    <a:lnTo>
                      <a:pt x="504" y="1582"/>
                    </a:lnTo>
                    <a:lnTo>
                      <a:pt x="402" y="1771"/>
                    </a:lnTo>
                    <a:lnTo>
                      <a:pt x="310" y="1944"/>
                    </a:lnTo>
                    <a:lnTo>
                      <a:pt x="231" y="2099"/>
                    </a:lnTo>
                    <a:lnTo>
                      <a:pt x="165" y="2227"/>
                    </a:lnTo>
                    <a:lnTo>
                      <a:pt x="116" y="2327"/>
                    </a:lnTo>
                    <a:lnTo>
                      <a:pt x="88" y="2390"/>
                    </a:lnTo>
                    <a:lnTo>
                      <a:pt x="69" y="2437"/>
                    </a:lnTo>
                    <a:lnTo>
                      <a:pt x="61" y="2461"/>
                    </a:lnTo>
                    <a:lnTo>
                      <a:pt x="52" y="2489"/>
                    </a:lnTo>
                    <a:lnTo>
                      <a:pt x="38" y="2542"/>
                    </a:lnTo>
                    <a:lnTo>
                      <a:pt x="25" y="2596"/>
                    </a:lnTo>
                    <a:lnTo>
                      <a:pt x="14" y="2651"/>
                    </a:lnTo>
                    <a:lnTo>
                      <a:pt x="6" y="2706"/>
                    </a:lnTo>
                    <a:lnTo>
                      <a:pt x="3" y="2733"/>
                    </a:lnTo>
                    <a:lnTo>
                      <a:pt x="0" y="2761"/>
                    </a:lnTo>
                    <a:lnTo>
                      <a:pt x="0" y="2814"/>
                    </a:lnTo>
                    <a:lnTo>
                      <a:pt x="0" y="2838"/>
                    </a:lnTo>
                    <a:lnTo>
                      <a:pt x="0" y="2863"/>
                    </a:lnTo>
                    <a:lnTo>
                      <a:pt x="8" y="2910"/>
                    </a:lnTo>
                    <a:lnTo>
                      <a:pt x="10" y="2931"/>
                    </a:lnTo>
                    <a:lnTo>
                      <a:pt x="16" y="2953"/>
                    </a:lnTo>
                    <a:lnTo>
                      <a:pt x="25" y="2972"/>
                    </a:lnTo>
                    <a:lnTo>
                      <a:pt x="33" y="2989"/>
                    </a:lnTo>
                    <a:lnTo>
                      <a:pt x="42" y="3006"/>
                    </a:lnTo>
                    <a:lnTo>
                      <a:pt x="52" y="3023"/>
                    </a:lnTo>
                    <a:lnTo>
                      <a:pt x="63" y="3036"/>
                    </a:lnTo>
                    <a:lnTo>
                      <a:pt x="76" y="3047"/>
                    </a:lnTo>
                    <a:lnTo>
                      <a:pt x="91" y="3055"/>
                    </a:lnTo>
                    <a:lnTo>
                      <a:pt x="108" y="3063"/>
                    </a:lnTo>
                    <a:lnTo>
                      <a:pt x="123" y="3069"/>
                    </a:lnTo>
                    <a:lnTo>
                      <a:pt x="142" y="3072"/>
                    </a:lnTo>
                    <a:lnTo>
                      <a:pt x="165" y="3074"/>
                    </a:lnTo>
                    <a:lnTo>
                      <a:pt x="195" y="3072"/>
                    </a:lnTo>
                    <a:lnTo>
                      <a:pt x="231" y="3072"/>
                    </a:lnTo>
                    <a:lnTo>
                      <a:pt x="274" y="3066"/>
                    </a:lnTo>
                    <a:lnTo>
                      <a:pt x="321" y="3061"/>
                    </a:lnTo>
                    <a:lnTo>
                      <a:pt x="374" y="3055"/>
                    </a:lnTo>
                    <a:lnTo>
                      <a:pt x="492" y="3038"/>
                    </a:lnTo>
                    <a:lnTo>
                      <a:pt x="627" y="3014"/>
                    </a:lnTo>
                    <a:lnTo>
                      <a:pt x="698" y="3000"/>
                    </a:lnTo>
                    <a:lnTo>
                      <a:pt x="770" y="2987"/>
                    </a:lnTo>
                    <a:lnTo>
                      <a:pt x="847" y="2970"/>
                    </a:lnTo>
                    <a:lnTo>
                      <a:pt x="921" y="2953"/>
                    </a:lnTo>
                    <a:lnTo>
                      <a:pt x="998" y="2934"/>
                    </a:lnTo>
                    <a:lnTo>
                      <a:pt x="1078" y="2915"/>
                    </a:lnTo>
                    <a:lnTo>
                      <a:pt x="1155" y="2893"/>
                    </a:lnTo>
                    <a:lnTo>
                      <a:pt x="1232" y="2871"/>
                    </a:lnTo>
                    <a:lnTo>
                      <a:pt x="1309" y="2849"/>
                    </a:lnTo>
                    <a:lnTo>
                      <a:pt x="1383" y="2825"/>
                    </a:lnTo>
                    <a:lnTo>
                      <a:pt x="1458" y="2799"/>
                    </a:lnTo>
                    <a:lnTo>
                      <a:pt x="1529" y="2774"/>
                    </a:lnTo>
                    <a:lnTo>
                      <a:pt x="1595" y="2748"/>
                    </a:lnTo>
                    <a:lnTo>
                      <a:pt x="1661" y="2720"/>
                    </a:lnTo>
                    <a:lnTo>
                      <a:pt x="1692" y="2706"/>
                    </a:lnTo>
                    <a:lnTo>
                      <a:pt x="1722" y="2693"/>
                    </a:lnTo>
                    <a:lnTo>
                      <a:pt x="1779" y="2665"/>
                    </a:lnTo>
                    <a:lnTo>
                      <a:pt x="1832" y="2635"/>
                    </a:lnTo>
                    <a:lnTo>
                      <a:pt x="1881" y="2604"/>
                    </a:lnTo>
                    <a:lnTo>
                      <a:pt x="1922" y="2574"/>
                    </a:lnTo>
                    <a:lnTo>
                      <a:pt x="1941" y="2557"/>
                    </a:lnTo>
                    <a:lnTo>
                      <a:pt x="1958" y="2544"/>
                    </a:lnTo>
                    <a:lnTo>
                      <a:pt x="1975" y="2527"/>
                    </a:lnTo>
                    <a:lnTo>
                      <a:pt x="1988" y="2510"/>
                    </a:lnTo>
                    <a:lnTo>
                      <a:pt x="2003" y="2495"/>
                    </a:lnTo>
                    <a:lnTo>
                      <a:pt x="2013" y="2478"/>
                    </a:lnTo>
                    <a:lnTo>
                      <a:pt x="2035" y="2437"/>
                    </a:lnTo>
                    <a:lnTo>
                      <a:pt x="2057" y="2395"/>
                    </a:lnTo>
                    <a:lnTo>
                      <a:pt x="2073" y="2351"/>
                    </a:lnTo>
                    <a:lnTo>
                      <a:pt x="2090" y="2308"/>
                    </a:lnTo>
                    <a:lnTo>
                      <a:pt x="2103" y="2263"/>
                    </a:lnTo>
                    <a:lnTo>
                      <a:pt x="2115" y="2216"/>
                    </a:lnTo>
                    <a:lnTo>
                      <a:pt x="2126" y="2170"/>
                    </a:lnTo>
                    <a:lnTo>
                      <a:pt x="2135" y="2123"/>
                    </a:lnTo>
                    <a:lnTo>
                      <a:pt x="2139" y="2074"/>
                    </a:lnTo>
                    <a:lnTo>
                      <a:pt x="2143" y="2024"/>
                    </a:lnTo>
                    <a:lnTo>
                      <a:pt x="2145" y="1974"/>
                    </a:lnTo>
                    <a:lnTo>
                      <a:pt x="2145" y="1925"/>
                    </a:lnTo>
                    <a:lnTo>
                      <a:pt x="2139" y="1823"/>
                    </a:lnTo>
                    <a:lnTo>
                      <a:pt x="2131" y="1718"/>
                    </a:lnTo>
                    <a:lnTo>
                      <a:pt x="2115" y="1614"/>
                    </a:lnTo>
                    <a:lnTo>
                      <a:pt x="2103" y="1562"/>
                    </a:lnTo>
                    <a:lnTo>
                      <a:pt x="2093" y="1507"/>
                    </a:lnTo>
                    <a:lnTo>
                      <a:pt x="2079" y="1454"/>
                    </a:lnTo>
                    <a:lnTo>
                      <a:pt x="2065" y="1403"/>
                    </a:lnTo>
                    <a:lnTo>
                      <a:pt x="2035" y="1298"/>
                    </a:lnTo>
                    <a:lnTo>
                      <a:pt x="2018" y="1246"/>
                    </a:lnTo>
                    <a:lnTo>
                      <a:pt x="2003" y="1194"/>
                    </a:lnTo>
                    <a:lnTo>
                      <a:pt x="1964" y="1089"/>
                    </a:lnTo>
                    <a:lnTo>
                      <a:pt x="1925" y="990"/>
                    </a:lnTo>
                    <a:lnTo>
                      <a:pt x="1881" y="891"/>
                    </a:lnTo>
                    <a:lnTo>
                      <a:pt x="1837" y="795"/>
                    </a:lnTo>
                    <a:lnTo>
                      <a:pt x="1793" y="701"/>
                    </a:lnTo>
                    <a:lnTo>
                      <a:pt x="1747" y="611"/>
                    </a:lnTo>
                    <a:lnTo>
                      <a:pt x="1703" y="526"/>
                    </a:lnTo>
                    <a:lnTo>
                      <a:pt x="1656" y="445"/>
                    </a:lnTo>
                    <a:lnTo>
                      <a:pt x="1611" y="371"/>
                    </a:lnTo>
                    <a:lnTo>
                      <a:pt x="1571" y="300"/>
                    </a:lnTo>
                    <a:lnTo>
                      <a:pt x="1529" y="237"/>
                    </a:lnTo>
                    <a:lnTo>
                      <a:pt x="1490" y="179"/>
                    </a:lnTo>
                    <a:lnTo>
                      <a:pt x="1455" y="130"/>
                    </a:lnTo>
                    <a:lnTo>
                      <a:pt x="1439" y="107"/>
                    </a:lnTo>
                    <a:lnTo>
                      <a:pt x="1422" y="88"/>
                    </a:lnTo>
                    <a:lnTo>
                      <a:pt x="1409" y="69"/>
                    </a:lnTo>
                    <a:lnTo>
                      <a:pt x="1394" y="52"/>
                    </a:lnTo>
                    <a:lnTo>
                      <a:pt x="1370" y="24"/>
                    </a:lnTo>
                    <a:lnTo>
                      <a:pt x="1358" y="17"/>
                    </a:lnTo>
                    <a:lnTo>
                      <a:pt x="1351" y="9"/>
                    </a:lnTo>
                    <a:lnTo>
                      <a:pt x="1345" y="3"/>
                    </a:lnTo>
                    <a:lnTo>
                      <a:pt x="1337" y="0"/>
                    </a:lnTo>
                    <a:lnTo>
                      <a:pt x="1334" y="0"/>
                    </a:lnTo>
                    <a:lnTo>
                      <a:pt x="1331" y="3"/>
                    </a:lnTo>
                    <a:close/>
                  </a:path>
                </a:pathLst>
              </a:custGeom>
              <a:solidFill>
                <a:srgbClr val="7E65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2" name="Freeform 182"/>
              <p:cNvSpPr>
                <a:spLocks/>
              </p:cNvSpPr>
              <p:nvPr/>
            </p:nvSpPr>
            <p:spPr bwMode="auto">
              <a:xfrm>
                <a:off x="4397" y="2591"/>
                <a:ext cx="441" cy="809"/>
              </a:xfrm>
              <a:custGeom>
                <a:avLst/>
                <a:gdLst>
                  <a:gd name="T0" fmla="*/ 0 w 1324"/>
                  <a:gd name="T1" fmla="*/ 0 h 2427"/>
                  <a:gd name="T2" fmla="*/ 0 w 1324"/>
                  <a:gd name="T3" fmla="*/ 0 h 2427"/>
                  <a:gd name="T4" fmla="*/ 0 w 1324"/>
                  <a:gd name="T5" fmla="*/ 0 h 2427"/>
                  <a:gd name="T6" fmla="*/ 0 w 1324"/>
                  <a:gd name="T7" fmla="*/ 0 h 2427"/>
                  <a:gd name="T8" fmla="*/ 0 w 1324"/>
                  <a:gd name="T9" fmla="*/ 0 h 2427"/>
                  <a:gd name="T10" fmla="*/ 0 w 1324"/>
                  <a:gd name="T11" fmla="*/ 0 h 2427"/>
                  <a:gd name="T12" fmla="*/ 0 w 1324"/>
                  <a:gd name="T13" fmla="*/ 0 h 2427"/>
                  <a:gd name="T14" fmla="*/ 0 w 1324"/>
                  <a:gd name="T15" fmla="*/ 0 h 2427"/>
                  <a:gd name="T16" fmla="*/ 0 w 1324"/>
                  <a:gd name="T17" fmla="*/ 0 h 2427"/>
                  <a:gd name="T18" fmla="*/ 0 w 1324"/>
                  <a:gd name="T19" fmla="*/ 0 h 2427"/>
                  <a:gd name="T20" fmla="*/ 0 w 1324"/>
                  <a:gd name="T21" fmla="*/ 0 h 2427"/>
                  <a:gd name="T22" fmla="*/ 0 w 1324"/>
                  <a:gd name="T23" fmla="*/ 0 h 2427"/>
                  <a:gd name="T24" fmla="*/ 0 w 1324"/>
                  <a:gd name="T25" fmla="*/ 0 h 2427"/>
                  <a:gd name="T26" fmla="*/ 0 w 1324"/>
                  <a:gd name="T27" fmla="*/ 0 h 2427"/>
                  <a:gd name="T28" fmla="*/ 0 w 1324"/>
                  <a:gd name="T29" fmla="*/ 0 h 24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24"/>
                  <a:gd name="T46" fmla="*/ 0 h 2427"/>
                  <a:gd name="T47" fmla="*/ 1324 w 1324"/>
                  <a:gd name="T48" fmla="*/ 2427 h 24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24" h="2427">
                    <a:moveTo>
                      <a:pt x="1324" y="39"/>
                    </a:moveTo>
                    <a:lnTo>
                      <a:pt x="1252" y="185"/>
                    </a:lnTo>
                    <a:lnTo>
                      <a:pt x="1109" y="460"/>
                    </a:lnTo>
                    <a:lnTo>
                      <a:pt x="707" y="1216"/>
                    </a:lnTo>
                    <a:lnTo>
                      <a:pt x="303" y="1984"/>
                    </a:lnTo>
                    <a:lnTo>
                      <a:pt x="158" y="2263"/>
                    </a:lnTo>
                    <a:lnTo>
                      <a:pt x="81" y="2427"/>
                    </a:lnTo>
                    <a:lnTo>
                      <a:pt x="0" y="2391"/>
                    </a:lnTo>
                    <a:lnTo>
                      <a:pt x="77" y="2225"/>
                    </a:lnTo>
                    <a:lnTo>
                      <a:pt x="226" y="1942"/>
                    </a:lnTo>
                    <a:lnTo>
                      <a:pt x="630" y="1175"/>
                    </a:lnTo>
                    <a:lnTo>
                      <a:pt x="1032" y="418"/>
                    </a:lnTo>
                    <a:lnTo>
                      <a:pt x="1173" y="147"/>
                    </a:lnTo>
                    <a:lnTo>
                      <a:pt x="1244" y="0"/>
                    </a:lnTo>
                    <a:lnTo>
                      <a:pt x="1324" y="3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3" name="Freeform 183"/>
              <p:cNvSpPr>
                <a:spLocks/>
              </p:cNvSpPr>
              <p:nvPr/>
            </p:nvSpPr>
            <p:spPr bwMode="auto">
              <a:xfrm>
                <a:off x="4367" y="3389"/>
                <a:ext cx="65" cy="246"/>
              </a:xfrm>
              <a:custGeom>
                <a:avLst/>
                <a:gdLst>
                  <a:gd name="T0" fmla="*/ 0 w 195"/>
                  <a:gd name="T1" fmla="*/ 0 h 740"/>
                  <a:gd name="T2" fmla="*/ 0 w 195"/>
                  <a:gd name="T3" fmla="*/ 0 h 740"/>
                  <a:gd name="T4" fmla="*/ 0 w 195"/>
                  <a:gd name="T5" fmla="*/ 0 h 740"/>
                  <a:gd name="T6" fmla="*/ 0 w 195"/>
                  <a:gd name="T7" fmla="*/ 0 h 740"/>
                  <a:gd name="T8" fmla="*/ 0 w 195"/>
                  <a:gd name="T9" fmla="*/ 0 h 740"/>
                  <a:gd name="T10" fmla="*/ 0 w 195"/>
                  <a:gd name="T11" fmla="*/ 0 h 740"/>
                  <a:gd name="T12" fmla="*/ 0 w 195"/>
                  <a:gd name="T13" fmla="*/ 0 h 740"/>
                  <a:gd name="T14" fmla="*/ 0 w 195"/>
                  <a:gd name="T15" fmla="*/ 0 h 740"/>
                  <a:gd name="T16" fmla="*/ 0 w 195"/>
                  <a:gd name="T17" fmla="*/ 0 h 740"/>
                  <a:gd name="T18" fmla="*/ 0 w 195"/>
                  <a:gd name="T19" fmla="*/ 0 h 740"/>
                  <a:gd name="T20" fmla="*/ 0 w 195"/>
                  <a:gd name="T21" fmla="*/ 0 h 740"/>
                  <a:gd name="T22" fmla="*/ 0 w 195"/>
                  <a:gd name="T23" fmla="*/ 0 h 740"/>
                  <a:gd name="T24" fmla="*/ 0 w 195"/>
                  <a:gd name="T25" fmla="*/ 0 h 740"/>
                  <a:gd name="T26" fmla="*/ 0 w 195"/>
                  <a:gd name="T27" fmla="*/ 0 h 740"/>
                  <a:gd name="T28" fmla="*/ 0 w 195"/>
                  <a:gd name="T29" fmla="*/ 0 h 740"/>
                  <a:gd name="T30" fmla="*/ 0 w 195"/>
                  <a:gd name="T31" fmla="*/ 0 h 740"/>
                  <a:gd name="T32" fmla="*/ 0 w 195"/>
                  <a:gd name="T33" fmla="*/ 0 h 740"/>
                  <a:gd name="T34" fmla="*/ 0 w 195"/>
                  <a:gd name="T35" fmla="*/ 0 h 740"/>
                  <a:gd name="T36" fmla="*/ 0 w 195"/>
                  <a:gd name="T37" fmla="*/ 0 h 740"/>
                  <a:gd name="T38" fmla="*/ 0 w 195"/>
                  <a:gd name="T39" fmla="*/ 0 h 740"/>
                  <a:gd name="T40" fmla="*/ 0 w 195"/>
                  <a:gd name="T41" fmla="*/ 0 h 740"/>
                  <a:gd name="T42" fmla="*/ 0 w 195"/>
                  <a:gd name="T43" fmla="*/ 0 h 740"/>
                  <a:gd name="T44" fmla="*/ 0 w 195"/>
                  <a:gd name="T45" fmla="*/ 0 h 740"/>
                  <a:gd name="T46" fmla="*/ 0 w 195"/>
                  <a:gd name="T47" fmla="*/ 0 h 740"/>
                  <a:gd name="T48" fmla="*/ 0 w 195"/>
                  <a:gd name="T49" fmla="*/ 0 h 740"/>
                  <a:gd name="T50" fmla="*/ 0 w 195"/>
                  <a:gd name="T51" fmla="*/ 0 h 740"/>
                  <a:gd name="T52" fmla="*/ 0 w 195"/>
                  <a:gd name="T53" fmla="*/ 0 h 740"/>
                  <a:gd name="T54" fmla="*/ 0 w 195"/>
                  <a:gd name="T55" fmla="*/ 0 h 740"/>
                  <a:gd name="T56" fmla="*/ 0 w 195"/>
                  <a:gd name="T57" fmla="*/ 0 h 740"/>
                  <a:gd name="T58" fmla="*/ 0 w 195"/>
                  <a:gd name="T59" fmla="*/ 0 h 740"/>
                  <a:gd name="T60" fmla="*/ 0 w 195"/>
                  <a:gd name="T61" fmla="*/ 0 h 74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5"/>
                  <a:gd name="T94" fmla="*/ 0 h 740"/>
                  <a:gd name="T95" fmla="*/ 195 w 195"/>
                  <a:gd name="T96" fmla="*/ 740 h 74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5" h="740">
                    <a:moveTo>
                      <a:pt x="173" y="30"/>
                    </a:moveTo>
                    <a:lnTo>
                      <a:pt x="137" y="124"/>
                    </a:lnTo>
                    <a:lnTo>
                      <a:pt x="110" y="232"/>
                    </a:lnTo>
                    <a:lnTo>
                      <a:pt x="94" y="336"/>
                    </a:lnTo>
                    <a:lnTo>
                      <a:pt x="88" y="385"/>
                    </a:lnTo>
                    <a:lnTo>
                      <a:pt x="88" y="438"/>
                    </a:lnTo>
                    <a:lnTo>
                      <a:pt x="88" y="483"/>
                    </a:lnTo>
                    <a:lnTo>
                      <a:pt x="94" y="528"/>
                    </a:lnTo>
                    <a:lnTo>
                      <a:pt x="101" y="564"/>
                    </a:lnTo>
                    <a:lnTo>
                      <a:pt x="113" y="594"/>
                    </a:lnTo>
                    <a:lnTo>
                      <a:pt x="129" y="619"/>
                    </a:lnTo>
                    <a:lnTo>
                      <a:pt x="148" y="638"/>
                    </a:lnTo>
                    <a:lnTo>
                      <a:pt x="154" y="641"/>
                    </a:lnTo>
                    <a:lnTo>
                      <a:pt x="162" y="647"/>
                    </a:lnTo>
                    <a:lnTo>
                      <a:pt x="195" y="655"/>
                    </a:lnTo>
                    <a:lnTo>
                      <a:pt x="176" y="740"/>
                    </a:lnTo>
                    <a:lnTo>
                      <a:pt x="140" y="732"/>
                    </a:lnTo>
                    <a:lnTo>
                      <a:pt x="113" y="717"/>
                    </a:lnTo>
                    <a:lnTo>
                      <a:pt x="90" y="704"/>
                    </a:lnTo>
                    <a:lnTo>
                      <a:pt x="60" y="674"/>
                    </a:lnTo>
                    <a:lnTo>
                      <a:pt x="33" y="632"/>
                    </a:lnTo>
                    <a:lnTo>
                      <a:pt x="20" y="594"/>
                    </a:lnTo>
                    <a:lnTo>
                      <a:pt x="5" y="542"/>
                    </a:lnTo>
                    <a:lnTo>
                      <a:pt x="0" y="492"/>
                    </a:lnTo>
                    <a:lnTo>
                      <a:pt x="0" y="438"/>
                    </a:lnTo>
                    <a:lnTo>
                      <a:pt x="0" y="383"/>
                    </a:lnTo>
                    <a:lnTo>
                      <a:pt x="5" y="325"/>
                    </a:lnTo>
                    <a:lnTo>
                      <a:pt x="24" y="212"/>
                    </a:lnTo>
                    <a:lnTo>
                      <a:pt x="52" y="102"/>
                    </a:lnTo>
                    <a:lnTo>
                      <a:pt x="90" y="0"/>
                    </a:lnTo>
                    <a:lnTo>
                      <a:pt x="173" y="3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4" name="Freeform 184"/>
              <p:cNvSpPr>
                <a:spLocks/>
              </p:cNvSpPr>
              <p:nvPr/>
            </p:nvSpPr>
            <p:spPr bwMode="auto">
              <a:xfrm>
                <a:off x="4397" y="3388"/>
                <a:ext cx="28" cy="12"/>
              </a:xfrm>
              <a:custGeom>
                <a:avLst/>
                <a:gdLst>
                  <a:gd name="T0" fmla="*/ 0 w 83"/>
                  <a:gd name="T1" fmla="*/ 0 h 36"/>
                  <a:gd name="T2" fmla="*/ 0 w 83"/>
                  <a:gd name="T3" fmla="*/ 0 h 36"/>
                  <a:gd name="T4" fmla="*/ 0 w 83"/>
                  <a:gd name="T5" fmla="*/ 0 h 36"/>
                  <a:gd name="T6" fmla="*/ 0 w 83"/>
                  <a:gd name="T7" fmla="*/ 0 h 36"/>
                  <a:gd name="T8" fmla="*/ 0 w 83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36"/>
                  <a:gd name="T17" fmla="*/ 83 w 8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36">
                    <a:moveTo>
                      <a:pt x="0" y="0"/>
                    </a:moveTo>
                    <a:lnTo>
                      <a:pt x="0" y="2"/>
                    </a:lnTo>
                    <a:lnTo>
                      <a:pt x="83" y="32"/>
                    </a:lnTo>
                    <a:lnTo>
                      <a:pt x="81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5" name="Freeform 185"/>
              <p:cNvSpPr>
                <a:spLocks/>
              </p:cNvSpPr>
              <p:nvPr/>
            </p:nvSpPr>
            <p:spPr bwMode="auto">
              <a:xfrm>
                <a:off x="4429" y="3414"/>
                <a:ext cx="636" cy="221"/>
              </a:xfrm>
              <a:custGeom>
                <a:avLst/>
                <a:gdLst>
                  <a:gd name="T0" fmla="*/ 0 w 1907"/>
                  <a:gd name="T1" fmla="*/ 0 h 663"/>
                  <a:gd name="T2" fmla="*/ 0 w 1907"/>
                  <a:gd name="T3" fmla="*/ 0 h 663"/>
                  <a:gd name="T4" fmla="*/ 0 w 1907"/>
                  <a:gd name="T5" fmla="*/ 0 h 663"/>
                  <a:gd name="T6" fmla="*/ 0 w 1907"/>
                  <a:gd name="T7" fmla="*/ 0 h 663"/>
                  <a:gd name="T8" fmla="*/ 0 w 1907"/>
                  <a:gd name="T9" fmla="*/ 0 h 663"/>
                  <a:gd name="T10" fmla="*/ 0 w 1907"/>
                  <a:gd name="T11" fmla="*/ 0 h 663"/>
                  <a:gd name="T12" fmla="*/ 0 w 1907"/>
                  <a:gd name="T13" fmla="*/ 0 h 663"/>
                  <a:gd name="T14" fmla="*/ 0 w 1907"/>
                  <a:gd name="T15" fmla="*/ 0 h 663"/>
                  <a:gd name="T16" fmla="*/ 0 w 1907"/>
                  <a:gd name="T17" fmla="*/ 0 h 663"/>
                  <a:gd name="T18" fmla="*/ 0 w 1907"/>
                  <a:gd name="T19" fmla="*/ 0 h 663"/>
                  <a:gd name="T20" fmla="*/ 0 w 1907"/>
                  <a:gd name="T21" fmla="*/ 0 h 663"/>
                  <a:gd name="T22" fmla="*/ 0 w 1907"/>
                  <a:gd name="T23" fmla="*/ 0 h 663"/>
                  <a:gd name="T24" fmla="*/ 0 w 1907"/>
                  <a:gd name="T25" fmla="*/ 0 h 663"/>
                  <a:gd name="T26" fmla="*/ 0 w 1907"/>
                  <a:gd name="T27" fmla="*/ 0 h 663"/>
                  <a:gd name="T28" fmla="*/ 0 w 1907"/>
                  <a:gd name="T29" fmla="*/ 0 h 663"/>
                  <a:gd name="T30" fmla="*/ 0 w 1907"/>
                  <a:gd name="T31" fmla="*/ 0 h 663"/>
                  <a:gd name="T32" fmla="*/ 0 w 1907"/>
                  <a:gd name="T33" fmla="*/ 0 h 663"/>
                  <a:gd name="T34" fmla="*/ 0 w 1907"/>
                  <a:gd name="T35" fmla="*/ 0 h 663"/>
                  <a:gd name="T36" fmla="*/ 0 w 1907"/>
                  <a:gd name="T37" fmla="*/ 0 h 663"/>
                  <a:gd name="T38" fmla="*/ 0 w 1907"/>
                  <a:gd name="T39" fmla="*/ 0 h 663"/>
                  <a:gd name="T40" fmla="*/ 0 w 1907"/>
                  <a:gd name="T41" fmla="*/ 0 h 663"/>
                  <a:gd name="T42" fmla="*/ 0 w 1907"/>
                  <a:gd name="T43" fmla="*/ 0 h 663"/>
                  <a:gd name="T44" fmla="*/ 0 w 1907"/>
                  <a:gd name="T45" fmla="*/ 0 h 663"/>
                  <a:gd name="T46" fmla="*/ 0 w 1907"/>
                  <a:gd name="T47" fmla="*/ 0 h 663"/>
                  <a:gd name="T48" fmla="*/ 0 w 1907"/>
                  <a:gd name="T49" fmla="*/ 0 h 663"/>
                  <a:gd name="T50" fmla="*/ 0 w 1907"/>
                  <a:gd name="T51" fmla="*/ 0 h 663"/>
                  <a:gd name="T52" fmla="*/ 0 w 1907"/>
                  <a:gd name="T53" fmla="*/ 0 h 663"/>
                  <a:gd name="T54" fmla="*/ 0 w 1907"/>
                  <a:gd name="T55" fmla="*/ 0 h 663"/>
                  <a:gd name="T56" fmla="*/ 0 w 1907"/>
                  <a:gd name="T57" fmla="*/ 0 h 663"/>
                  <a:gd name="T58" fmla="*/ 0 w 1907"/>
                  <a:gd name="T59" fmla="*/ 0 h 663"/>
                  <a:gd name="T60" fmla="*/ 0 w 1907"/>
                  <a:gd name="T61" fmla="*/ 0 h 663"/>
                  <a:gd name="T62" fmla="*/ 0 w 1907"/>
                  <a:gd name="T63" fmla="*/ 0 h 663"/>
                  <a:gd name="T64" fmla="*/ 0 w 1907"/>
                  <a:gd name="T65" fmla="*/ 0 h 663"/>
                  <a:gd name="T66" fmla="*/ 0 w 1907"/>
                  <a:gd name="T67" fmla="*/ 0 h 663"/>
                  <a:gd name="T68" fmla="*/ 0 w 1907"/>
                  <a:gd name="T69" fmla="*/ 0 h 663"/>
                  <a:gd name="T70" fmla="*/ 0 w 1907"/>
                  <a:gd name="T71" fmla="*/ 0 h 663"/>
                  <a:gd name="T72" fmla="*/ 0 w 1907"/>
                  <a:gd name="T73" fmla="*/ 0 h 6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07"/>
                  <a:gd name="T112" fmla="*/ 0 h 663"/>
                  <a:gd name="T113" fmla="*/ 1907 w 1907"/>
                  <a:gd name="T114" fmla="*/ 663 h 66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07" h="663">
                    <a:moveTo>
                      <a:pt x="0" y="574"/>
                    </a:moveTo>
                    <a:lnTo>
                      <a:pt x="53" y="574"/>
                    </a:lnTo>
                    <a:lnTo>
                      <a:pt x="128" y="570"/>
                    </a:lnTo>
                    <a:lnTo>
                      <a:pt x="345" y="538"/>
                    </a:lnTo>
                    <a:lnTo>
                      <a:pt x="474" y="519"/>
                    </a:lnTo>
                    <a:lnTo>
                      <a:pt x="617" y="493"/>
                    </a:lnTo>
                    <a:lnTo>
                      <a:pt x="768" y="457"/>
                    </a:lnTo>
                    <a:lnTo>
                      <a:pt x="924" y="421"/>
                    </a:lnTo>
                    <a:lnTo>
                      <a:pt x="1231" y="330"/>
                    </a:lnTo>
                    <a:lnTo>
                      <a:pt x="1367" y="280"/>
                    </a:lnTo>
                    <a:lnTo>
                      <a:pt x="1499" y="228"/>
                    </a:lnTo>
                    <a:lnTo>
                      <a:pt x="1618" y="174"/>
                    </a:lnTo>
                    <a:lnTo>
                      <a:pt x="1665" y="146"/>
                    </a:lnTo>
                    <a:lnTo>
                      <a:pt x="1714" y="116"/>
                    </a:lnTo>
                    <a:lnTo>
                      <a:pt x="1753" y="89"/>
                    </a:lnTo>
                    <a:lnTo>
                      <a:pt x="1786" y="57"/>
                    </a:lnTo>
                    <a:lnTo>
                      <a:pt x="1814" y="30"/>
                    </a:lnTo>
                    <a:lnTo>
                      <a:pt x="1835" y="0"/>
                    </a:lnTo>
                    <a:lnTo>
                      <a:pt x="1907" y="53"/>
                    </a:lnTo>
                    <a:lnTo>
                      <a:pt x="1880" y="89"/>
                    </a:lnTo>
                    <a:lnTo>
                      <a:pt x="1846" y="121"/>
                    </a:lnTo>
                    <a:lnTo>
                      <a:pt x="1808" y="157"/>
                    </a:lnTo>
                    <a:lnTo>
                      <a:pt x="1761" y="189"/>
                    </a:lnTo>
                    <a:lnTo>
                      <a:pt x="1712" y="220"/>
                    </a:lnTo>
                    <a:lnTo>
                      <a:pt x="1657" y="253"/>
                    </a:lnTo>
                    <a:lnTo>
                      <a:pt x="1535" y="308"/>
                    </a:lnTo>
                    <a:lnTo>
                      <a:pt x="1399" y="363"/>
                    </a:lnTo>
                    <a:lnTo>
                      <a:pt x="1252" y="415"/>
                    </a:lnTo>
                    <a:lnTo>
                      <a:pt x="947" y="506"/>
                    </a:lnTo>
                    <a:lnTo>
                      <a:pt x="788" y="542"/>
                    </a:lnTo>
                    <a:lnTo>
                      <a:pt x="636" y="578"/>
                    </a:lnTo>
                    <a:lnTo>
                      <a:pt x="494" y="604"/>
                    </a:lnTo>
                    <a:lnTo>
                      <a:pt x="356" y="627"/>
                    </a:lnTo>
                    <a:lnTo>
                      <a:pt x="136" y="657"/>
                    </a:lnTo>
                    <a:lnTo>
                      <a:pt x="56" y="663"/>
                    </a:lnTo>
                    <a:lnTo>
                      <a:pt x="0" y="663"/>
                    </a:ln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6" name="Freeform 186"/>
              <p:cNvSpPr>
                <a:spLocks/>
              </p:cNvSpPr>
              <p:nvPr/>
            </p:nvSpPr>
            <p:spPr bwMode="auto">
              <a:xfrm>
                <a:off x="4426" y="3606"/>
                <a:ext cx="6" cy="29"/>
              </a:xfrm>
              <a:custGeom>
                <a:avLst/>
                <a:gdLst>
                  <a:gd name="T0" fmla="*/ 0 w 19"/>
                  <a:gd name="T1" fmla="*/ 0 h 89"/>
                  <a:gd name="T2" fmla="*/ 0 w 19"/>
                  <a:gd name="T3" fmla="*/ 0 h 89"/>
                  <a:gd name="T4" fmla="*/ 0 w 19"/>
                  <a:gd name="T5" fmla="*/ 0 h 89"/>
                  <a:gd name="T6" fmla="*/ 0 w 19"/>
                  <a:gd name="T7" fmla="*/ 0 h 89"/>
                  <a:gd name="T8" fmla="*/ 0 w 19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89"/>
                  <a:gd name="T17" fmla="*/ 19 w 19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89">
                    <a:moveTo>
                      <a:pt x="0" y="89"/>
                    </a:moveTo>
                    <a:lnTo>
                      <a:pt x="10" y="89"/>
                    </a:lnTo>
                    <a:lnTo>
                      <a:pt x="10" y="0"/>
                    </a:lnTo>
                    <a:lnTo>
                      <a:pt x="19" y="4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7" name="Freeform 187"/>
              <p:cNvSpPr>
                <a:spLocks/>
              </p:cNvSpPr>
              <p:nvPr/>
            </p:nvSpPr>
            <p:spPr bwMode="auto">
              <a:xfrm>
                <a:off x="4821" y="2582"/>
                <a:ext cx="290" cy="848"/>
              </a:xfrm>
              <a:custGeom>
                <a:avLst/>
                <a:gdLst>
                  <a:gd name="T0" fmla="*/ 0 w 872"/>
                  <a:gd name="T1" fmla="*/ 0 h 2544"/>
                  <a:gd name="T2" fmla="*/ 0 w 872"/>
                  <a:gd name="T3" fmla="*/ 0 h 2544"/>
                  <a:gd name="T4" fmla="*/ 0 w 872"/>
                  <a:gd name="T5" fmla="*/ 0 h 2544"/>
                  <a:gd name="T6" fmla="*/ 0 w 872"/>
                  <a:gd name="T7" fmla="*/ 0 h 2544"/>
                  <a:gd name="T8" fmla="*/ 0 w 872"/>
                  <a:gd name="T9" fmla="*/ 0 h 2544"/>
                  <a:gd name="T10" fmla="*/ 0 w 872"/>
                  <a:gd name="T11" fmla="*/ 0 h 2544"/>
                  <a:gd name="T12" fmla="*/ 0 w 872"/>
                  <a:gd name="T13" fmla="*/ 0 h 2544"/>
                  <a:gd name="T14" fmla="*/ 0 w 872"/>
                  <a:gd name="T15" fmla="*/ 0 h 2544"/>
                  <a:gd name="T16" fmla="*/ 0 w 872"/>
                  <a:gd name="T17" fmla="*/ 0 h 2544"/>
                  <a:gd name="T18" fmla="*/ 0 w 872"/>
                  <a:gd name="T19" fmla="*/ 0 h 2544"/>
                  <a:gd name="T20" fmla="*/ 0 w 872"/>
                  <a:gd name="T21" fmla="*/ 0 h 2544"/>
                  <a:gd name="T22" fmla="*/ 0 w 872"/>
                  <a:gd name="T23" fmla="*/ 0 h 2544"/>
                  <a:gd name="T24" fmla="*/ 0 w 872"/>
                  <a:gd name="T25" fmla="*/ 0 h 2544"/>
                  <a:gd name="T26" fmla="*/ 0 w 872"/>
                  <a:gd name="T27" fmla="*/ 0 h 2544"/>
                  <a:gd name="T28" fmla="*/ 0 w 872"/>
                  <a:gd name="T29" fmla="*/ 0 h 2544"/>
                  <a:gd name="T30" fmla="*/ 0 w 872"/>
                  <a:gd name="T31" fmla="*/ 0 h 2544"/>
                  <a:gd name="T32" fmla="*/ 0 w 872"/>
                  <a:gd name="T33" fmla="*/ 0 h 2544"/>
                  <a:gd name="T34" fmla="*/ 0 w 872"/>
                  <a:gd name="T35" fmla="*/ 0 h 2544"/>
                  <a:gd name="T36" fmla="*/ 0 w 872"/>
                  <a:gd name="T37" fmla="*/ 0 h 2544"/>
                  <a:gd name="T38" fmla="*/ 0 w 872"/>
                  <a:gd name="T39" fmla="*/ 0 h 2544"/>
                  <a:gd name="T40" fmla="*/ 0 w 872"/>
                  <a:gd name="T41" fmla="*/ 0 h 2544"/>
                  <a:gd name="T42" fmla="*/ 0 w 872"/>
                  <a:gd name="T43" fmla="*/ 0 h 2544"/>
                  <a:gd name="T44" fmla="*/ 0 w 872"/>
                  <a:gd name="T45" fmla="*/ 0 h 2544"/>
                  <a:gd name="T46" fmla="*/ 0 w 872"/>
                  <a:gd name="T47" fmla="*/ 0 h 2544"/>
                  <a:gd name="T48" fmla="*/ 0 w 872"/>
                  <a:gd name="T49" fmla="*/ 0 h 2544"/>
                  <a:gd name="T50" fmla="*/ 0 w 872"/>
                  <a:gd name="T51" fmla="*/ 0 h 2544"/>
                  <a:gd name="T52" fmla="*/ 0 w 872"/>
                  <a:gd name="T53" fmla="*/ 0 h 2544"/>
                  <a:gd name="T54" fmla="*/ 0 w 872"/>
                  <a:gd name="T55" fmla="*/ 0 h 2544"/>
                  <a:gd name="T56" fmla="*/ 0 w 872"/>
                  <a:gd name="T57" fmla="*/ 0 h 2544"/>
                  <a:gd name="T58" fmla="*/ 0 w 872"/>
                  <a:gd name="T59" fmla="*/ 0 h 2544"/>
                  <a:gd name="T60" fmla="*/ 0 w 872"/>
                  <a:gd name="T61" fmla="*/ 0 h 2544"/>
                  <a:gd name="T62" fmla="*/ 0 w 872"/>
                  <a:gd name="T63" fmla="*/ 0 h 2544"/>
                  <a:gd name="T64" fmla="*/ 0 w 872"/>
                  <a:gd name="T65" fmla="*/ 0 h 2544"/>
                  <a:gd name="T66" fmla="*/ 0 w 872"/>
                  <a:gd name="T67" fmla="*/ 0 h 2544"/>
                  <a:gd name="T68" fmla="*/ 0 w 872"/>
                  <a:gd name="T69" fmla="*/ 0 h 2544"/>
                  <a:gd name="T70" fmla="*/ 0 w 872"/>
                  <a:gd name="T71" fmla="*/ 0 h 2544"/>
                  <a:gd name="T72" fmla="*/ 0 w 872"/>
                  <a:gd name="T73" fmla="*/ 0 h 2544"/>
                  <a:gd name="T74" fmla="*/ 0 w 872"/>
                  <a:gd name="T75" fmla="*/ 0 h 2544"/>
                  <a:gd name="T76" fmla="*/ 0 w 872"/>
                  <a:gd name="T77" fmla="*/ 0 h 2544"/>
                  <a:gd name="T78" fmla="*/ 0 w 872"/>
                  <a:gd name="T79" fmla="*/ 0 h 2544"/>
                  <a:gd name="T80" fmla="*/ 0 w 872"/>
                  <a:gd name="T81" fmla="*/ 0 h 2544"/>
                  <a:gd name="T82" fmla="*/ 0 w 872"/>
                  <a:gd name="T83" fmla="*/ 0 h 2544"/>
                  <a:gd name="T84" fmla="*/ 0 w 872"/>
                  <a:gd name="T85" fmla="*/ 0 h 2544"/>
                  <a:gd name="T86" fmla="*/ 0 w 872"/>
                  <a:gd name="T87" fmla="*/ 0 h 2544"/>
                  <a:gd name="T88" fmla="*/ 0 w 872"/>
                  <a:gd name="T89" fmla="*/ 0 h 2544"/>
                  <a:gd name="T90" fmla="*/ 0 w 872"/>
                  <a:gd name="T91" fmla="*/ 0 h 2544"/>
                  <a:gd name="T92" fmla="*/ 0 w 872"/>
                  <a:gd name="T93" fmla="*/ 0 h 2544"/>
                  <a:gd name="T94" fmla="*/ 0 w 872"/>
                  <a:gd name="T95" fmla="*/ 0 h 2544"/>
                  <a:gd name="T96" fmla="*/ 0 w 872"/>
                  <a:gd name="T97" fmla="*/ 0 h 2544"/>
                  <a:gd name="T98" fmla="*/ 0 w 872"/>
                  <a:gd name="T99" fmla="*/ 0 h 2544"/>
                  <a:gd name="T100" fmla="*/ 0 w 872"/>
                  <a:gd name="T101" fmla="*/ 0 h 25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72"/>
                  <a:gd name="T154" fmla="*/ 0 h 2544"/>
                  <a:gd name="T155" fmla="*/ 872 w 872"/>
                  <a:gd name="T156" fmla="*/ 2544 h 25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72" h="2544">
                    <a:moveTo>
                      <a:pt x="658" y="2503"/>
                    </a:moveTo>
                    <a:lnTo>
                      <a:pt x="701" y="2420"/>
                    </a:lnTo>
                    <a:lnTo>
                      <a:pt x="716" y="2379"/>
                    </a:lnTo>
                    <a:lnTo>
                      <a:pt x="732" y="2337"/>
                    </a:lnTo>
                    <a:lnTo>
                      <a:pt x="754" y="2252"/>
                    </a:lnTo>
                    <a:lnTo>
                      <a:pt x="773" y="2162"/>
                    </a:lnTo>
                    <a:lnTo>
                      <a:pt x="782" y="2065"/>
                    </a:lnTo>
                    <a:lnTo>
                      <a:pt x="784" y="1969"/>
                    </a:lnTo>
                    <a:lnTo>
                      <a:pt x="779" y="1873"/>
                    </a:lnTo>
                    <a:lnTo>
                      <a:pt x="767" y="1771"/>
                    </a:lnTo>
                    <a:lnTo>
                      <a:pt x="754" y="1666"/>
                    </a:lnTo>
                    <a:lnTo>
                      <a:pt x="732" y="1562"/>
                    </a:lnTo>
                    <a:lnTo>
                      <a:pt x="677" y="1356"/>
                    </a:lnTo>
                    <a:lnTo>
                      <a:pt x="605" y="1149"/>
                    </a:lnTo>
                    <a:lnTo>
                      <a:pt x="567" y="1051"/>
                    </a:lnTo>
                    <a:lnTo>
                      <a:pt x="522" y="951"/>
                    </a:lnTo>
                    <a:lnTo>
                      <a:pt x="437" y="768"/>
                    </a:lnTo>
                    <a:lnTo>
                      <a:pt x="347" y="591"/>
                    </a:lnTo>
                    <a:lnTo>
                      <a:pt x="256" y="438"/>
                    </a:lnTo>
                    <a:lnTo>
                      <a:pt x="177" y="306"/>
                    </a:lnTo>
                    <a:lnTo>
                      <a:pt x="102" y="200"/>
                    </a:lnTo>
                    <a:lnTo>
                      <a:pt x="45" y="127"/>
                    </a:lnTo>
                    <a:lnTo>
                      <a:pt x="3" y="85"/>
                    </a:lnTo>
                    <a:lnTo>
                      <a:pt x="20" y="87"/>
                    </a:lnTo>
                    <a:lnTo>
                      <a:pt x="28" y="87"/>
                    </a:lnTo>
                    <a:lnTo>
                      <a:pt x="0" y="6"/>
                    </a:lnTo>
                    <a:lnTo>
                      <a:pt x="20" y="0"/>
                    </a:lnTo>
                    <a:lnTo>
                      <a:pt x="64" y="21"/>
                    </a:lnTo>
                    <a:lnTo>
                      <a:pt x="107" y="66"/>
                    </a:lnTo>
                    <a:lnTo>
                      <a:pt x="171" y="149"/>
                    </a:lnTo>
                    <a:lnTo>
                      <a:pt x="248" y="255"/>
                    </a:lnTo>
                    <a:lnTo>
                      <a:pt x="330" y="391"/>
                    </a:lnTo>
                    <a:lnTo>
                      <a:pt x="424" y="551"/>
                    </a:lnTo>
                    <a:lnTo>
                      <a:pt x="515" y="726"/>
                    </a:lnTo>
                    <a:lnTo>
                      <a:pt x="603" y="915"/>
                    </a:lnTo>
                    <a:lnTo>
                      <a:pt x="647" y="1015"/>
                    </a:lnTo>
                    <a:lnTo>
                      <a:pt x="688" y="1119"/>
                    </a:lnTo>
                    <a:lnTo>
                      <a:pt x="760" y="1328"/>
                    </a:lnTo>
                    <a:lnTo>
                      <a:pt x="818" y="1543"/>
                    </a:lnTo>
                    <a:lnTo>
                      <a:pt x="839" y="1650"/>
                    </a:lnTo>
                    <a:lnTo>
                      <a:pt x="852" y="1758"/>
                    </a:lnTo>
                    <a:lnTo>
                      <a:pt x="864" y="1864"/>
                    </a:lnTo>
                    <a:lnTo>
                      <a:pt x="872" y="1969"/>
                    </a:lnTo>
                    <a:lnTo>
                      <a:pt x="867" y="2073"/>
                    </a:lnTo>
                    <a:lnTo>
                      <a:pt x="858" y="2175"/>
                    </a:lnTo>
                    <a:lnTo>
                      <a:pt x="839" y="2271"/>
                    </a:lnTo>
                    <a:lnTo>
                      <a:pt x="814" y="2365"/>
                    </a:lnTo>
                    <a:lnTo>
                      <a:pt x="795" y="2415"/>
                    </a:lnTo>
                    <a:lnTo>
                      <a:pt x="779" y="2461"/>
                    </a:lnTo>
                    <a:lnTo>
                      <a:pt x="735" y="2544"/>
                    </a:lnTo>
                    <a:lnTo>
                      <a:pt x="658" y="250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8" name="Freeform 188"/>
              <p:cNvSpPr>
                <a:spLocks/>
              </p:cNvSpPr>
              <p:nvPr/>
            </p:nvSpPr>
            <p:spPr bwMode="auto">
              <a:xfrm>
                <a:off x="5040" y="3414"/>
                <a:ext cx="26" cy="18"/>
              </a:xfrm>
              <a:custGeom>
                <a:avLst/>
                <a:gdLst>
                  <a:gd name="T0" fmla="*/ 0 w 77"/>
                  <a:gd name="T1" fmla="*/ 0 h 53"/>
                  <a:gd name="T2" fmla="*/ 0 w 77"/>
                  <a:gd name="T3" fmla="*/ 0 h 53"/>
                  <a:gd name="T4" fmla="*/ 0 w 77"/>
                  <a:gd name="T5" fmla="*/ 0 h 53"/>
                  <a:gd name="T6" fmla="*/ 0 w 77"/>
                  <a:gd name="T7" fmla="*/ 0 h 53"/>
                  <a:gd name="T8" fmla="*/ 0 w 77"/>
                  <a:gd name="T9" fmla="*/ 0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53"/>
                  <a:gd name="T17" fmla="*/ 77 w 7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53">
                    <a:moveTo>
                      <a:pt x="74" y="53"/>
                    </a:moveTo>
                    <a:lnTo>
                      <a:pt x="77" y="47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74" y="5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9" name="Freeform 189"/>
              <p:cNvSpPr>
                <a:spLocks/>
              </p:cNvSpPr>
              <p:nvPr/>
            </p:nvSpPr>
            <p:spPr bwMode="auto">
              <a:xfrm>
                <a:off x="4812" y="2584"/>
                <a:ext cx="26" cy="27"/>
              </a:xfrm>
              <a:custGeom>
                <a:avLst/>
                <a:gdLst>
                  <a:gd name="T0" fmla="*/ 0 w 80"/>
                  <a:gd name="T1" fmla="*/ 0 h 81"/>
                  <a:gd name="T2" fmla="*/ 0 w 80"/>
                  <a:gd name="T3" fmla="*/ 0 h 81"/>
                  <a:gd name="T4" fmla="*/ 0 w 80"/>
                  <a:gd name="T5" fmla="*/ 0 h 81"/>
                  <a:gd name="T6" fmla="*/ 0 w 80"/>
                  <a:gd name="T7" fmla="*/ 0 h 81"/>
                  <a:gd name="T8" fmla="*/ 0 w 80"/>
                  <a:gd name="T9" fmla="*/ 0 h 81"/>
                  <a:gd name="T10" fmla="*/ 0 w 80"/>
                  <a:gd name="T11" fmla="*/ 0 h 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"/>
                  <a:gd name="T19" fmla="*/ 0 h 81"/>
                  <a:gd name="T20" fmla="*/ 80 w 80"/>
                  <a:gd name="T21" fmla="*/ 81 h 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" h="81">
                    <a:moveTo>
                      <a:pt x="27" y="0"/>
                    </a:moveTo>
                    <a:lnTo>
                      <a:pt x="8" y="5"/>
                    </a:lnTo>
                    <a:lnTo>
                      <a:pt x="0" y="21"/>
                    </a:lnTo>
                    <a:lnTo>
                      <a:pt x="80" y="60"/>
                    </a:lnTo>
                    <a:lnTo>
                      <a:pt x="55" y="8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0" name="Freeform 190"/>
              <p:cNvSpPr>
                <a:spLocks/>
              </p:cNvSpPr>
              <p:nvPr/>
            </p:nvSpPr>
            <p:spPr bwMode="auto">
              <a:xfrm>
                <a:off x="3584" y="3017"/>
                <a:ext cx="484" cy="694"/>
              </a:xfrm>
              <a:custGeom>
                <a:avLst/>
                <a:gdLst>
                  <a:gd name="T0" fmla="*/ 0 w 1452"/>
                  <a:gd name="T1" fmla="*/ 0 h 2084"/>
                  <a:gd name="T2" fmla="*/ 0 w 1452"/>
                  <a:gd name="T3" fmla="*/ 0 h 2084"/>
                  <a:gd name="T4" fmla="*/ 0 w 1452"/>
                  <a:gd name="T5" fmla="*/ 0 h 2084"/>
                  <a:gd name="T6" fmla="*/ 0 w 1452"/>
                  <a:gd name="T7" fmla="*/ 0 h 2084"/>
                  <a:gd name="T8" fmla="*/ 0 w 1452"/>
                  <a:gd name="T9" fmla="*/ 0 h 2084"/>
                  <a:gd name="T10" fmla="*/ 0 w 1452"/>
                  <a:gd name="T11" fmla="*/ 0 h 2084"/>
                  <a:gd name="T12" fmla="*/ 0 w 1452"/>
                  <a:gd name="T13" fmla="*/ 0 h 2084"/>
                  <a:gd name="T14" fmla="*/ 0 w 1452"/>
                  <a:gd name="T15" fmla="*/ 0 h 2084"/>
                  <a:gd name="T16" fmla="*/ 0 w 1452"/>
                  <a:gd name="T17" fmla="*/ 0 h 2084"/>
                  <a:gd name="T18" fmla="*/ 0 w 1452"/>
                  <a:gd name="T19" fmla="*/ 0 h 2084"/>
                  <a:gd name="T20" fmla="*/ 0 w 1452"/>
                  <a:gd name="T21" fmla="*/ 0 h 2084"/>
                  <a:gd name="T22" fmla="*/ 0 w 1452"/>
                  <a:gd name="T23" fmla="*/ 0 h 2084"/>
                  <a:gd name="T24" fmla="*/ 0 w 1452"/>
                  <a:gd name="T25" fmla="*/ 0 h 2084"/>
                  <a:gd name="T26" fmla="*/ 0 w 1452"/>
                  <a:gd name="T27" fmla="*/ 0 h 2084"/>
                  <a:gd name="T28" fmla="*/ 0 w 1452"/>
                  <a:gd name="T29" fmla="*/ 0 h 2084"/>
                  <a:gd name="T30" fmla="*/ 0 w 1452"/>
                  <a:gd name="T31" fmla="*/ 0 h 2084"/>
                  <a:gd name="T32" fmla="*/ 0 w 1452"/>
                  <a:gd name="T33" fmla="*/ 0 h 2084"/>
                  <a:gd name="T34" fmla="*/ 0 w 1452"/>
                  <a:gd name="T35" fmla="*/ 0 h 2084"/>
                  <a:gd name="T36" fmla="*/ 0 w 1452"/>
                  <a:gd name="T37" fmla="*/ 0 h 2084"/>
                  <a:gd name="T38" fmla="*/ 0 w 1452"/>
                  <a:gd name="T39" fmla="*/ 0 h 2084"/>
                  <a:gd name="T40" fmla="*/ 0 w 1452"/>
                  <a:gd name="T41" fmla="*/ 0 h 2084"/>
                  <a:gd name="T42" fmla="*/ 0 w 1452"/>
                  <a:gd name="T43" fmla="*/ 0 h 2084"/>
                  <a:gd name="T44" fmla="*/ 0 w 1452"/>
                  <a:gd name="T45" fmla="*/ 0 h 2084"/>
                  <a:gd name="T46" fmla="*/ 0 w 1452"/>
                  <a:gd name="T47" fmla="*/ 0 h 2084"/>
                  <a:gd name="T48" fmla="*/ 0 w 1452"/>
                  <a:gd name="T49" fmla="*/ 0 h 2084"/>
                  <a:gd name="T50" fmla="*/ 0 w 1452"/>
                  <a:gd name="T51" fmla="*/ 0 h 2084"/>
                  <a:gd name="T52" fmla="*/ 0 w 1452"/>
                  <a:gd name="T53" fmla="*/ 0 h 2084"/>
                  <a:gd name="T54" fmla="*/ 0 w 1452"/>
                  <a:gd name="T55" fmla="*/ 0 h 2084"/>
                  <a:gd name="T56" fmla="*/ 0 w 1452"/>
                  <a:gd name="T57" fmla="*/ 0 h 2084"/>
                  <a:gd name="T58" fmla="*/ 0 w 1452"/>
                  <a:gd name="T59" fmla="*/ 0 h 2084"/>
                  <a:gd name="T60" fmla="*/ 0 w 1452"/>
                  <a:gd name="T61" fmla="*/ 0 h 2084"/>
                  <a:gd name="T62" fmla="*/ 0 w 1452"/>
                  <a:gd name="T63" fmla="*/ 0 h 20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52"/>
                  <a:gd name="T97" fmla="*/ 0 h 2084"/>
                  <a:gd name="T98" fmla="*/ 1452 w 1452"/>
                  <a:gd name="T99" fmla="*/ 2084 h 20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52" h="2084">
                    <a:moveTo>
                      <a:pt x="1345" y="62"/>
                    </a:moveTo>
                    <a:lnTo>
                      <a:pt x="1191" y="198"/>
                    </a:lnTo>
                    <a:lnTo>
                      <a:pt x="1045" y="330"/>
                    </a:lnTo>
                    <a:lnTo>
                      <a:pt x="910" y="458"/>
                    </a:lnTo>
                    <a:lnTo>
                      <a:pt x="787" y="577"/>
                    </a:lnTo>
                    <a:lnTo>
                      <a:pt x="672" y="695"/>
                    </a:lnTo>
                    <a:lnTo>
                      <a:pt x="570" y="811"/>
                    </a:lnTo>
                    <a:lnTo>
                      <a:pt x="476" y="918"/>
                    </a:lnTo>
                    <a:lnTo>
                      <a:pt x="393" y="1022"/>
                    </a:lnTo>
                    <a:lnTo>
                      <a:pt x="253" y="1216"/>
                    </a:lnTo>
                    <a:lnTo>
                      <a:pt x="157" y="1388"/>
                    </a:lnTo>
                    <a:lnTo>
                      <a:pt x="124" y="1465"/>
                    </a:lnTo>
                    <a:lnTo>
                      <a:pt x="102" y="1533"/>
                    </a:lnTo>
                    <a:lnTo>
                      <a:pt x="91" y="1599"/>
                    </a:lnTo>
                    <a:lnTo>
                      <a:pt x="88" y="1661"/>
                    </a:lnTo>
                    <a:lnTo>
                      <a:pt x="91" y="1686"/>
                    </a:lnTo>
                    <a:lnTo>
                      <a:pt x="91" y="1710"/>
                    </a:lnTo>
                    <a:lnTo>
                      <a:pt x="108" y="1759"/>
                    </a:lnTo>
                    <a:lnTo>
                      <a:pt x="132" y="1803"/>
                    </a:lnTo>
                    <a:lnTo>
                      <a:pt x="165" y="1842"/>
                    </a:lnTo>
                    <a:lnTo>
                      <a:pt x="210" y="1878"/>
                    </a:lnTo>
                    <a:lnTo>
                      <a:pt x="264" y="1908"/>
                    </a:lnTo>
                    <a:lnTo>
                      <a:pt x="330" y="1935"/>
                    </a:lnTo>
                    <a:lnTo>
                      <a:pt x="408" y="1961"/>
                    </a:lnTo>
                    <a:lnTo>
                      <a:pt x="495" y="1974"/>
                    </a:lnTo>
                    <a:lnTo>
                      <a:pt x="597" y="1988"/>
                    </a:lnTo>
                    <a:lnTo>
                      <a:pt x="710" y="1993"/>
                    </a:lnTo>
                    <a:lnTo>
                      <a:pt x="834" y="1997"/>
                    </a:lnTo>
                    <a:lnTo>
                      <a:pt x="970" y="1991"/>
                    </a:lnTo>
                    <a:lnTo>
                      <a:pt x="1114" y="1982"/>
                    </a:lnTo>
                    <a:lnTo>
                      <a:pt x="1271" y="1965"/>
                    </a:lnTo>
                    <a:lnTo>
                      <a:pt x="1441" y="1944"/>
                    </a:lnTo>
                    <a:lnTo>
                      <a:pt x="1452" y="2031"/>
                    </a:lnTo>
                    <a:lnTo>
                      <a:pt x="1279" y="2054"/>
                    </a:lnTo>
                    <a:lnTo>
                      <a:pt x="1119" y="2070"/>
                    </a:lnTo>
                    <a:lnTo>
                      <a:pt x="974" y="2078"/>
                    </a:lnTo>
                    <a:lnTo>
                      <a:pt x="834" y="2084"/>
                    </a:lnTo>
                    <a:lnTo>
                      <a:pt x="706" y="2082"/>
                    </a:lnTo>
                    <a:lnTo>
                      <a:pt x="589" y="2076"/>
                    </a:lnTo>
                    <a:lnTo>
                      <a:pt x="484" y="2063"/>
                    </a:lnTo>
                    <a:lnTo>
                      <a:pt x="388" y="2046"/>
                    </a:lnTo>
                    <a:lnTo>
                      <a:pt x="300" y="2018"/>
                    </a:lnTo>
                    <a:lnTo>
                      <a:pt x="225" y="1988"/>
                    </a:lnTo>
                    <a:lnTo>
                      <a:pt x="157" y="1950"/>
                    </a:lnTo>
                    <a:lnTo>
                      <a:pt x="105" y="1905"/>
                    </a:lnTo>
                    <a:lnTo>
                      <a:pt x="61" y="1856"/>
                    </a:lnTo>
                    <a:lnTo>
                      <a:pt x="27" y="1795"/>
                    </a:lnTo>
                    <a:lnTo>
                      <a:pt x="6" y="1731"/>
                    </a:lnTo>
                    <a:lnTo>
                      <a:pt x="3" y="1697"/>
                    </a:lnTo>
                    <a:lnTo>
                      <a:pt x="0" y="1661"/>
                    </a:lnTo>
                    <a:lnTo>
                      <a:pt x="3" y="1592"/>
                    </a:lnTo>
                    <a:lnTo>
                      <a:pt x="16" y="1514"/>
                    </a:lnTo>
                    <a:lnTo>
                      <a:pt x="42" y="1435"/>
                    </a:lnTo>
                    <a:lnTo>
                      <a:pt x="80" y="1348"/>
                    </a:lnTo>
                    <a:lnTo>
                      <a:pt x="178" y="1169"/>
                    </a:lnTo>
                    <a:lnTo>
                      <a:pt x="322" y="971"/>
                    </a:lnTo>
                    <a:lnTo>
                      <a:pt x="408" y="863"/>
                    </a:lnTo>
                    <a:lnTo>
                      <a:pt x="504" y="754"/>
                    </a:lnTo>
                    <a:lnTo>
                      <a:pt x="608" y="635"/>
                    </a:lnTo>
                    <a:lnTo>
                      <a:pt x="723" y="516"/>
                    </a:lnTo>
                    <a:lnTo>
                      <a:pt x="850" y="396"/>
                    </a:lnTo>
                    <a:lnTo>
                      <a:pt x="985" y="266"/>
                    </a:lnTo>
                    <a:lnTo>
                      <a:pt x="1130" y="134"/>
                    </a:lnTo>
                    <a:lnTo>
                      <a:pt x="1285" y="0"/>
                    </a:lnTo>
                    <a:lnTo>
                      <a:pt x="1345" y="62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1" name="Freeform 191"/>
              <p:cNvSpPr>
                <a:spLocks/>
              </p:cNvSpPr>
              <p:nvPr/>
            </p:nvSpPr>
            <p:spPr bwMode="auto">
              <a:xfrm>
                <a:off x="4064" y="3303"/>
                <a:ext cx="1050" cy="391"/>
              </a:xfrm>
              <a:custGeom>
                <a:avLst/>
                <a:gdLst>
                  <a:gd name="T0" fmla="*/ 0 w 3149"/>
                  <a:gd name="T1" fmla="*/ 0 h 1173"/>
                  <a:gd name="T2" fmla="*/ 0 w 3149"/>
                  <a:gd name="T3" fmla="*/ 0 h 1173"/>
                  <a:gd name="T4" fmla="*/ 0 w 3149"/>
                  <a:gd name="T5" fmla="*/ 0 h 1173"/>
                  <a:gd name="T6" fmla="*/ 0 w 3149"/>
                  <a:gd name="T7" fmla="*/ 0 h 1173"/>
                  <a:gd name="T8" fmla="*/ 0 w 3149"/>
                  <a:gd name="T9" fmla="*/ 0 h 1173"/>
                  <a:gd name="T10" fmla="*/ 0 w 3149"/>
                  <a:gd name="T11" fmla="*/ 0 h 1173"/>
                  <a:gd name="T12" fmla="*/ 0 w 3149"/>
                  <a:gd name="T13" fmla="*/ 0 h 1173"/>
                  <a:gd name="T14" fmla="*/ 0 w 3149"/>
                  <a:gd name="T15" fmla="*/ 0 h 1173"/>
                  <a:gd name="T16" fmla="*/ 0 w 3149"/>
                  <a:gd name="T17" fmla="*/ 0 h 1173"/>
                  <a:gd name="T18" fmla="*/ 0 w 3149"/>
                  <a:gd name="T19" fmla="*/ 0 h 1173"/>
                  <a:gd name="T20" fmla="*/ 0 w 3149"/>
                  <a:gd name="T21" fmla="*/ 0 h 1173"/>
                  <a:gd name="T22" fmla="*/ 0 w 3149"/>
                  <a:gd name="T23" fmla="*/ 0 h 1173"/>
                  <a:gd name="T24" fmla="*/ 0 w 3149"/>
                  <a:gd name="T25" fmla="*/ 0 h 1173"/>
                  <a:gd name="T26" fmla="*/ 0 w 3149"/>
                  <a:gd name="T27" fmla="*/ 0 h 1173"/>
                  <a:gd name="T28" fmla="*/ 0 w 3149"/>
                  <a:gd name="T29" fmla="*/ 0 h 1173"/>
                  <a:gd name="T30" fmla="*/ 0 w 3149"/>
                  <a:gd name="T31" fmla="*/ 0 h 1173"/>
                  <a:gd name="T32" fmla="*/ 0 w 3149"/>
                  <a:gd name="T33" fmla="*/ 0 h 1173"/>
                  <a:gd name="T34" fmla="*/ 0 w 3149"/>
                  <a:gd name="T35" fmla="*/ 0 h 1173"/>
                  <a:gd name="T36" fmla="*/ 0 w 3149"/>
                  <a:gd name="T37" fmla="*/ 0 h 1173"/>
                  <a:gd name="T38" fmla="*/ 0 w 3149"/>
                  <a:gd name="T39" fmla="*/ 0 h 1173"/>
                  <a:gd name="T40" fmla="*/ 0 w 3149"/>
                  <a:gd name="T41" fmla="*/ 0 h 1173"/>
                  <a:gd name="T42" fmla="*/ 0 w 3149"/>
                  <a:gd name="T43" fmla="*/ 0 h 1173"/>
                  <a:gd name="T44" fmla="*/ 0 w 3149"/>
                  <a:gd name="T45" fmla="*/ 0 h 1173"/>
                  <a:gd name="T46" fmla="*/ 0 w 3149"/>
                  <a:gd name="T47" fmla="*/ 0 h 1173"/>
                  <a:gd name="T48" fmla="*/ 0 w 3149"/>
                  <a:gd name="T49" fmla="*/ 0 h 1173"/>
                  <a:gd name="T50" fmla="*/ 0 w 3149"/>
                  <a:gd name="T51" fmla="*/ 0 h 1173"/>
                  <a:gd name="T52" fmla="*/ 0 w 3149"/>
                  <a:gd name="T53" fmla="*/ 0 h 1173"/>
                  <a:gd name="T54" fmla="*/ 0 w 3149"/>
                  <a:gd name="T55" fmla="*/ 0 h 1173"/>
                  <a:gd name="T56" fmla="*/ 0 w 3149"/>
                  <a:gd name="T57" fmla="*/ 0 h 1173"/>
                  <a:gd name="T58" fmla="*/ 0 w 3149"/>
                  <a:gd name="T59" fmla="*/ 0 h 1173"/>
                  <a:gd name="T60" fmla="*/ 0 w 3149"/>
                  <a:gd name="T61" fmla="*/ 0 h 1173"/>
                  <a:gd name="T62" fmla="*/ 0 w 3149"/>
                  <a:gd name="T63" fmla="*/ 0 h 1173"/>
                  <a:gd name="T64" fmla="*/ 0 w 3149"/>
                  <a:gd name="T65" fmla="*/ 0 h 1173"/>
                  <a:gd name="T66" fmla="*/ 0 w 3149"/>
                  <a:gd name="T67" fmla="*/ 0 h 1173"/>
                  <a:gd name="T68" fmla="*/ 0 w 3149"/>
                  <a:gd name="T69" fmla="*/ 0 h 1173"/>
                  <a:gd name="T70" fmla="*/ 0 w 3149"/>
                  <a:gd name="T71" fmla="*/ 0 h 1173"/>
                  <a:gd name="T72" fmla="*/ 0 w 3149"/>
                  <a:gd name="T73" fmla="*/ 0 h 1173"/>
                  <a:gd name="T74" fmla="*/ 0 w 3149"/>
                  <a:gd name="T75" fmla="*/ 0 h 1173"/>
                  <a:gd name="T76" fmla="*/ 0 w 3149"/>
                  <a:gd name="T77" fmla="*/ 0 h 117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49"/>
                  <a:gd name="T118" fmla="*/ 0 h 1173"/>
                  <a:gd name="T119" fmla="*/ 3149 w 3149"/>
                  <a:gd name="T120" fmla="*/ 1173 h 117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49" h="1173">
                    <a:moveTo>
                      <a:pt x="0" y="1086"/>
                    </a:moveTo>
                    <a:lnTo>
                      <a:pt x="534" y="1014"/>
                    </a:lnTo>
                    <a:lnTo>
                      <a:pt x="1064" y="945"/>
                    </a:lnTo>
                    <a:lnTo>
                      <a:pt x="1573" y="869"/>
                    </a:lnTo>
                    <a:lnTo>
                      <a:pt x="1807" y="828"/>
                    </a:lnTo>
                    <a:lnTo>
                      <a:pt x="2035" y="775"/>
                    </a:lnTo>
                    <a:lnTo>
                      <a:pt x="2244" y="715"/>
                    </a:lnTo>
                    <a:lnTo>
                      <a:pt x="2435" y="645"/>
                    </a:lnTo>
                    <a:lnTo>
                      <a:pt x="2605" y="569"/>
                    </a:lnTo>
                    <a:lnTo>
                      <a:pt x="2679" y="528"/>
                    </a:lnTo>
                    <a:lnTo>
                      <a:pt x="2748" y="481"/>
                    </a:lnTo>
                    <a:lnTo>
                      <a:pt x="2814" y="434"/>
                    </a:lnTo>
                    <a:lnTo>
                      <a:pt x="2872" y="382"/>
                    </a:lnTo>
                    <a:lnTo>
                      <a:pt x="2921" y="326"/>
                    </a:lnTo>
                    <a:lnTo>
                      <a:pt x="2965" y="269"/>
                    </a:lnTo>
                    <a:lnTo>
                      <a:pt x="3001" y="209"/>
                    </a:lnTo>
                    <a:lnTo>
                      <a:pt x="3029" y="143"/>
                    </a:lnTo>
                    <a:lnTo>
                      <a:pt x="3048" y="74"/>
                    </a:lnTo>
                    <a:lnTo>
                      <a:pt x="3064" y="0"/>
                    </a:lnTo>
                    <a:lnTo>
                      <a:pt x="3149" y="19"/>
                    </a:lnTo>
                    <a:lnTo>
                      <a:pt x="3133" y="96"/>
                    </a:lnTo>
                    <a:lnTo>
                      <a:pt x="3108" y="175"/>
                    </a:lnTo>
                    <a:lnTo>
                      <a:pt x="3078" y="250"/>
                    </a:lnTo>
                    <a:lnTo>
                      <a:pt x="3036" y="322"/>
                    </a:lnTo>
                    <a:lnTo>
                      <a:pt x="2987" y="385"/>
                    </a:lnTo>
                    <a:lnTo>
                      <a:pt x="2932" y="445"/>
                    </a:lnTo>
                    <a:lnTo>
                      <a:pt x="2869" y="503"/>
                    </a:lnTo>
                    <a:lnTo>
                      <a:pt x="2800" y="552"/>
                    </a:lnTo>
                    <a:lnTo>
                      <a:pt x="2725" y="602"/>
                    </a:lnTo>
                    <a:lnTo>
                      <a:pt x="2644" y="649"/>
                    </a:lnTo>
                    <a:lnTo>
                      <a:pt x="2465" y="728"/>
                    </a:lnTo>
                    <a:lnTo>
                      <a:pt x="2267" y="800"/>
                    </a:lnTo>
                    <a:lnTo>
                      <a:pt x="2055" y="860"/>
                    </a:lnTo>
                    <a:lnTo>
                      <a:pt x="1826" y="913"/>
                    </a:lnTo>
                    <a:lnTo>
                      <a:pt x="1584" y="956"/>
                    </a:lnTo>
                    <a:lnTo>
                      <a:pt x="1075" y="1033"/>
                    </a:lnTo>
                    <a:lnTo>
                      <a:pt x="545" y="1103"/>
                    </a:lnTo>
                    <a:lnTo>
                      <a:pt x="11" y="1173"/>
                    </a:lnTo>
                    <a:lnTo>
                      <a:pt x="0" y="108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2" name="Freeform 192"/>
              <p:cNvSpPr>
                <a:spLocks/>
              </p:cNvSpPr>
              <p:nvPr/>
            </p:nvSpPr>
            <p:spPr bwMode="auto">
              <a:xfrm>
                <a:off x="4064" y="3665"/>
                <a:ext cx="4" cy="29"/>
              </a:xfrm>
              <a:custGeom>
                <a:avLst/>
                <a:gdLst>
                  <a:gd name="T0" fmla="*/ 0 w 11"/>
                  <a:gd name="T1" fmla="*/ 0 h 87"/>
                  <a:gd name="T2" fmla="*/ 0 w 11"/>
                  <a:gd name="T3" fmla="*/ 0 h 87"/>
                  <a:gd name="T4" fmla="*/ 0 w 11"/>
                  <a:gd name="T5" fmla="*/ 0 h 87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87"/>
                  <a:gd name="T11" fmla="*/ 11 w 11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87">
                    <a:moveTo>
                      <a:pt x="11" y="87"/>
                    </a:moveTo>
                    <a:lnTo>
                      <a:pt x="0" y="0"/>
                    </a:lnTo>
                    <a:lnTo>
                      <a:pt x="11" y="8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3" name="Freeform 193"/>
              <p:cNvSpPr>
                <a:spLocks/>
              </p:cNvSpPr>
              <p:nvPr/>
            </p:nvSpPr>
            <p:spPr bwMode="auto">
              <a:xfrm>
                <a:off x="4283" y="2250"/>
                <a:ext cx="835" cy="1057"/>
              </a:xfrm>
              <a:custGeom>
                <a:avLst/>
                <a:gdLst>
                  <a:gd name="T0" fmla="*/ 0 w 2506"/>
                  <a:gd name="T1" fmla="*/ 0 h 3171"/>
                  <a:gd name="T2" fmla="*/ 0 w 2506"/>
                  <a:gd name="T3" fmla="*/ 0 h 3171"/>
                  <a:gd name="T4" fmla="*/ 0 w 2506"/>
                  <a:gd name="T5" fmla="*/ 0 h 3171"/>
                  <a:gd name="T6" fmla="*/ 0 w 2506"/>
                  <a:gd name="T7" fmla="*/ 0 h 3171"/>
                  <a:gd name="T8" fmla="*/ 0 w 2506"/>
                  <a:gd name="T9" fmla="*/ 0 h 3171"/>
                  <a:gd name="T10" fmla="*/ 0 w 2506"/>
                  <a:gd name="T11" fmla="*/ 0 h 3171"/>
                  <a:gd name="T12" fmla="*/ 0 w 2506"/>
                  <a:gd name="T13" fmla="*/ 0 h 3171"/>
                  <a:gd name="T14" fmla="*/ 0 w 2506"/>
                  <a:gd name="T15" fmla="*/ 0 h 3171"/>
                  <a:gd name="T16" fmla="*/ 0 w 2506"/>
                  <a:gd name="T17" fmla="*/ 0 h 3171"/>
                  <a:gd name="T18" fmla="*/ 0 w 2506"/>
                  <a:gd name="T19" fmla="*/ 0 h 3171"/>
                  <a:gd name="T20" fmla="*/ 0 w 2506"/>
                  <a:gd name="T21" fmla="*/ 0 h 3171"/>
                  <a:gd name="T22" fmla="*/ 0 w 2506"/>
                  <a:gd name="T23" fmla="*/ 0 h 3171"/>
                  <a:gd name="T24" fmla="*/ 0 w 2506"/>
                  <a:gd name="T25" fmla="*/ 0 h 3171"/>
                  <a:gd name="T26" fmla="*/ 0 w 2506"/>
                  <a:gd name="T27" fmla="*/ 0 h 3171"/>
                  <a:gd name="T28" fmla="*/ 0 w 2506"/>
                  <a:gd name="T29" fmla="*/ 0 h 3171"/>
                  <a:gd name="T30" fmla="*/ 0 w 2506"/>
                  <a:gd name="T31" fmla="*/ 0 h 3171"/>
                  <a:gd name="T32" fmla="*/ 0 w 2506"/>
                  <a:gd name="T33" fmla="*/ 0 h 3171"/>
                  <a:gd name="T34" fmla="*/ 0 w 2506"/>
                  <a:gd name="T35" fmla="*/ 0 h 3171"/>
                  <a:gd name="T36" fmla="*/ 0 w 2506"/>
                  <a:gd name="T37" fmla="*/ 0 h 3171"/>
                  <a:gd name="T38" fmla="*/ 0 w 2506"/>
                  <a:gd name="T39" fmla="*/ 0 h 3171"/>
                  <a:gd name="T40" fmla="*/ 0 w 2506"/>
                  <a:gd name="T41" fmla="*/ 0 h 3171"/>
                  <a:gd name="T42" fmla="*/ 0 w 2506"/>
                  <a:gd name="T43" fmla="*/ 0 h 3171"/>
                  <a:gd name="T44" fmla="*/ 0 w 2506"/>
                  <a:gd name="T45" fmla="*/ 0 h 3171"/>
                  <a:gd name="T46" fmla="*/ 0 w 2506"/>
                  <a:gd name="T47" fmla="*/ 0 h 3171"/>
                  <a:gd name="T48" fmla="*/ 0 w 2506"/>
                  <a:gd name="T49" fmla="*/ 0 h 3171"/>
                  <a:gd name="T50" fmla="*/ 0 w 2506"/>
                  <a:gd name="T51" fmla="*/ 0 h 3171"/>
                  <a:gd name="T52" fmla="*/ 0 w 2506"/>
                  <a:gd name="T53" fmla="*/ 0 h 3171"/>
                  <a:gd name="T54" fmla="*/ 0 w 2506"/>
                  <a:gd name="T55" fmla="*/ 0 h 3171"/>
                  <a:gd name="T56" fmla="*/ 0 w 2506"/>
                  <a:gd name="T57" fmla="*/ 0 h 3171"/>
                  <a:gd name="T58" fmla="*/ 0 w 2506"/>
                  <a:gd name="T59" fmla="*/ 0 h 3171"/>
                  <a:gd name="T60" fmla="*/ 0 w 2506"/>
                  <a:gd name="T61" fmla="*/ 0 h 3171"/>
                  <a:gd name="T62" fmla="*/ 0 w 2506"/>
                  <a:gd name="T63" fmla="*/ 0 h 3171"/>
                  <a:gd name="T64" fmla="*/ 0 w 2506"/>
                  <a:gd name="T65" fmla="*/ 0 h 3171"/>
                  <a:gd name="T66" fmla="*/ 0 w 2506"/>
                  <a:gd name="T67" fmla="*/ 0 h 3171"/>
                  <a:gd name="T68" fmla="*/ 0 w 2506"/>
                  <a:gd name="T69" fmla="*/ 0 h 3171"/>
                  <a:gd name="T70" fmla="*/ 0 w 2506"/>
                  <a:gd name="T71" fmla="*/ 0 h 3171"/>
                  <a:gd name="T72" fmla="*/ 0 w 2506"/>
                  <a:gd name="T73" fmla="*/ 0 h 3171"/>
                  <a:gd name="T74" fmla="*/ 0 w 2506"/>
                  <a:gd name="T75" fmla="*/ 0 h 3171"/>
                  <a:gd name="T76" fmla="*/ 0 w 2506"/>
                  <a:gd name="T77" fmla="*/ 0 h 3171"/>
                  <a:gd name="T78" fmla="*/ 0 w 2506"/>
                  <a:gd name="T79" fmla="*/ 0 h 3171"/>
                  <a:gd name="T80" fmla="*/ 0 w 2506"/>
                  <a:gd name="T81" fmla="*/ 0 h 3171"/>
                  <a:gd name="T82" fmla="*/ 0 w 2506"/>
                  <a:gd name="T83" fmla="*/ 0 h 3171"/>
                  <a:gd name="T84" fmla="*/ 0 w 2506"/>
                  <a:gd name="T85" fmla="*/ 0 h 3171"/>
                  <a:gd name="T86" fmla="*/ 0 w 2506"/>
                  <a:gd name="T87" fmla="*/ 0 h 3171"/>
                  <a:gd name="T88" fmla="*/ 0 w 2506"/>
                  <a:gd name="T89" fmla="*/ 0 h 3171"/>
                  <a:gd name="T90" fmla="*/ 0 w 2506"/>
                  <a:gd name="T91" fmla="*/ 0 h 3171"/>
                  <a:gd name="T92" fmla="*/ 0 w 2506"/>
                  <a:gd name="T93" fmla="*/ 0 h 3171"/>
                  <a:gd name="T94" fmla="*/ 0 w 2506"/>
                  <a:gd name="T95" fmla="*/ 0 h 3171"/>
                  <a:gd name="T96" fmla="*/ 0 w 2506"/>
                  <a:gd name="T97" fmla="*/ 0 h 3171"/>
                  <a:gd name="T98" fmla="*/ 0 w 2506"/>
                  <a:gd name="T99" fmla="*/ 0 h 3171"/>
                  <a:gd name="T100" fmla="*/ 0 w 2506"/>
                  <a:gd name="T101" fmla="*/ 0 h 3171"/>
                  <a:gd name="T102" fmla="*/ 0 w 2506"/>
                  <a:gd name="T103" fmla="*/ 0 h 3171"/>
                  <a:gd name="T104" fmla="*/ 0 w 2506"/>
                  <a:gd name="T105" fmla="*/ 0 h 3171"/>
                  <a:gd name="T106" fmla="*/ 0 w 2506"/>
                  <a:gd name="T107" fmla="*/ 0 h 3171"/>
                  <a:gd name="T108" fmla="*/ 0 w 2506"/>
                  <a:gd name="T109" fmla="*/ 0 h 3171"/>
                  <a:gd name="T110" fmla="*/ 0 w 2506"/>
                  <a:gd name="T111" fmla="*/ 0 h 3171"/>
                  <a:gd name="T112" fmla="*/ 0 w 2506"/>
                  <a:gd name="T113" fmla="*/ 0 h 3171"/>
                  <a:gd name="T114" fmla="*/ 0 w 2506"/>
                  <a:gd name="T115" fmla="*/ 0 h 3171"/>
                  <a:gd name="T116" fmla="*/ 0 w 2506"/>
                  <a:gd name="T117" fmla="*/ 0 h 3171"/>
                  <a:gd name="T118" fmla="*/ 0 w 2506"/>
                  <a:gd name="T119" fmla="*/ 0 h 3171"/>
                  <a:gd name="T120" fmla="*/ 0 w 2506"/>
                  <a:gd name="T121" fmla="*/ 0 h 3171"/>
                  <a:gd name="T122" fmla="*/ 0 w 2506"/>
                  <a:gd name="T123" fmla="*/ 0 h 3171"/>
                  <a:gd name="T124" fmla="*/ 0 w 2506"/>
                  <a:gd name="T125" fmla="*/ 0 h 317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06"/>
                  <a:gd name="T190" fmla="*/ 0 h 3171"/>
                  <a:gd name="T191" fmla="*/ 2506 w 2506"/>
                  <a:gd name="T192" fmla="*/ 3171 h 317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06" h="3171">
                    <a:moveTo>
                      <a:pt x="2409" y="3160"/>
                    </a:moveTo>
                    <a:lnTo>
                      <a:pt x="2415" y="3080"/>
                    </a:lnTo>
                    <a:lnTo>
                      <a:pt x="2417" y="2992"/>
                    </a:lnTo>
                    <a:lnTo>
                      <a:pt x="2415" y="2901"/>
                    </a:lnTo>
                    <a:lnTo>
                      <a:pt x="2404" y="2803"/>
                    </a:lnTo>
                    <a:lnTo>
                      <a:pt x="2387" y="2698"/>
                    </a:lnTo>
                    <a:lnTo>
                      <a:pt x="2368" y="2594"/>
                    </a:lnTo>
                    <a:lnTo>
                      <a:pt x="2310" y="2366"/>
                    </a:lnTo>
                    <a:lnTo>
                      <a:pt x="2274" y="2250"/>
                    </a:lnTo>
                    <a:lnTo>
                      <a:pt x="2230" y="2132"/>
                    </a:lnTo>
                    <a:lnTo>
                      <a:pt x="2129" y="1890"/>
                    </a:lnTo>
                    <a:lnTo>
                      <a:pt x="2070" y="1769"/>
                    </a:lnTo>
                    <a:lnTo>
                      <a:pt x="2004" y="1645"/>
                    </a:lnTo>
                    <a:lnTo>
                      <a:pt x="1936" y="1526"/>
                    </a:lnTo>
                    <a:lnTo>
                      <a:pt x="1865" y="1406"/>
                    </a:lnTo>
                    <a:lnTo>
                      <a:pt x="1782" y="1290"/>
                    </a:lnTo>
                    <a:lnTo>
                      <a:pt x="1697" y="1172"/>
                    </a:lnTo>
                    <a:lnTo>
                      <a:pt x="1608" y="1062"/>
                    </a:lnTo>
                    <a:lnTo>
                      <a:pt x="1512" y="949"/>
                    </a:lnTo>
                    <a:lnTo>
                      <a:pt x="1416" y="845"/>
                    </a:lnTo>
                    <a:lnTo>
                      <a:pt x="1309" y="743"/>
                    </a:lnTo>
                    <a:lnTo>
                      <a:pt x="1199" y="647"/>
                    </a:lnTo>
                    <a:lnTo>
                      <a:pt x="1086" y="556"/>
                    </a:lnTo>
                    <a:lnTo>
                      <a:pt x="967" y="470"/>
                    </a:lnTo>
                    <a:lnTo>
                      <a:pt x="841" y="394"/>
                    </a:lnTo>
                    <a:lnTo>
                      <a:pt x="712" y="319"/>
                    </a:lnTo>
                    <a:lnTo>
                      <a:pt x="580" y="259"/>
                    </a:lnTo>
                    <a:lnTo>
                      <a:pt x="443" y="202"/>
                    </a:lnTo>
                    <a:lnTo>
                      <a:pt x="300" y="151"/>
                    </a:lnTo>
                    <a:lnTo>
                      <a:pt x="154" y="116"/>
                    </a:lnTo>
                    <a:lnTo>
                      <a:pt x="0" y="85"/>
                    </a:lnTo>
                    <a:lnTo>
                      <a:pt x="19" y="0"/>
                    </a:lnTo>
                    <a:lnTo>
                      <a:pt x="173" y="31"/>
                    </a:lnTo>
                    <a:lnTo>
                      <a:pt x="327" y="70"/>
                    </a:lnTo>
                    <a:lnTo>
                      <a:pt x="473" y="119"/>
                    </a:lnTo>
                    <a:lnTo>
                      <a:pt x="616" y="179"/>
                    </a:lnTo>
                    <a:lnTo>
                      <a:pt x="754" y="242"/>
                    </a:lnTo>
                    <a:lnTo>
                      <a:pt x="888" y="319"/>
                    </a:lnTo>
                    <a:lnTo>
                      <a:pt x="1018" y="400"/>
                    </a:lnTo>
                    <a:lnTo>
                      <a:pt x="1141" y="487"/>
                    </a:lnTo>
                    <a:lnTo>
                      <a:pt x="1257" y="581"/>
                    </a:lnTo>
                    <a:lnTo>
                      <a:pt x="1369" y="680"/>
                    </a:lnTo>
                    <a:lnTo>
                      <a:pt x="1476" y="781"/>
                    </a:lnTo>
                    <a:lnTo>
                      <a:pt x="1576" y="889"/>
                    </a:lnTo>
                    <a:lnTo>
                      <a:pt x="1674" y="1004"/>
                    </a:lnTo>
                    <a:lnTo>
                      <a:pt x="1766" y="1117"/>
                    </a:lnTo>
                    <a:lnTo>
                      <a:pt x="1853" y="1238"/>
                    </a:lnTo>
                    <a:lnTo>
                      <a:pt x="1936" y="1356"/>
                    </a:lnTo>
                    <a:lnTo>
                      <a:pt x="2010" y="1481"/>
                    </a:lnTo>
                    <a:lnTo>
                      <a:pt x="2082" y="1604"/>
                    </a:lnTo>
                    <a:lnTo>
                      <a:pt x="2148" y="1728"/>
                    </a:lnTo>
                    <a:lnTo>
                      <a:pt x="2208" y="1854"/>
                    </a:lnTo>
                    <a:lnTo>
                      <a:pt x="2310" y="2099"/>
                    </a:lnTo>
                    <a:lnTo>
                      <a:pt x="2357" y="2220"/>
                    </a:lnTo>
                    <a:lnTo>
                      <a:pt x="2393" y="2341"/>
                    </a:lnTo>
                    <a:lnTo>
                      <a:pt x="2453" y="2575"/>
                    </a:lnTo>
                    <a:lnTo>
                      <a:pt x="2472" y="2682"/>
                    </a:lnTo>
                    <a:lnTo>
                      <a:pt x="2489" y="2792"/>
                    </a:lnTo>
                    <a:lnTo>
                      <a:pt x="2500" y="2894"/>
                    </a:lnTo>
                    <a:lnTo>
                      <a:pt x="2506" y="2992"/>
                    </a:lnTo>
                    <a:lnTo>
                      <a:pt x="2500" y="3088"/>
                    </a:lnTo>
                    <a:lnTo>
                      <a:pt x="2494" y="3171"/>
                    </a:lnTo>
                    <a:lnTo>
                      <a:pt x="2409" y="316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4" name="Freeform 194"/>
              <p:cNvSpPr>
                <a:spLocks/>
              </p:cNvSpPr>
              <p:nvPr/>
            </p:nvSpPr>
            <p:spPr bwMode="auto">
              <a:xfrm>
                <a:off x="5086" y="3303"/>
                <a:ext cx="28" cy="8"/>
              </a:xfrm>
              <a:custGeom>
                <a:avLst/>
                <a:gdLst>
                  <a:gd name="T0" fmla="*/ 0 w 85"/>
                  <a:gd name="T1" fmla="*/ 0 h 24"/>
                  <a:gd name="T2" fmla="*/ 0 w 85"/>
                  <a:gd name="T3" fmla="*/ 0 h 24"/>
                  <a:gd name="T4" fmla="*/ 0 w 85"/>
                  <a:gd name="T5" fmla="*/ 0 h 24"/>
                  <a:gd name="T6" fmla="*/ 0 w 85"/>
                  <a:gd name="T7" fmla="*/ 0 h 24"/>
                  <a:gd name="T8" fmla="*/ 0 w 85"/>
                  <a:gd name="T9" fmla="*/ 0 h 24"/>
                  <a:gd name="T10" fmla="*/ 0 w 85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24"/>
                  <a:gd name="T20" fmla="*/ 85 w 85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24">
                    <a:moveTo>
                      <a:pt x="85" y="19"/>
                    </a:moveTo>
                    <a:lnTo>
                      <a:pt x="85" y="24"/>
                    </a:lnTo>
                    <a:lnTo>
                      <a:pt x="85" y="1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5" name="Freeform 195"/>
              <p:cNvSpPr>
                <a:spLocks/>
              </p:cNvSpPr>
              <p:nvPr/>
            </p:nvSpPr>
            <p:spPr bwMode="auto">
              <a:xfrm>
                <a:off x="3044" y="2207"/>
                <a:ext cx="1245" cy="376"/>
              </a:xfrm>
              <a:custGeom>
                <a:avLst/>
                <a:gdLst>
                  <a:gd name="T0" fmla="*/ 0 w 3734"/>
                  <a:gd name="T1" fmla="*/ 0 h 1126"/>
                  <a:gd name="T2" fmla="*/ 0 w 3734"/>
                  <a:gd name="T3" fmla="*/ 0 h 1126"/>
                  <a:gd name="T4" fmla="*/ 0 w 3734"/>
                  <a:gd name="T5" fmla="*/ 0 h 1126"/>
                  <a:gd name="T6" fmla="*/ 0 w 3734"/>
                  <a:gd name="T7" fmla="*/ 0 h 1126"/>
                  <a:gd name="T8" fmla="*/ 0 w 3734"/>
                  <a:gd name="T9" fmla="*/ 0 h 1126"/>
                  <a:gd name="T10" fmla="*/ 0 w 3734"/>
                  <a:gd name="T11" fmla="*/ 0 h 1126"/>
                  <a:gd name="T12" fmla="*/ 0 w 3734"/>
                  <a:gd name="T13" fmla="*/ 0 h 1126"/>
                  <a:gd name="T14" fmla="*/ 0 w 3734"/>
                  <a:gd name="T15" fmla="*/ 0 h 1126"/>
                  <a:gd name="T16" fmla="*/ 0 w 3734"/>
                  <a:gd name="T17" fmla="*/ 0 h 1126"/>
                  <a:gd name="T18" fmla="*/ 0 w 3734"/>
                  <a:gd name="T19" fmla="*/ 0 h 1126"/>
                  <a:gd name="T20" fmla="*/ 0 w 3734"/>
                  <a:gd name="T21" fmla="*/ 0 h 1126"/>
                  <a:gd name="T22" fmla="*/ 0 w 3734"/>
                  <a:gd name="T23" fmla="*/ 0 h 1126"/>
                  <a:gd name="T24" fmla="*/ 0 w 3734"/>
                  <a:gd name="T25" fmla="*/ 0 h 1126"/>
                  <a:gd name="T26" fmla="*/ 0 w 3734"/>
                  <a:gd name="T27" fmla="*/ 0 h 1126"/>
                  <a:gd name="T28" fmla="*/ 0 w 3734"/>
                  <a:gd name="T29" fmla="*/ 0 h 1126"/>
                  <a:gd name="T30" fmla="*/ 0 w 3734"/>
                  <a:gd name="T31" fmla="*/ 0 h 1126"/>
                  <a:gd name="T32" fmla="*/ 0 w 3734"/>
                  <a:gd name="T33" fmla="*/ 0 h 1126"/>
                  <a:gd name="T34" fmla="*/ 0 w 3734"/>
                  <a:gd name="T35" fmla="*/ 0 h 1126"/>
                  <a:gd name="T36" fmla="*/ 0 w 3734"/>
                  <a:gd name="T37" fmla="*/ 0 h 1126"/>
                  <a:gd name="T38" fmla="*/ 0 w 3734"/>
                  <a:gd name="T39" fmla="*/ 0 h 1126"/>
                  <a:gd name="T40" fmla="*/ 0 w 3734"/>
                  <a:gd name="T41" fmla="*/ 0 h 1126"/>
                  <a:gd name="T42" fmla="*/ 0 w 3734"/>
                  <a:gd name="T43" fmla="*/ 0 h 1126"/>
                  <a:gd name="T44" fmla="*/ 0 w 3734"/>
                  <a:gd name="T45" fmla="*/ 0 h 1126"/>
                  <a:gd name="T46" fmla="*/ 0 w 3734"/>
                  <a:gd name="T47" fmla="*/ 0 h 1126"/>
                  <a:gd name="T48" fmla="*/ 0 w 3734"/>
                  <a:gd name="T49" fmla="*/ 0 h 1126"/>
                  <a:gd name="T50" fmla="*/ 0 w 3734"/>
                  <a:gd name="T51" fmla="*/ 0 h 1126"/>
                  <a:gd name="T52" fmla="*/ 0 w 3734"/>
                  <a:gd name="T53" fmla="*/ 0 h 1126"/>
                  <a:gd name="T54" fmla="*/ 0 w 3734"/>
                  <a:gd name="T55" fmla="*/ 0 h 1126"/>
                  <a:gd name="T56" fmla="*/ 0 w 3734"/>
                  <a:gd name="T57" fmla="*/ 0 h 1126"/>
                  <a:gd name="T58" fmla="*/ 0 w 3734"/>
                  <a:gd name="T59" fmla="*/ 0 h 1126"/>
                  <a:gd name="T60" fmla="*/ 0 w 3734"/>
                  <a:gd name="T61" fmla="*/ 0 h 1126"/>
                  <a:gd name="T62" fmla="*/ 0 w 3734"/>
                  <a:gd name="T63" fmla="*/ 0 h 1126"/>
                  <a:gd name="T64" fmla="*/ 0 w 3734"/>
                  <a:gd name="T65" fmla="*/ 0 h 1126"/>
                  <a:gd name="T66" fmla="*/ 0 w 3734"/>
                  <a:gd name="T67" fmla="*/ 0 h 1126"/>
                  <a:gd name="T68" fmla="*/ 0 w 3734"/>
                  <a:gd name="T69" fmla="*/ 0 h 1126"/>
                  <a:gd name="T70" fmla="*/ 0 w 3734"/>
                  <a:gd name="T71" fmla="*/ 0 h 1126"/>
                  <a:gd name="T72" fmla="*/ 0 w 3734"/>
                  <a:gd name="T73" fmla="*/ 0 h 1126"/>
                  <a:gd name="T74" fmla="*/ 0 w 3734"/>
                  <a:gd name="T75" fmla="*/ 0 h 1126"/>
                  <a:gd name="T76" fmla="*/ 0 w 3734"/>
                  <a:gd name="T77" fmla="*/ 0 h 1126"/>
                  <a:gd name="T78" fmla="*/ 0 w 3734"/>
                  <a:gd name="T79" fmla="*/ 0 h 1126"/>
                  <a:gd name="T80" fmla="*/ 0 w 3734"/>
                  <a:gd name="T81" fmla="*/ 0 h 1126"/>
                  <a:gd name="T82" fmla="*/ 0 w 3734"/>
                  <a:gd name="T83" fmla="*/ 0 h 1126"/>
                  <a:gd name="T84" fmla="*/ 0 w 3734"/>
                  <a:gd name="T85" fmla="*/ 0 h 1126"/>
                  <a:gd name="T86" fmla="*/ 0 w 3734"/>
                  <a:gd name="T87" fmla="*/ 0 h 1126"/>
                  <a:gd name="T88" fmla="*/ 0 w 3734"/>
                  <a:gd name="T89" fmla="*/ 0 h 1126"/>
                  <a:gd name="T90" fmla="*/ 0 w 3734"/>
                  <a:gd name="T91" fmla="*/ 0 h 1126"/>
                  <a:gd name="T92" fmla="*/ 0 w 3734"/>
                  <a:gd name="T93" fmla="*/ 0 h 1126"/>
                  <a:gd name="T94" fmla="*/ 0 w 3734"/>
                  <a:gd name="T95" fmla="*/ 0 h 1126"/>
                  <a:gd name="T96" fmla="*/ 0 w 3734"/>
                  <a:gd name="T97" fmla="*/ 0 h 1126"/>
                  <a:gd name="T98" fmla="*/ 0 w 3734"/>
                  <a:gd name="T99" fmla="*/ 0 h 1126"/>
                  <a:gd name="T100" fmla="*/ 0 w 3734"/>
                  <a:gd name="T101" fmla="*/ 0 h 1126"/>
                  <a:gd name="T102" fmla="*/ 0 w 3734"/>
                  <a:gd name="T103" fmla="*/ 0 h 1126"/>
                  <a:gd name="T104" fmla="*/ 0 w 3734"/>
                  <a:gd name="T105" fmla="*/ 0 h 11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734"/>
                  <a:gd name="T160" fmla="*/ 0 h 1126"/>
                  <a:gd name="T161" fmla="*/ 3734 w 3734"/>
                  <a:gd name="T162" fmla="*/ 1126 h 11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734" h="1126">
                    <a:moveTo>
                      <a:pt x="3718" y="213"/>
                    </a:moveTo>
                    <a:lnTo>
                      <a:pt x="3404" y="162"/>
                    </a:lnTo>
                    <a:lnTo>
                      <a:pt x="3230" y="134"/>
                    </a:lnTo>
                    <a:lnTo>
                      <a:pt x="3049" y="112"/>
                    </a:lnTo>
                    <a:lnTo>
                      <a:pt x="2853" y="96"/>
                    </a:lnTo>
                    <a:lnTo>
                      <a:pt x="2755" y="90"/>
                    </a:lnTo>
                    <a:lnTo>
                      <a:pt x="2655" y="87"/>
                    </a:lnTo>
                    <a:lnTo>
                      <a:pt x="2551" y="87"/>
                    </a:lnTo>
                    <a:lnTo>
                      <a:pt x="2442" y="90"/>
                    </a:lnTo>
                    <a:lnTo>
                      <a:pt x="2331" y="98"/>
                    </a:lnTo>
                    <a:lnTo>
                      <a:pt x="2219" y="109"/>
                    </a:lnTo>
                    <a:lnTo>
                      <a:pt x="2103" y="126"/>
                    </a:lnTo>
                    <a:lnTo>
                      <a:pt x="1985" y="147"/>
                    </a:lnTo>
                    <a:lnTo>
                      <a:pt x="1740" y="202"/>
                    </a:lnTo>
                    <a:lnTo>
                      <a:pt x="1614" y="238"/>
                    </a:lnTo>
                    <a:lnTo>
                      <a:pt x="1484" y="283"/>
                    </a:lnTo>
                    <a:lnTo>
                      <a:pt x="1355" y="332"/>
                    </a:lnTo>
                    <a:lnTo>
                      <a:pt x="1218" y="390"/>
                    </a:lnTo>
                    <a:lnTo>
                      <a:pt x="1083" y="451"/>
                    </a:lnTo>
                    <a:lnTo>
                      <a:pt x="943" y="522"/>
                    </a:lnTo>
                    <a:lnTo>
                      <a:pt x="803" y="602"/>
                    </a:lnTo>
                    <a:lnTo>
                      <a:pt x="656" y="690"/>
                    </a:lnTo>
                    <a:lnTo>
                      <a:pt x="513" y="783"/>
                    </a:lnTo>
                    <a:lnTo>
                      <a:pt x="364" y="890"/>
                    </a:lnTo>
                    <a:lnTo>
                      <a:pt x="211" y="1006"/>
                    </a:lnTo>
                    <a:lnTo>
                      <a:pt x="57" y="1126"/>
                    </a:lnTo>
                    <a:lnTo>
                      <a:pt x="0" y="1060"/>
                    </a:lnTo>
                    <a:lnTo>
                      <a:pt x="156" y="937"/>
                    </a:lnTo>
                    <a:lnTo>
                      <a:pt x="310" y="821"/>
                    </a:lnTo>
                    <a:lnTo>
                      <a:pt x="462" y="711"/>
                    </a:lnTo>
                    <a:lnTo>
                      <a:pt x="609" y="615"/>
                    </a:lnTo>
                    <a:lnTo>
                      <a:pt x="756" y="528"/>
                    </a:lnTo>
                    <a:lnTo>
                      <a:pt x="901" y="445"/>
                    </a:lnTo>
                    <a:lnTo>
                      <a:pt x="1041" y="373"/>
                    </a:lnTo>
                    <a:lnTo>
                      <a:pt x="1182" y="310"/>
                    </a:lnTo>
                    <a:lnTo>
                      <a:pt x="1320" y="253"/>
                    </a:lnTo>
                    <a:lnTo>
                      <a:pt x="1454" y="200"/>
                    </a:lnTo>
                    <a:lnTo>
                      <a:pt x="1584" y="156"/>
                    </a:lnTo>
                    <a:lnTo>
                      <a:pt x="1718" y="117"/>
                    </a:lnTo>
                    <a:lnTo>
                      <a:pt x="1965" y="62"/>
                    </a:lnTo>
                    <a:lnTo>
                      <a:pt x="2087" y="40"/>
                    </a:lnTo>
                    <a:lnTo>
                      <a:pt x="2205" y="24"/>
                    </a:lnTo>
                    <a:lnTo>
                      <a:pt x="2321" y="13"/>
                    </a:lnTo>
                    <a:lnTo>
                      <a:pt x="2433" y="4"/>
                    </a:lnTo>
                    <a:lnTo>
                      <a:pt x="2546" y="2"/>
                    </a:lnTo>
                    <a:lnTo>
                      <a:pt x="2655" y="0"/>
                    </a:lnTo>
                    <a:lnTo>
                      <a:pt x="2761" y="4"/>
                    </a:lnTo>
                    <a:lnTo>
                      <a:pt x="2862" y="10"/>
                    </a:lnTo>
                    <a:lnTo>
                      <a:pt x="3060" y="27"/>
                    </a:lnTo>
                    <a:lnTo>
                      <a:pt x="3245" y="49"/>
                    </a:lnTo>
                    <a:lnTo>
                      <a:pt x="3421" y="76"/>
                    </a:lnTo>
                    <a:lnTo>
                      <a:pt x="3734" y="128"/>
                    </a:lnTo>
                    <a:lnTo>
                      <a:pt x="3718" y="213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6" name="Freeform 196"/>
              <p:cNvSpPr>
                <a:spLocks/>
              </p:cNvSpPr>
              <p:nvPr/>
            </p:nvSpPr>
            <p:spPr bwMode="auto">
              <a:xfrm>
                <a:off x="4283" y="2250"/>
                <a:ext cx="6" cy="28"/>
              </a:xfrm>
              <a:custGeom>
                <a:avLst/>
                <a:gdLst>
                  <a:gd name="T0" fmla="*/ 0 w 19"/>
                  <a:gd name="T1" fmla="*/ 0 h 85"/>
                  <a:gd name="T2" fmla="*/ 0 w 19"/>
                  <a:gd name="T3" fmla="*/ 0 h 85"/>
                  <a:gd name="T4" fmla="*/ 0 w 19"/>
                  <a:gd name="T5" fmla="*/ 0 h 85"/>
                  <a:gd name="T6" fmla="*/ 0 w 19"/>
                  <a:gd name="T7" fmla="*/ 0 h 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85"/>
                  <a:gd name="T14" fmla="*/ 19 w 19"/>
                  <a:gd name="T15" fmla="*/ 85 h 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85">
                    <a:moveTo>
                      <a:pt x="19" y="0"/>
                    </a:moveTo>
                    <a:lnTo>
                      <a:pt x="3" y="85"/>
                    </a:lnTo>
                    <a:lnTo>
                      <a:pt x="0" y="8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7" name="Freeform 197"/>
              <p:cNvSpPr>
                <a:spLocks/>
              </p:cNvSpPr>
              <p:nvPr/>
            </p:nvSpPr>
            <p:spPr bwMode="auto">
              <a:xfrm>
                <a:off x="4012" y="3015"/>
                <a:ext cx="34" cy="24"/>
              </a:xfrm>
              <a:custGeom>
                <a:avLst/>
                <a:gdLst>
                  <a:gd name="T0" fmla="*/ 0 w 101"/>
                  <a:gd name="T1" fmla="*/ 0 h 74"/>
                  <a:gd name="T2" fmla="*/ 0 w 101"/>
                  <a:gd name="T3" fmla="*/ 0 h 74"/>
                  <a:gd name="T4" fmla="*/ 0 w 101"/>
                  <a:gd name="T5" fmla="*/ 0 h 74"/>
                  <a:gd name="T6" fmla="*/ 0 w 101"/>
                  <a:gd name="T7" fmla="*/ 0 h 74"/>
                  <a:gd name="T8" fmla="*/ 0 w 101"/>
                  <a:gd name="T9" fmla="*/ 0 h 74"/>
                  <a:gd name="T10" fmla="*/ 0 w 101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1"/>
                  <a:gd name="T19" fmla="*/ 0 h 74"/>
                  <a:gd name="T20" fmla="*/ 101 w 101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1" h="74">
                    <a:moveTo>
                      <a:pt x="52" y="0"/>
                    </a:moveTo>
                    <a:lnTo>
                      <a:pt x="101" y="30"/>
                    </a:lnTo>
                    <a:lnTo>
                      <a:pt x="60" y="68"/>
                    </a:lnTo>
                    <a:lnTo>
                      <a:pt x="0" y="6"/>
                    </a:lnTo>
                    <a:lnTo>
                      <a:pt x="5" y="7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8" name="Freeform 198"/>
              <p:cNvSpPr>
                <a:spLocks/>
              </p:cNvSpPr>
              <p:nvPr/>
            </p:nvSpPr>
            <p:spPr bwMode="auto">
              <a:xfrm>
                <a:off x="3413" y="2242"/>
                <a:ext cx="283" cy="1098"/>
              </a:xfrm>
              <a:custGeom>
                <a:avLst/>
                <a:gdLst>
                  <a:gd name="T0" fmla="*/ 0 w 848"/>
                  <a:gd name="T1" fmla="*/ 0 h 3295"/>
                  <a:gd name="T2" fmla="*/ 0 w 848"/>
                  <a:gd name="T3" fmla="*/ 0 h 3295"/>
                  <a:gd name="T4" fmla="*/ 0 w 848"/>
                  <a:gd name="T5" fmla="*/ 0 h 3295"/>
                  <a:gd name="T6" fmla="*/ 0 w 848"/>
                  <a:gd name="T7" fmla="*/ 0 h 3295"/>
                  <a:gd name="T8" fmla="*/ 0 w 848"/>
                  <a:gd name="T9" fmla="*/ 0 h 3295"/>
                  <a:gd name="T10" fmla="*/ 0 w 848"/>
                  <a:gd name="T11" fmla="*/ 0 h 3295"/>
                  <a:gd name="T12" fmla="*/ 0 w 848"/>
                  <a:gd name="T13" fmla="*/ 0 h 3295"/>
                  <a:gd name="T14" fmla="*/ 0 w 848"/>
                  <a:gd name="T15" fmla="*/ 0 h 3295"/>
                  <a:gd name="T16" fmla="*/ 0 w 848"/>
                  <a:gd name="T17" fmla="*/ 0 h 3295"/>
                  <a:gd name="T18" fmla="*/ 0 w 848"/>
                  <a:gd name="T19" fmla="*/ 0 h 3295"/>
                  <a:gd name="T20" fmla="*/ 0 w 848"/>
                  <a:gd name="T21" fmla="*/ 0 h 3295"/>
                  <a:gd name="T22" fmla="*/ 0 w 848"/>
                  <a:gd name="T23" fmla="*/ 0 h 3295"/>
                  <a:gd name="T24" fmla="*/ 0 w 848"/>
                  <a:gd name="T25" fmla="*/ 0 h 3295"/>
                  <a:gd name="T26" fmla="*/ 0 w 848"/>
                  <a:gd name="T27" fmla="*/ 0 h 3295"/>
                  <a:gd name="T28" fmla="*/ 0 w 848"/>
                  <a:gd name="T29" fmla="*/ 0 h 3295"/>
                  <a:gd name="T30" fmla="*/ 0 w 848"/>
                  <a:gd name="T31" fmla="*/ 0 h 3295"/>
                  <a:gd name="T32" fmla="*/ 0 w 848"/>
                  <a:gd name="T33" fmla="*/ 0 h 3295"/>
                  <a:gd name="T34" fmla="*/ 0 w 848"/>
                  <a:gd name="T35" fmla="*/ 0 h 3295"/>
                  <a:gd name="T36" fmla="*/ 0 w 848"/>
                  <a:gd name="T37" fmla="*/ 0 h 3295"/>
                  <a:gd name="T38" fmla="*/ 0 w 848"/>
                  <a:gd name="T39" fmla="*/ 0 h 3295"/>
                  <a:gd name="T40" fmla="*/ 0 w 848"/>
                  <a:gd name="T41" fmla="*/ 0 h 3295"/>
                  <a:gd name="T42" fmla="*/ 0 w 848"/>
                  <a:gd name="T43" fmla="*/ 0 h 3295"/>
                  <a:gd name="T44" fmla="*/ 0 w 848"/>
                  <a:gd name="T45" fmla="*/ 0 h 3295"/>
                  <a:gd name="T46" fmla="*/ 0 w 848"/>
                  <a:gd name="T47" fmla="*/ 0 h 3295"/>
                  <a:gd name="T48" fmla="*/ 0 w 848"/>
                  <a:gd name="T49" fmla="*/ 0 h 3295"/>
                  <a:gd name="T50" fmla="*/ 0 w 848"/>
                  <a:gd name="T51" fmla="*/ 0 h 3295"/>
                  <a:gd name="T52" fmla="*/ 0 w 848"/>
                  <a:gd name="T53" fmla="*/ 0 h 3295"/>
                  <a:gd name="T54" fmla="*/ 0 w 848"/>
                  <a:gd name="T55" fmla="*/ 0 h 3295"/>
                  <a:gd name="T56" fmla="*/ 0 w 848"/>
                  <a:gd name="T57" fmla="*/ 0 h 3295"/>
                  <a:gd name="T58" fmla="*/ 0 w 848"/>
                  <a:gd name="T59" fmla="*/ 0 h 3295"/>
                  <a:gd name="T60" fmla="*/ 0 w 848"/>
                  <a:gd name="T61" fmla="*/ 0 h 3295"/>
                  <a:gd name="T62" fmla="*/ 0 w 848"/>
                  <a:gd name="T63" fmla="*/ 0 h 3295"/>
                  <a:gd name="T64" fmla="*/ 0 w 848"/>
                  <a:gd name="T65" fmla="*/ 0 h 3295"/>
                  <a:gd name="T66" fmla="*/ 0 w 848"/>
                  <a:gd name="T67" fmla="*/ 0 h 3295"/>
                  <a:gd name="T68" fmla="*/ 0 w 848"/>
                  <a:gd name="T69" fmla="*/ 0 h 3295"/>
                  <a:gd name="T70" fmla="*/ 0 w 848"/>
                  <a:gd name="T71" fmla="*/ 0 h 3295"/>
                  <a:gd name="T72" fmla="*/ 0 w 848"/>
                  <a:gd name="T73" fmla="*/ 0 h 3295"/>
                  <a:gd name="T74" fmla="*/ 0 w 848"/>
                  <a:gd name="T75" fmla="*/ 0 h 3295"/>
                  <a:gd name="T76" fmla="*/ 0 w 848"/>
                  <a:gd name="T77" fmla="*/ 0 h 3295"/>
                  <a:gd name="T78" fmla="*/ 0 w 848"/>
                  <a:gd name="T79" fmla="*/ 0 h 3295"/>
                  <a:gd name="T80" fmla="*/ 0 w 848"/>
                  <a:gd name="T81" fmla="*/ 0 h 3295"/>
                  <a:gd name="T82" fmla="*/ 0 w 848"/>
                  <a:gd name="T83" fmla="*/ 0 h 3295"/>
                  <a:gd name="T84" fmla="*/ 0 w 848"/>
                  <a:gd name="T85" fmla="*/ 0 h 3295"/>
                  <a:gd name="T86" fmla="*/ 0 w 848"/>
                  <a:gd name="T87" fmla="*/ 0 h 3295"/>
                  <a:gd name="T88" fmla="*/ 0 w 848"/>
                  <a:gd name="T89" fmla="*/ 0 h 3295"/>
                  <a:gd name="T90" fmla="*/ 0 w 848"/>
                  <a:gd name="T91" fmla="*/ 0 h 3295"/>
                  <a:gd name="T92" fmla="*/ 0 w 848"/>
                  <a:gd name="T93" fmla="*/ 0 h 3295"/>
                  <a:gd name="T94" fmla="*/ 0 w 848"/>
                  <a:gd name="T95" fmla="*/ 0 h 3295"/>
                  <a:gd name="T96" fmla="*/ 0 w 848"/>
                  <a:gd name="T97" fmla="*/ 0 h 3295"/>
                  <a:gd name="T98" fmla="*/ 0 w 848"/>
                  <a:gd name="T99" fmla="*/ 0 h 3295"/>
                  <a:gd name="T100" fmla="*/ 0 w 848"/>
                  <a:gd name="T101" fmla="*/ 0 h 3295"/>
                  <a:gd name="T102" fmla="*/ 0 w 848"/>
                  <a:gd name="T103" fmla="*/ 0 h 3295"/>
                  <a:gd name="T104" fmla="*/ 0 w 848"/>
                  <a:gd name="T105" fmla="*/ 0 h 329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48"/>
                  <a:gd name="T160" fmla="*/ 0 h 3295"/>
                  <a:gd name="T161" fmla="*/ 848 w 848"/>
                  <a:gd name="T162" fmla="*/ 3295 h 329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48" h="3295">
                    <a:moveTo>
                      <a:pt x="275" y="175"/>
                    </a:moveTo>
                    <a:lnTo>
                      <a:pt x="237" y="638"/>
                    </a:lnTo>
                    <a:lnTo>
                      <a:pt x="149" y="1667"/>
                    </a:lnTo>
                    <a:lnTo>
                      <a:pt x="102" y="2227"/>
                    </a:lnTo>
                    <a:lnTo>
                      <a:pt x="56" y="2727"/>
                    </a:lnTo>
                    <a:lnTo>
                      <a:pt x="23" y="3104"/>
                    </a:lnTo>
                    <a:lnTo>
                      <a:pt x="15" y="3170"/>
                    </a:lnTo>
                    <a:lnTo>
                      <a:pt x="9" y="3225"/>
                    </a:lnTo>
                    <a:lnTo>
                      <a:pt x="0" y="3289"/>
                    </a:lnTo>
                    <a:lnTo>
                      <a:pt x="0" y="3291"/>
                    </a:lnTo>
                    <a:lnTo>
                      <a:pt x="6" y="3291"/>
                    </a:lnTo>
                    <a:lnTo>
                      <a:pt x="26" y="3295"/>
                    </a:lnTo>
                    <a:lnTo>
                      <a:pt x="56" y="3291"/>
                    </a:lnTo>
                    <a:lnTo>
                      <a:pt x="94" y="3289"/>
                    </a:lnTo>
                    <a:lnTo>
                      <a:pt x="196" y="3278"/>
                    </a:lnTo>
                    <a:lnTo>
                      <a:pt x="251" y="3270"/>
                    </a:lnTo>
                    <a:lnTo>
                      <a:pt x="311" y="3259"/>
                    </a:lnTo>
                    <a:lnTo>
                      <a:pt x="426" y="3240"/>
                    </a:lnTo>
                    <a:lnTo>
                      <a:pt x="482" y="3229"/>
                    </a:lnTo>
                    <a:lnTo>
                      <a:pt x="534" y="3217"/>
                    </a:lnTo>
                    <a:lnTo>
                      <a:pt x="575" y="3206"/>
                    </a:lnTo>
                    <a:lnTo>
                      <a:pt x="611" y="3198"/>
                    </a:lnTo>
                    <a:lnTo>
                      <a:pt x="624" y="3193"/>
                    </a:lnTo>
                    <a:lnTo>
                      <a:pt x="636" y="3187"/>
                    </a:lnTo>
                    <a:lnTo>
                      <a:pt x="644" y="3184"/>
                    </a:lnTo>
                    <a:lnTo>
                      <a:pt x="650" y="3178"/>
                    </a:lnTo>
                    <a:lnTo>
                      <a:pt x="652" y="3165"/>
                    </a:lnTo>
                    <a:lnTo>
                      <a:pt x="658" y="3135"/>
                    </a:lnTo>
                    <a:lnTo>
                      <a:pt x="663" y="3091"/>
                    </a:lnTo>
                    <a:lnTo>
                      <a:pt x="669" y="3031"/>
                    </a:lnTo>
                    <a:lnTo>
                      <a:pt x="683" y="2868"/>
                    </a:lnTo>
                    <a:lnTo>
                      <a:pt x="696" y="2665"/>
                    </a:lnTo>
                    <a:lnTo>
                      <a:pt x="732" y="2153"/>
                    </a:lnTo>
                    <a:lnTo>
                      <a:pt x="752" y="1867"/>
                    </a:lnTo>
                    <a:lnTo>
                      <a:pt x="768" y="1573"/>
                    </a:lnTo>
                    <a:lnTo>
                      <a:pt x="803" y="992"/>
                    </a:lnTo>
                    <a:lnTo>
                      <a:pt x="831" y="490"/>
                    </a:lnTo>
                    <a:lnTo>
                      <a:pt x="839" y="288"/>
                    </a:lnTo>
                    <a:lnTo>
                      <a:pt x="845" y="134"/>
                    </a:lnTo>
                    <a:lnTo>
                      <a:pt x="848" y="36"/>
                    </a:lnTo>
                    <a:lnTo>
                      <a:pt x="848" y="8"/>
                    </a:lnTo>
                    <a:lnTo>
                      <a:pt x="848" y="2"/>
                    </a:lnTo>
                    <a:lnTo>
                      <a:pt x="848" y="0"/>
                    </a:lnTo>
                    <a:lnTo>
                      <a:pt x="801" y="8"/>
                    </a:lnTo>
                    <a:lnTo>
                      <a:pt x="754" y="17"/>
                    </a:lnTo>
                    <a:lnTo>
                      <a:pt x="705" y="28"/>
                    </a:lnTo>
                    <a:lnTo>
                      <a:pt x="656" y="41"/>
                    </a:lnTo>
                    <a:lnTo>
                      <a:pt x="609" y="55"/>
                    </a:lnTo>
                    <a:lnTo>
                      <a:pt x="558" y="71"/>
                    </a:lnTo>
                    <a:lnTo>
                      <a:pt x="471" y="102"/>
                    </a:lnTo>
                    <a:lnTo>
                      <a:pt x="392" y="130"/>
                    </a:lnTo>
                    <a:lnTo>
                      <a:pt x="330" y="154"/>
                    </a:lnTo>
                    <a:lnTo>
                      <a:pt x="275" y="175"/>
                    </a:lnTo>
                    <a:close/>
                  </a:path>
                </a:pathLst>
              </a:custGeom>
              <a:solidFill>
                <a:srgbClr val="54E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9" name="Freeform 199"/>
              <p:cNvSpPr>
                <a:spLocks/>
              </p:cNvSpPr>
              <p:nvPr/>
            </p:nvSpPr>
            <p:spPr bwMode="auto">
              <a:xfrm>
                <a:off x="3399" y="2300"/>
                <a:ext cx="121" cy="1040"/>
              </a:xfrm>
              <a:custGeom>
                <a:avLst/>
                <a:gdLst>
                  <a:gd name="T0" fmla="*/ 0 w 363"/>
                  <a:gd name="T1" fmla="*/ 0 h 3122"/>
                  <a:gd name="T2" fmla="*/ 0 w 363"/>
                  <a:gd name="T3" fmla="*/ 0 h 3122"/>
                  <a:gd name="T4" fmla="*/ 0 w 363"/>
                  <a:gd name="T5" fmla="*/ 0 h 3122"/>
                  <a:gd name="T6" fmla="*/ 0 w 363"/>
                  <a:gd name="T7" fmla="*/ 0 h 3122"/>
                  <a:gd name="T8" fmla="*/ 0 w 363"/>
                  <a:gd name="T9" fmla="*/ 0 h 3122"/>
                  <a:gd name="T10" fmla="*/ 0 w 363"/>
                  <a:gd name="T11" fmla="*/ 0 h 3122"/>
                  <a:gd name="T12" fmla="*/ 0 w 363"/>
                  <a:gd name="T13" fmla="*/ 0 h 3122"/>
                  <a:gd name="T14" fmla="*/ 0 w 363"/>
                  <a:gd name="T15" fmla="*/ 0 h 3122"/>
                  <a:gd name="T16" fmla="*/ 0 w 363"/>
                  <a:gd name="T17" fmla="*/ 0 h 3122"/>
                  <a:gd name="T18" fmla="*/ 0 w 363"/>
                  <a:gd name="T19" fmla="*/ 0 h 3122"/>
                  <a:gd name="T20" fmla="*/ 0 w 363"/>
                  <a:gd name="T21" fmla="*/ 0 h 31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3"/>
                  <a:gd name="T34" fmla="*/ 0 h 3122"/>
                  <a:gd name="T35" fmla="*/ 363 w 363"/>
                  <a:gd name="T36" fmla="*/ 3122 h 31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3" h="3122">
                    <a:moveTo>
                      <a:pt x="363" y="6"/>
                    </a:moveTo>
                    <a:lnTo>
                      <a:pt x="237" y="1496"/>
                    </a:lnTo>
                    <a:lnTo>
                      <a:pt x="143" y="2558"/>
                    </a:lnTo>
                    <a:lnTo>
                      <a:pt x="107" y="2937"/>
                    </a:lnTo>
                    <a:lnTo>
                      <a:pt x="88" y="3122"/>
                    </a:lnTo>
                    <a:lnTo>
                      <a:pt x="0" y="3113"/>
                    </a:lnTo>
                    <a:lnTo>
                      <a:pt x="19" y="2929"/>
                    </a:lnTo>
                    <a:lnTo>
                      <a:pt x="54" y="2552"/>
                    </a:lnTo>
                    <a:lnTo>
                      <a:pt x="148" y="1490"/>
                    </a:lnTo>
                    <a:lnTo>
                      <a:pt x="275" y="0"/>
                    </a:lnTo>
                    <a:lnTo>
                      <a:pt x="363" y="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0" name="Freeform 200"/>
              <p:cNvSpPr>
                <a:spLocks/>
              </p:cNvSpPr>
              <p:nvPr/>
            </p:nvSpPr>
            <p:spPr bwMode="auto">
              <a:xfrm>
                <a:off x="3615" y="2242"/>
                <a:ext cx="96" cy="1063"/>
              </a:xfrm>
              <a:custGeom>
                <a:avLst/>
                <a:gdLst>
                  <a:gd name="T0" fmla="*/ 0 w 287"/>
                  <a:gd name="T1" fmla="*/ 0 h 3190"/>
                  <a:gd name="T2" fmla="*/ 0 w 287"/>
                  <a:gd name="T3" fmla="*/ 0 h 3190"/>
                  <a:gd name="T4" fmla="*/ 0 w 287"/>
                  <a:gd name="T5" fmla="*/ 0 h 3190"/>
                  <a:gd name="T6" fmla="*/ 0 w 287"/>
                  <a:gd name="T7" fmla="*/ 0 h 3190"/>
                  <a:gd name="T8" fmla="*/ 0 w 287"/>
                  <a:gd name="T9" fmla="*/ 0 h 3190"/>
                  <a:gd name="T10" fmla="*/ 0 w 287"/>
                  <a:gd name="T11" fmla="*/ 0 h 3190"/>
                  <a:gd name="T12" fmla="*/ 0 w 287"/>
                  <a:gd name="T13" fmla="*/ 0 h 3190"/>
                  <a:gd name="T14" fmla="*/ 0 w 287"/>
                  <a:gd name="T15" fmla="*/ 0 h 3190"/>
                  <a:gd name="T16" fmla="*/ 0 w 287"/>
                  <a:gd name="T17" fmla="*/ 0 h 3190"/>
                  <a:gd name="T18" fmla="*/ 0 w 287"/>
                  <a:gd name="T19" fmla="*/ 0 h 3190"/>
                  <a:gd name="T20" fmla="*/ 0 w 287"/>
                  <a:gd name="T21" fmla="*/ 0 h 3190"/>
                  <a:gd name="T22" fmla="*/ 0 w 287"/>
                  <a:gd name="T23" fmla="*/ 0 h 3190"/>
                  <a:gd name="T24" fmla="*/ 0 w 287"/>
                  <a:gd name="T25" fmla="*/ 0 h 3190"/>
                  <a:gd name="T26" fmla="*/ 0 w 287"/>
                  <a:gd name="T27" fmla="*/ 0 h 3190"/>
                  <a:gd name="T28" fmla="*/ 0 w 287"/>
                  <a:gd name="T29" fmla="*/ 0 h 3190"/>
                  <a:gd name="T30" fmla="*/ 0 w 287"/>
                  <a:gd name="T31" fmla="*/ 0 h 3190"/>
                  <a:gd name="T32" fmla="*/ 0 w 287"/>
                  <a:gd name="T33" fmla="*/ 0 h 31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7"/>
                  <a:gd name="T52" fmla="*/ 0 h 3190"/>
                  <a:gd name="T53" fmla="*/ 287 w 287"/>
                  <a:gd name="T54" fmla="*/ 3190 h 31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7" h="3190">
                    <a:moveTo>
                      <a:pt x="0" y="3170"/>
                    </a:moveTo>
                    <a:lnTo>
                      <a:pt x="9" y="3129"/>
                    </a:lnTo>
                    <a:lnTo>
                      <a:pt x="19" y="3025"/>
                    </a:lnTo>
                    <a:lnTo>
                      <a:pt x="47" y="2659"/>
                    </a:lnTo>
                    <a:lnTo>
                      <a:pt x="119" y="1571"/>
                    </a:lnTo>
                    <a:lnTo>
                      <a:pt x="179" y="486"/>
                    </a:lnTo>
                    <a:lnTo>
                      <a:pt x="196" y="132"/>
                    </a:lnTo>
                    <a:lnTo>
                      <a:pt x="198" y="0"/>
                    </a:lnTo>
                    <a:lnTo>
                      <a:pt x="287" y="0"/>
                    </a:lnTo>
                    <a:lnTo>
                      <a:pt x="281" y="137"/>
                    </a:lnTo>
                    <a:lnTo>
                      <a:pt x="264" y="494"/>
                    </a:lnTo>
                    <a:lnTo>
                      <a:pt x="204" y="1578"/>
                    </a:lnTo>
                    <a:lnTo>
                      <a:pt x="132" y="2667"/>
                    </a:lnTo>
                    <a:lnTo>
                      <a:pt x="105" y="3036"/>
                    </a:lnTo>
                    <a:lnTo>
                      <a:pt x="94" y="3144"/>
                    </a:lnTo>
                    <a:lnTo>
                      <a:pt x="85" y="3190"/>
                    </a:lnTo>
                    <a:lnTo>
                      <a:pt x="0" y="317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1" name="Freeform 201"/>
              <p:cNvSpPr>
                <a:spLocks/>
              </p:cNvSpPr>
              <p:nvPr/>
            </p:nvSpPr>
            <p:spPr bwMode="auto">
              <a:xfrm>
                <a:off x="3615" y="3290"/>
                <a:ext cx="28" cy="23"/>
              </a:xfrm>
              <a:custGeom>
                <a:avLst/>
                <a:gdLst>
                  <a:gd name="T0" fmla="*/ 0 w 85"/>
                  <a:gd name="T1" fmla="*/ 0 h 70"/>
                  <a:gd name="T2" fmla="*/ 0 w 85"/>
                  <a:gd name="T3" fmla="*/ 0 h 70"/>
                  <a:gd name="T4" fmla="*/ 0 w 85"/>
                  <a:gd name="T5" fmla="*/ 0 h 70"/>
                  <a:gd name="T6" fmla="*/ 0 w 85"/>
                  <a:gd name="T7" fmla="*/ 0 h 70"/>
                  <a:gd name="T8" fmla="*/ 0 w 85"/>
                  <a:gd name="T9" fmla="*/ 0 h 70"/>
                  <a:gd name="T10" fmla="*/ 0 w 85"/>
                  <a:gd name="T11" fmla="*/ 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70"/>
                  <a:gd name="T20" fmla="*/ 85 w 85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70">
                    <a:moveTo>
                      <a:pt x="70" y="70"/>
                    </a:moveTo>
                    <a:lnTo>
                      <a:pt x="83" y="62"/>
                    </a:lnTo>
                    <a:lnTo>
                      <a:pt x="85" y="46"/>
                    </a:lnTo>
                    <a:lnTo>
                      <a:pt x="0" y="26"/>
                    </a:lnTo>
                    <a:lnTo>
                      <a:pt x="17" y="0"/>
                    </a:lnTo>
                    <a:lnTo>
                      <a:pt x="70" y="7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2" name="Freeform 202"/>
              <p:cNvSpPr>
                <a:spLocks/>
              </p:cNvSpPr>
              <p:nvPr/>
            </p:nvSpPr>
            <p:spPr bwMode="auto">
              <a:xfrm>
                <a:off x="3592" y="2829"/>
                <a:ext cx="757" cy="785"/>
              </a:xfrm>
              <a:custGeom>
                <a:avLst/>
                <a:gdLst>
                  <a:gd name="T0" fmla="*/ 0 w 2269"/>
                  <a:gd name="T1" fmla="*/ 0 h 2357"/>
                  <a:gd name="T2" fmla="*/ 0 w 2269"/>
                  <a:gd name="T3" fmla="*/ 0 h 2357"/>
                  <a:gd name="T4" fmla="*/ 0 w 2269"/>
                  <a:gd name="T5" fmla="*/ 0 h 2357"/>
                  <a:gd name="T6" fmla="*/ 0 w 2269"/>
                  <a:gd name="T7" fmla="*/ 0 h 2357"/>
                  <a:gd name="T8" fmla="*/ 0 w 2269"/>
                  <a:gd name="T9" fmla="*/ 0 h 2357"/>
                  <a:gd name="T10" fmla="*/ 0 w 2269"/>
                  <a:gd name="T11" fmla="*/ 0 h 2357"/>
                  <a:gd name="T12" fmla="*/ 0 w 2269"/>
                  <a:gd name="T13" fmla="*/ 0 h 2357"/>
                  <a:gd name="T14" fmla="*/ 0 w 2269"/>
                  <a:gd name="T15" fmla="*/ 0 h 2357"/>
                  <a:gd name="T16" fmla="*/ 0 w 2269"/>
                  <a:gd name="T17" fmla="*/ 0 h 2357"/>
                  <a:gd name="T18" fmla="*/ 0 w 2269"/>
                  <a:gd name="T19" fmla="*/ 0 h 2357"/>
                  <a:gd name="T20" fmla="*/ 0 w 2269"/>
                  <a:gd name="T21" fmla="*/ 0 h 2357"/>
                  <a:gd name="T22" fmla="*/ 0 w 2269"/>
                  <a:gd name="T23" fmla="*/ 0 h 2357"/>
                  <a:gd name="T24" fmla="*/ 0 w 2269"/>
                  <a:gd name="T25" fmla="*/ 0 h 2357"/>
                  <a:gd name="T26" fmla="*/ 0 w 2269"/>
                  <a:gd name="T27" fmla="*/ 0 h 2357"/>
                  <a:gd name="T28" fmla="*/ 0 w 2269"/>
                  <a:gd name="T29" fmla="*/ 0 h 2357"/>
                  <a:gd name="T30" fmla="*/ 0 w 2269"/>
                  <a:gd name="T31" fmla="*/ 0 h 2357"/>
                  <a:gd name="T32" fmla="*/ 0 w 2269"/>
                  <a:gd name="T33" fmla="*/ 0 h 2357"/>
                  <a:gd name="T34" fmla="*/ 0 w 2269"/>
                  <a:gd name="T35" fmla="*/ 0 h 2357"/>
                  <a:gd name="T36" fmla="*/ 0 w 2269"/>
                  <a:gd name="T37" fmla="*/ 0 h 2357"/>
                  <a:gd name="T38" fmla="*/ 0 w 2269"/>
                  <a:gd name="T39" fmla="*/ 0 h 2357"/>
                  <a:gd name="T40" fmla="*/ 0 w 2269"/>
                  <a:gd name="T41" fmla="*/ 0 h 2357"/>
                  <a:gd name="T42" fmla="*/ 0 w 2269"/>
                  <a:gd name="T43" fmla="*/ 0 h 2357"/>
                  <a:gd name="T44" fmla="*/ 0 w 2269"/>
                  <a:gd name="T45" fmla="*/ 0 h 2357"/>
                  <a:gd name="T46" fmla="*/ 0 w 2269"/>
                  <a:gd name="T47" fmla="*/ 0 h 2357"/>
                  <a:gd name="T48" fmla="*/ 0 w 2269"/>
                  <a:gd name="T49" fmla="*/ 0 h 2357"/>
                  <a:gd name="T50" fmla="*/ 0 w 2269"/>
                  <a:gd name="T51" fmla="*/ 0 h 2357"/>
                  <a:gd name="T52" fmla="*/ 0 w 2269"/>
                  <a:gd name="T53" fmla="*/ 0 h 2357"/>
                  <a:gd name="T54" fmla="*/ 0 w 2269"/>
                  <a:gd name="T55" fmla="*/ 0 h 2357"/>
                  <a:gd name="T56" fmla="*/ 0 w 2269"/>
                  <a:gd name="T57" fmla="*/ 0 h 2357"/>
                  <a:gd name="T58" fmla="*/ 0 w 2269"/>
                  <a:gd name="T59" fmla="*/ 0 h 2357"/>
                  <a:gd name="T60" fmla="*/ 0 w 2269"/>
                  <a:gd name="T61" fmla="*/ 0 h 2357"/>
                  <a:gd name="T62" fmla="*/ 0 w 2269"/>
                  <a:gd name="T63" fmla="*/ 0 h 2357"/>
                  <a:gd name="T64" fmla="*/ 0 w 2269"/>
                  <a:gd name="T65" fmla="*/ 0 h 2357"/>
                  <a:gd name="T66" fmla="*/ 0 w 2269"/>
                  <a:gd name="T67" fmla="*/ 0 h 2357"/>
                  <a:gd name="T68" fmla="*/ 0 w 2269"/>
                  <a:gd name="T69" fmla="*/ 0 h 2357"/>
                  <a:gd name="T70" fmla="*/ 0 w 2269"/>
                  <a:gd name="T71" fmla="*/ 0 h 2357"/>
                  <a:gd name="T72" fmla="*/ 0 w 2269"/>
                  <a:gd name="T73" fmla="*/ 0 h 2357"/>
                  <a:gd name="T74" fmla="*/ 0 w 2269"/>
                  <a:gd name="T75" fmla="*/ 0 h 2357"/>
                  <a:gd name="T76" fmla="*/ 0 w 2269"/>
                  <a:gd name="T77" fmla="*/ 0 h 2357"/>
                  <a:gd name="T78" fmla="*/ 0 w 2269"/>
                  <a:gd name="T79" fmla="*/ 0 h 2357"/>
                  <a:gd name="T80" fmla="*/ 0 w 2269"/>
                  <a:gd name="T81" fmla="*/ 0 h 2357"/>
                  <a:gd name="T82" fmla="*/ 0 w 2269"/>
                  <a:gd name="T83" fmla="*/ 0 h 2357"/>
                  <a:gd name="T84" fmla="*/ 0 w 2269"/>
                  <a:gd name="T85" fmla="*/ 0 h 2357"/>
                  <a:gd name="T86" fmla="*/ 0 w 2269"/>
                  <a:gd name="T87" fmla="*/ 0 h 2357"/>
                  <a:gd name="T88" fmla="*/ 0 w 2269"/>
                  <a:gd name="T89" fmla="*/ 0 h 2357"/>
                  <a:gd name="T90" fmla="*/ 0 w 2269"/>
                  <a:gd name="T91" fmla="*/ 0 h 2357"/>
                  <a:gd name="T92" fmla="*/ 0 w 2269"/>
                  <a:gd name="T93" fmla="*/ 0 h 2357"/>
                  <a:gd name="T94" fmla="*/ 0 w 2269"/>
                  <a:gd name="T95" fmla="*/ 0 h 2357"/>
                  <a:gd name="T96" fmla="*/ 0 w 2269"/>
                  <a:gd name="T97" fmla="*/ 0 h 2357"/>
                  <a:gd name="T98" fmla="*/ 0 w 2269"/>
                  <a:gd name="T99" fmla="*/ 0 h 2357"/>
                  <a:gd name="T100" fmla="*/ 0 w 2269"/>
                  <a:gd name="T101" fmla="*/ 0 h 2357"/>
                  <a:gd name="T102" fmla="*/ 0 w 2269"/>
                  <a:gd name="T103" fmla="*/ 0 h 2357"/>
                  <a:gd name="T104" fmla="*/ 0 w 2269"/>
                  <a:gd name="T105" fmla="*/ 0 h 2357"/>
                  <a:gd name="T106" fmla="*/ 0 w 2269"/>
                  <a:gd name="T107" fmla="*/ 0 h 23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69"/>
                  <a:gd name="T163" fmla="*/ 0 h 2357"/>
                  <a:gd name="T164" fmla="*/ 2269 w 2269"/>
                  <a:gd name="T165" fmla="*/ 2357 h 23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69" h="2357">
                    <a:moveTo>
                      <a:pt x="278" y="1584"/>
                    </a:moveTo>
                    <a:lnTo>
                      <a:pt x="266" y="1597"/>
                    </a:lnTo>
                    <a:lnTo>
                      <a:pt x="255" y="1608"/>
                    </a:lnTo>
                    <a:lnTo>
                      <a:pt x="231" y="1639"/>
                    </a:lnTo>
                    <a:lnTo>
                      <a:pt x="209" y="1672"/>
                    </a:lnTo>
                    <a:lnTo>
                      <a:pt x="185" y="1708"/>
                    </a:lnTo>
                    <a:lnTo>
                      <a:pt x="159" y="1746"/>
                    </a:lnTo>
                    <a:lnTo>
                      <a:pt x="134" y="1784"/>
                    </a:lnTo>
                    <a:lnTo>
                      <a:pt x="113" y="1826"/>
                    </a:lnTo>
                    <a:lnTo>
                      <a:pt x="91" y="1870"/>
                    </a:lnTo>
                    <a:lnTo>
                      <a:pt x="72" y="1912"/>
                    </a:lnTo>
                    <a:lnTo>
                      <a:pt x="53" y="1955"/>
                    </a:lnTo>
                    <a:lnTo>
                      <a:pt x="36" y="1999"/>
                    </a:lnTo>
                    <a:lnTo>
                      <a:pt x="21" y="2040"/>
                    </a:lnTo>
                    <a:lnTo>
                      <a:pt x="11" y="2084"/>
                    </a:lnTo>
                    <a:lnTo>
                      <a:pt x="6" y="2123"/>
                    </a:lnTo>
                    <a:lnTo>
                      <a:pt x="2" y="2142"/>
                    </a:lnTo>
                    <a:lnTo>
                      <a:pt x="0" y="2161"/>
                    </a:lnTo>
                    <a:lnTo>
                      <a:pt x="2" y="2197"/>
                    </a:lnTo>
                    <a:lnTo>
                      <a:pt x="2" y="2216"/>
                    </a:lnTo>
                    <a:lnTo>
                      <a:pt x="6" y="2233"/>
                    </a:lnTo>
                    <a:lnTo>
                      <a:pt x="11" y="2246"/>
                    </a:lnTo>
                    <a:lnTo>
                      <a:pt x="17" y="2263"/>
                    </a:lnTo>
                    <a:lnTo>
                      <a:pt x="21" y="2276"/>
                    </a:lnTo>
                    <a:lnTo>
                      <a:pt x="30" y="2288"/>
                    </a:lnTo>
                    <a:lnTo>
                      <a:pt x="38" y="2301"/>
                    </a:lnTo>
                    <a:lnTo>
                      <a:pt x="49" y="2312"/>
                    </a:lnTo>
                    <a:lnTo>
                      <a:pt x="60" y="2321"/>
                    </a:lnTo>
                    <a:lnTo>
                      <a:pt x="74" y="2331"/>
                    </a:lnTo>
                    <a:lnTo>
                      <a:pt x="91" y="2337"/>
                    </a:lnTo>
                    <a:lnTo>
                      <a:pt x="107" y="2346"/>
                    </a:lnTo>
                    <a:lnTo>
                      <a:pt x="123" y="2348"/>
                    </a:lnTo>
                    <a:lnTo>
                      <a:pt x="146" y="2354"/>
                    </a:lnTo>
                    <a:lnTo>
                      <a:pt x="168" y="2354"/>
                    </a:lnTo>
                    <a:lnTo>
                      <a:pt x="189" y="2357"/>
                    </a:lnTo>
                    <a:lnTo>
                      <a:pt x="215" y="2354"/>
                    </a:lnTo>
                    <a:lnTo>
                      <a:pt x="242" y="2351"/>
                    </a:lnTo>
                    <a:lnTo>
                      <a:pt x="270" y="2348"/>
                    </a:lnTo>
                    <a:lnTo>
                      <a:pt x="302" y="2342"/>
                    </a:lnTo>
                    <a:lnTo>
                      <a:pt x="336" y="2335"/>
                    </a:lnTo>
                    <a:lnTo>
                      <a:pt x="368" y="2327"/>
                    </a:lnTo>
                    <a:lnTo>
                      <a:pt x="445" y="2301"/>
                    </a:lnTo>
                    <a:lnTo>
                      <a:pt x="530" y="2269"/>
                    </a:lnTo>
                    <a:lnTo>
                      <a:pt x="575" y="2252"/>
                    </a:lnTo>
                    <a:lnTo>
                      <a:pt x="624" y="2229"/>
                    </a:lnTo>
                    <a:lnTo>
                      <a:pt x="674" y="2205"/>
                    </a:lnTo>
                    <a:lnTo>
                      <a:pt x="726" y="2180"/>
                    </a:lnTo>
                    <a:lnTo>
                      <a:pt x="839" y="2123"/>
                    </a:lnTo>
                    <a:lnTo>
                      <a:pt x="932" y="2073"/>
                    </a:lnTo>
                    <a:lnTo>
                      <a:pt x="1017" y="2024"/>
                    </a:lnTo>
                    <a:lnTo>
                      <a:pt x="1097" y="1974"/>
                    </a:lnTo>
                    <a:lnTo>
                      <a:pt x="1171" y="1927"/>
                    </a:lnTo>
                    <a:lnTo>
                      <a:pt x="1241" y="1884"/>
                    </a:lnTo>
                    <a:lnTo>
                      <a:pt x="1301" y="1840"/>
                    </a:lnTo>
                    <a:lnTo>
                      <a:pt x="1358" y="1799"/>
                    </a:lnTo>
                    <a:lnTo>
                      <a:pt x="1411" y="1757"/>
                    </a:lnTo>
                    <a:lnTo>
                      <a:pt x="1458" y="1718"/>
                    </a:lnTo>
                    <a:lnTo>
                      <a:pt x="1501" y="1682"/>
                    </a:lnTo>
                    <a:lnTo>
                      <a:pt x="1540" y="1648"/>
                    </a:lnTo>
                    <a:lnTo>
                      <a:pt x="1576" y="1616"/>
                    </a:lnTo>
                    <a:lnTo>
                      <a:pt x="1637" y="1556"/>
                    </a:lnTo>
                    <a:lnTo>
                      <a:pt x="1686" y="1507"/>
                    </a:lnTo>
                    <a:lnTo>
                      <a:pt x="1744" y="1450"/>
                    </a:lnTo>
                    <a:lnTo>
                      <a:pt x="1824" y="1369"/>
                    </a:lnTo>
                    <a:lnTo>
                      <a:pt x="1867" y="1320"/>
                    </a:lnTo>
                    <a:lnTo>
                      <a:pt x="1914" y="1267"/>
                    </a:lnTo>
                    <a:lnTo>
                      <a:pt x="1961" y="1212"/>
                    </a:lnTo>
                    <a:lnTo>
                      <a:pt x="2010" y="1152"/>
                    </a:lnTo>
                    <a:lnTo>
                      <a:pt x="2057" y="1092"/>
                    </a:lnTo>
                    <a:lnTo>
                      <a:pt x="2101" y="1026"/>
                    </a:lnTo>
                    <a:lnTo>
                      <a:pt x="2123" y="992"/>
                    </a:lnTo>
                    <a:lnTo>
                      <a:pt x="2142" y="956"/>
                    </a:lnTo>
                    <a:lnTo>
                      <a:pt x="2180" y="888"/>
                    </a:lnTo>
                    <a:lnTo>
                      <a:pt x="2197" y="854"/>
                    </a:lnTo>
                    <a:lnTo>
                      <a:pt x="2214" y="820"/>
                    </a:lnTo>
                    <a:lnTo>
                      <a:pt x="2227" y="784"/>
                    </a:lnTo>
                    <a:lnTo>
                      <a:pt x="2239" y="748"/>
                    </a:lnTo>
                    <a:lnTo>
                      <a:pt x="2250" y="712"/>
                    </a:lnTo>
                    <a:lnTo>
                      <a:pt x="2258" y="677"/>
                    </a:lnTo>
                    <a:lnTo>
                      <a:pt x="2263" y="641"/>
                    </a:lnTo>
                    <a:lnTo>
                      <a:pt x="2269" y="605"/>
                    </a:lnTo>
                    <a:lnTo>
                      <a:pt x="2269" y="583"/>
                    </a:lnTo>
                    <a:lnTo>
                      <a:pt x="2266" y="558"/>
                    </a:lnTo>
                    <a:lnTo>
                      <a:pt x="2263" y="536"/>
                    </a:lnTo>
                    <a:lnTo>
                      <a:pt x="2258" y="511"/>
                    </a:lnTo>
                    <a:lnTo>
                      <a:pt x="2250" y="486"/>
                    </a:lnTo>
                    <a:lnTo>
                      <a:pt x="2242" y="462"/>
                    </a:lnTo>
                    <a:lnTo>
                      <a:pt x="2216" y="412"/>
                    </a:lnTo>
                    <a:lnTo>
                      <a:pt x="2189" y="360"/>
                    </a:lnTo>
                    <a:lnTo>
                      <a:pt x="2156" y="311"/>
                    </a:lnTo>
                    <a:lnTo>
                      <a:pt x="2120" y="261"/>
                    </a:lnTo>
                    <a:lnTo>
                      <a:pt x="2084" y="214"/>
                    </a:lnTo>
                    <a:lnTo>
                      <a:pt x="2046" y="171"/>
                    </a:lnTo>
                    <a:lnTo>
                      <a:pt x="2010" y="129"/>
                    </a:lnTo>
                    <a:lnTo>
                      <a:pt x="1948" y="60"/>
                    </a:lnTo>
                    <a:lnTo>
                      <a:pt x="1901" y="16"/>
                    </a:lnTo>
                    <a:lnTo>
                      <a:pt x="1884" y="0"/>
                    </a:lnTo>
                    <a:lnTo>
                      <a:pt x="1664" y="203"/>
                    </a:lnTo>
                    <a:lnTo>
                      <a:pt x="1435" y="420"/>
                    </a:lnTo>
                    <a:lnTo>
                      <a:pt x="1166" y="677"/>
                    </a:lnTo>
                    <a:lnTo>
                      <a:pt x="1026" y="811"/>
                    </a:lnTo>
                    <a:lnTo>
                      <a:pt x="888" y="948"/>
                    </a:lnTo>
                    <a:lnTo>
                      <a:pt x="751" y="1080"/>
                    </a:lnTo>
                    <a:lnTo>
                      <a:pt x="624" y="1207"/>
                    </a:lnTo>
                    <a:lnTo>
                      <a:pt x="511" y="1322"/>
                    </a:lnTo>
                    <a:lnTo>
                      <a:pt x="413" y="1427"/>
                    </a:lnTo>
                    <a:lnTo>
                      <a:pt x="332" y="1516"/>
                    </a:lnTo>
                    <a:lnTo>
                      <a:pt x="302" y="1554"/>
                    </a:lnTo>
                    <a:lnTo>
                      <a:pt x="278" y="1584"/>
                    </a:lnTo>
                    <a:close/>
                  </a:path>
                </a:pathLst>
              </a:custGeom>
              <a:solidFill>
                <a:srgbClr val="F35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3" name="Freeform 203"/>
              <p:cNvSpPr>
                <a:spLocks/>
              </p:cNvSpPr>
              <p:nvPr/>
            </p:nvSpPr>
            <p:spPr bwMode="auto">
              <a:xfrm>
                <a:off x="3577" y="3347"/>
                <a:ext cx="301" cy="281"/>
              </a:xfrm>
              <a:custGeom>
                <a:avLst/>
                <a:gdLst>
                  <a:gd name="T0" fmla="*/ 0 w 903"/>
                  <a:gd name="T1" fmla="*/ 0 h 841"/>
                  <a:gd name="T2" fmla="*/ 0 w 903"/>
                  <a:gd name="T3" fmla="*/ 0 h 841"/>
                  <a:gd name="T4" fmla="*/ 0 w 903"/>
                  <a:gd name="T5" fmla="*/ 0 h 841"/>
                  <a:gd name="T6" fmla="*/ 0 w 903"/>
                  <a:gd name="T7" fmla="*/ 0 h 841"/>
                  <a:gd name="T8" fmla="*/ 0 w 903"/>
                  <a:gd name="T9" fmla="*/ 0 h 841"/>
                  <a:gd name="T10" fmla="*/ 0 w 903"/>
                  <a:gd name="T11" fmla="*/ 0 h 841"/>
                  <a:gd name="T12" fmla="*/ 0 w 903"/>
                  <a:gd name="T13" fmla="*/ 0 h 841"/>
                  <a:gd name="T14" fmla="*/ 0 w 903"/>
                  <a:gd name="T15" fmla="*/ 0 h 841"/>
                  <a:gd name="T16" fmla="*/ 0 w 903"/>
                  <a:gd name="T17" fmla="*/ 0 h 841"/>
                  <a:gd name="T18" fmla="*/ 0 w 903"/>
                  <a:gd name="T19" fmla="*/ 0 h 841"/>
                  <a:gd name="T20" fmla="*/ 0 w 903"/>
                  <a:gd name="T21" fmla="*/ 0 h 841"/>
                  <a:gd name="T22" fmla="*/ 0 w 903"/>
                  <a:gd name="T23" fmla="*/ 0 h 841"/>
                  <a:gd name="T24" fmla="*/ 0 w 903"/>
                  <a:gd name="T25" fmla="*/ 0 h 841"/>
                  <a:gd name="T26" fmla="*/ 0 w 903"/>
                  <a:gd name="T27" fmla="*/ 0 h 841"/>
                  <a:gd name="T28" fmla="*/ 0 w 903"/>
                  <a:gd name="T29" fmla="*/ 0 h 841"/>
                  <a:gd name="T30" fmla="*/ 0 w 903"/>
                  <a:gd name="T31" fmla="*/ 0 h 841"/>
                  <a:gd name="T32" fmla="*/ 0 w 903"/>
                  <a:gd name="T33" fmla="*/ 0 h 841"/>
                  <a:gd name="T34" fmla="*/ 0 w 903"/>
                  <a:gd name="T35" fmla="*/ 0 h 841"/>
                  <a:gd name="T36" fmla="*/ 0 w 903"/>
                  <a:gd name="T37" fmla="*/ 0 h 841"/>
                  <a:gd name="T38" fmla="*/ 0 w 903"/>
                  <a:gd name="T39" fmla="*/ 0 h 841"/>
                  <a:gd name="T40" fmla="*/ 0 w 903"/>
                  <a:gd name="T41" fmla="*/ 0 h 841"/>
                  <a:gd name="T42" fmla="*/ 0 w 903"/>
                  <a:gd name="T43" fmla="*/ 0 h 841"/>
                  <a:gd name="T44" fmla="*/ 0 w 903"/>
                  <a:gd name="T45" fmla="*/ 0 h 841"/>
                  <a:gd name="T46" fmla="*/ 0 w 903"/>
                  <a:gd name="T47" fmla="*/ 0 h 841"/>
                  <a:gd name="T48" fmla="*/ 0 w 903"/>
                  <a:gd name="T49" fmla="*/ 0 h 841"/>
                  <a:gd name="T50" fmla="*/ 0 w 903"/>
                  <a:gd name="T51" fmla="*/ 0 h 841"/>
                  <a:gd name="T52" fmla="*/ 0 w 903"/>
                  <a:gd name="T53" fmla="*/ 0 h 841"/>
                  <a:gd name="T54" fmla="*/ 0 w 903"/>
                  <a:gd name="T55" fmla="*/ 0 h 841"/>
                  <a:gd name="T56" fmla="*/ 0 w 903"/>
                  <a:gd name="T57" fmla="*/ 0 h 841"/>
                  <a:gd name="T58" fmla="*/ 0 w 903"/>
                  <a:gd name="T59" fmla="*/ 0 h 841"/>
                  <a:gd name="T60" fmla="*/ 0 w 903"/>
                  <a:gd name="T61" fmla="*/ 0 h 841"/>
                  <a:gd name="T62" fmla="*/ 0 w 903"/>
                  <a:gd name="T63" fmla="*/ 0 h 841"/>
                  <a:gd name="T64" fmla="*/ 0 w 903"/>
                  <a:gd name="T65" fmla="*/ 0 h 841"/>
                  <a:gd name="T66" fmla="*/ 0 w 903"/>
                  <a:gd name="T67" fmla="*/ 0 h 841"/>
                  <a:gd name="T68" fmla="*/ 0 w 903"/>
                  <a:gd name="T69" fmla="*/ 0 h 841"/>
                  <a:gd name="T70" fmla="*/ 0 w 903"/>
                  <a:gd name="T71" fmla="*/ 0 h 841"/>
                  <a:gd name="T72" fmla="*/ 0 w 903"/>
                  <a:gd name="T73" fmla="*/ 0 h 841"/>
                  <a:gd name="T74" fmla="*/ 0 w 903"/>
                  <a:gd name="T75" fmla="*/ 0 h 841"/>
                  <a:gd name="T76" fmla="*/ 0 w 903"/>
                  <a:gd name="T77" fmla="*/ 0 h 841"/>
                  <a:gd name="T78" fmla="*/ 0 w 903"/>
                  <a:gd name="T79" fmla="*/ 0 h 841"/>
                  <a:gd name="T80" fmla="*/ 0 w 903"/>
                  <a:gd name="T81" fmla="*/ 0 h 841"/>
                  <a:gd name="T82" fmla="*/ 0 w 903"/>
                  <a:gd name="T83" fmla="*/ 0 h 841"/>
                  <a:gd name="T84" fmla="*/ 0 w 903"/>
                  <a:gd name="T85" fmla="*/ 0 h 841"/>
                  <a:gd name="T86" fmla="*/ 0 w 903"/>
                  <a:gd name="T87" fmla="*/ 0 h 841"/>
                  <a:gd name="T88" fmla="*/ 0 w 903"/>
                  <a:gd name="T89" fmla="*/ 0 h 841"/>
                  <a:gd name="T90" fmla="*/ 0 w 903"/>
                  <a:gd name="T91" fmla="*/ 0 h 841"/>
                  <a:gd name="T92" fmla="*/ 0 w 903"/>
                  <a:gd name="T93" fmla="*/ 0 h 841"/>
                  <a:gd name="T94" fmla="*/ 0 w 903"/>
                  <a:gd name="T95" fmla="*/ 0 h 841"/>
                  <a:gd name="T96" fmla="*/ 0 w 903"/>
                  <a:gd name="T97" fmla="*/ 0 h 841"/>
                  <a:gd name="T98" fmla="*/ 0 w 903"/>
                  <a:gd name="T99" fmla="*/ 0 h 841"/>
                  <a:gd name="T100" fmla="*/ 0 w 903"/>
                  <a:gd name="T101" fmla="*/ 0 h 8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03"/>
                  <a:gd name="T154" fmla="*/ 0 h 841"/>
                  <a:gd name="T155" fmla="*/ 903 w 903"/>
                  <a:gd name="T156" fmla="*/ 841 h 8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03" h="841">
                    <a:moveTo>
                      <a:pt x="356" y="56"/>
                    </a:moveTo>
                    <a:lnTo>
                      <a:pt x="309" y="111"/>
                    </a:lnTo>
                    <a:lnTo>
                      <a:pt x="264" y="177"/>
                    </a:lnTo>
                    <a:lnTo>
                      <a:pt x="218" y="251"/>
                    </a:lnTo>
                    <a:lnTo>
                      <a:pt x="174" y="330"/>
                    </a:lnTo>
                    <a:lnTo>
                      <a:pt x="138" y="415"/>
                    </a:lnTo>
                    <a:lnTo>
                      <a:pt x="108" y="496"/>
                    </a:lnTo>
                    <a:lnTo>
                      <a:pt x="94" y="573"/>
                    </a:lnTo>
                    <a:lnTo>
                      <a:pt x="89" y="605"/>
                    </a:lnTo>
                    <a:lnTo>
                      <a:pt x="89" y="639"/>
                    </a:lnTo>
                    <a:lnTo>
                      <a:pt x="92" y="669"/>
                    </a:lnTo>
                    <a:lnTo>
                      <a:pt x="100" y="694"/>
                    </a:lnTo>
                    <a:lnTo>
                      <a:pt x="111" y="707"/>
                    </a:lnTo>
                    <a:lnTo>
                      <a:pt x="122" y="724"/>
                    </a:lnTo>
                    <a:lnTo>
                      <a:pt x="141" y="735"/>
                    </a:lnTo>
                    <a:lnTo>
                      <a:pt x="166" y="745"/>
                    </a:lnTo>
                    <a:lnTo>
                      <a:pt x="196" y="751"/>
                    </a:lnTo>
                    <a:lnTo>
                      <a:pt x="234" y="754"/>
                    </a:lnTo>
                    <a:lnTo>
                      <a:pt x="281" y="751"/>
                    </a:lnTo>
                    <a:lnTo>
                      <a:pt x="336" y="745"/>
                    </a:lnTo>
                    <a:lnTo>
                      <a:pt x="402" y="729"/>
                    </a:lnTo>
                    <a:lnTo>
                      <a:pt x="474" y="705"/>
                    </a:lnTo>
                    <a:lnTo>
                      <a:pt x="556" y="671"/>
                    </a:lnTo>
                    <a:lnTo>
                      <a:pt x="647" y="635"/>
                    </a:lnTo>
                    <a:lnTo>
                      <a:pt x="864" y="528"/>
                    </a:lnTo>
                    <a:lnTo>
                      <a:pt x="903" y="607"/>
                    </a:lnTo>
                    <a:lnTo>
                      <a:pt x="683" y="715"/>
                    </a:lnTo>
                    <a:lnTo>
                      <a:pt x="587" y="754"/>
                    </a:lnTo>
                    <a:lnTo>
                      <a:pt x="504" y="786"/>
                    </a:lnTo>
                    <a:lnTo>
                      <a:pt x="424" y="814"/>
                    </a:lnTo>
                    <a:lnTo>
                      <a:pt x="356" y="831"/>
                    </a:lnTo>
                    <a:lnTo>
                      <a:pt x="290" y="839"/>
                    </a:lnTo>
                    <a:lnTo>
                      <a:pt x="234" y="841"/>
                    </a:lnTo>
                    <a:lnTo>
                      <a:pt x="185" y="839"/>
                    </a:lnTo>
                    <a:lnTo>
                      <a:pt x="136" y="828"/>
                    </a:lnTo>
                    <a:lnTo>
                      <a:pt x="98" y="811"/>
                    </a:lnTo>
                    <a:lnTo>
                      <a:pt x="64" y="790"/>
                    </a:lnTo>
                    <a:lnTo>
                      <a:pt x="39" y="760"/>
                    </a:lnTo>
                    <a:lnTo>
                      <a:pt x="17" y="724"/>
                    </a:lnTo>
                    <a:lnTo>
                      <a:pt x="6" y="688"/>
                    </a:lnTo>
                    <a:lnTo>
                      <a:pt x="0" y="643"/>
                    </a:lnTo>
                    <a:lnTo>
                      <a:pt x="0" y="605"/>
                    </a:lnTo>
                    <a:lnTo>
                      <a:pt x="6" y="562"/>
                    </a:lnTo>
                    <a:lnTo>
                      <a:pt x="23" y="473"/>
                    </a:lnTo>
                    <a:lnTo>
                      <a:pt x="56" y="386"/>
                    </a:lnTo>
                    <a:lnTo>
                      <a:pt x="94" y="292"/>
                    </a:lnTo>
                    <a:lnTo>
                      <a:pt x="141" y="209"/>
                    </a:lnTo>
                    <a:lnTo>
                      <a:pt x="191" y="130"/>
                    </a:lnTo>
                    <a:lnTo>
                      <a:pt x="240" y="56"/>
                    </a:lnTo>
                    <a:lnTo>
                      <a:pt x="287" y="0"/>
                    </a:lnTo>
                    <a:lnTo>
                      <a:pt x="356" y="5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4" name="Freeform 204"/>
              <p:cNvSpPr>
                <a:spLocks/>
              </p:cNvSpPr>
              <p:nvPr/>
            </p:nvSpPr>
            <p:spPr bwMode="auto">
              <a:xfrm>
                <a:off x="3865" y="3321"/>
                <a:ext cx="299" cy="228"/>
              </a:xfrm>
              <a:custGeom>
                <a:avLst/>
                <a:gdLst>
                  <a:gd name="T0" fmla="*/ 0 w 899"/>
                  <a:gd name="T1" fmla="*/ 0 h 685"/>
                  <a:gd name="T2" fmla="*/ 0 w 899"/>
                  <a:gd name="T3" fmla="*/ 0 h 685"/>
                  <a:gd name="T4" fmla="*/ 0 w 899"/>
                  <a:gd name="T5" fmla="*/ 0 h 685"/>
                  <a:gd name="T6" fmla="*/ 0 w 899"/>
                  <a:gd name="T7" fmla="*/ 0 h 685"/>
                  <a:gd name="T8" fmla="*/ 0 w 899"/>
                  <a:gd name="T9" fmla="*/ 0 h 685"/>
                  <a:gd name="T10" fmla="*/ 0 w 899"/>
                  <a:gd name="T11" fmla="*/ 0 h 685"/>
                  <a:gd name="T12" fmla="*/ 0 w 899"/>
                  <a:gd name="T13" fmla="*/ 0 h 685"/>
                  <a:gd name="T14" fmla="*/ 0 w 899"/>
                  <a:gd name="T15" fmla="*/ 0 h 685"/>
                  <a:gd name="T16" fmla="*/ 0 w 899"/>
                  <a:gd name="T17" fmla="*/ 0 h 685"/>
                  <a:gd name="T18" fmla="*/ 0 w 899"/>
                  <a:gd name="T19" fmla="*/ 0 h 685"/>
                  <a:gd name="T20" fmla="*/ 0 w 899"/>
                  <a:gd name="T21" fmla="*/ 0 h 685"/>
                  <a:gd name="T22" fmla="*/ 0 w 899"/>
                  <a:gd name="T23" fmla="*/ 0 h 685"/>
                  <a:gd name="T24" fmla="*/ 0 w 899"/>
                  <a:gd name="T25" fmla="*/ 0 h 685"/>
                  <a:gd name="T26" fmla="*/ 0 w 899"/>
                  <a:gd name="T27" fmla="*/ 0 h 685"/>
                  <a:gd name="T28" fmla="*/ 0 w 899"/>
                  <a:gd name="T29" fmla="*/ 0 h 685"/>
                  <a:gd name="T30" fmla="*/ 0 w 899"/>
                  <a:gd name="T31" fmla="*/ 0 h 685"/>
                  <a:gd name="T32" fmla="*/ 0 w 899"/>
                  <a:gd name="T33" fmla="*/ 0 h 6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9"/>
                  <a:gd name="T52" fmla="*/ 0 h 685"/>
                  <a:gd name="T53" fmla="*/ 899 w 899"/>
                  <a:gd name="T54" fmla="*/ 685 h 6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9" h="685">
                    <a:moveTo>
                      <a:pt x="0" y="608"/>
                    </a:moveTo>
                    <a:lnTo>
                      <a:pt x="179" y="506"/>
                    </a:lnTo>
                    <a:lnTo>
                      <a:pt x="330" y="416"/>
                    </a:lnTo>
                    <a:lnTo>
                      <a:pt x="456" y="328"/>
                    </a:lnTo>
                    <a:lnTo>
                      <a:pt x="567" y="248"/>
                    </a:lnTo>
                    <a:lnTo>
                      <a:pt x="652" y="174"/>
                    </a:lnTo>
                    <a:lnTo>
                      <a:pt x="726" y="108"/>
                    </a:lnTo>
                    <a:lnTo>
                      <a:pt x="839" y="0"/>
                    </a:lnTo>
                    <a:lnTo>
                      <a:pt x="899" y="64"/>
                    </a:lnTo>
                    <a:lnTo>
                      <a:pt x="786" y="172"/>
                    </a:lnTo>
                    <a:lnTo>
                      <a:pt x="709" y="240"/>
                    </a:lnTo>
                    <a:lnTo>
                      <a:pt x="622" y="317"/>
                    </a:lnTo>
                    <a:lnTo>
                      <a:pt x="509" y="400"/>
                    </a:lnTo>
                    <a:lnTo>
                      <a:pt x="377" y="490"/>
                    </a:lnTo>
                    <a:lnTo>
                      <a:pt x="222" y="583"/>
                    </a:lnTo>
                    <a:lnTo>
                      <a:pt x="41" y="685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5" name="Freeform 205"/>
              <p:cNvSpPr>
                <a:spLocks/>
              </p:cNvSpPr>
              <p:nvPr/>
            </p:nvSpPr>
            <p:spPr bwMode="auto">
              <a:xfrm>
                <a:off x="3865" y="3523"/>
                <a:ext cx="13" cy="27"/>
              </a:xfrm>
              <a:custGeom>
                <a:avLst/>
                <a:gdLst>
                  <a:gd name="T0" fmla="*/ 0 w 41"/>
                  <a:gd name="T1" fmla="*/ 0 h 79"/>
                  <a:gd name="T2" fmla="*/ 0 w 41"/>
                  <a:gd name="T3" fmla="*/ 0 h 79"/>
                  <a:gd name="T4" fmla="*/ 0 w 41"/>
                  <a:gd name="T5" fmla="*/ 0 h 79"/>
                  <a:gd name="T6" fmla="*/ 0 w 41"/>
                  <a:gd name="T7" fmla="*/ 0 h 79"/>
                  <a:gd name="T8" fmla="*/ 0 w 41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79"/>
                  <a:gd name="T17" fmla="*/ 41 w 41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79">
                    <a:moveTo>
                      <a:pt x="41" y="79"/>
                    </a:moveTo>
                    <a:lnTo>
                      <a:pt x="41" y="7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1" y="79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6" name="Freeform 206"/>
              <p:cNvSpPr>
                <a:spLocks/>
              </p:cNvSpPr>
              <p:nvPr/>
            </p:nvSpPr>
            <p:spPr bwMode="auto">
              <a:xfrm>
                <a:off x="4144" y="3027"/>
                <a:ext cx="218" cy="315"/>
              </a:xfrm>
              <a:custGeom>
                <a:avLst/>
                <a:gdLst>
                  <a:gd name="T0" fmla="*/ 0 w 654"/>
                  <a:gd name="T1" fmla="*/ 0 h 944"/>
                  <a:gd name="T2" fmla="*/ 0 w 654"/>
                  <a:gd name="T3" fmla="*/ 0 h 944"/>
                  <a:gd name="T4" fmla="*/ 0 w 654"/>
                  <a:gd name="T5" fmla="*/ 0 h 944"/>
                  <a:gd name="T6" fmla="*/ 0 w 654"/>
                  <a:gd name="T7" fmla="*/ 0 h 944"/>
                  <a:gd name="T8" fmla="*/ 0 w 654"/>
                  <a:gd name="T9" fmla="*/ 0 h 944"/>
                  <a:gd name="T10" fmla="*/ 0 w 654"/>
                  <a:gd name="T11" fmla="*/ 0 h 944"/>
                  <a:gd name="T12" fmla="*/ 0 w 654"/>
                  <a:gd name="T13" fmla="*/ 0 h 944"/>
                  <a:gd name="T14" fmla="*/ 0 w 654"/>
                  <a:gd name="T15" fmla="*/ 0 h 944"/>
                  <a:gd name="T16" fmla="*/ 0 w 654"/>
                  <a:gd name="T17" fmla="*/ 0 h 944"/>
                  <a:gd name="T18" fmla="*/ 0 w 654"/>
                  <a:gd name="T19" fmla="*/ 0 h 944"/>
                  <a:gd name="T20" fmla="*/ 0 w 654"/>
                  <a:gd name="T21" fmla="*/ 0 h 944"/>
                  <a:gd name="T22" fmla="*/ 0 w 654"/>
                  <a:gd name="T23" fmla="*/ 0 h 944"/>
                  <a:gd name="T24" fmla="*/ 0 w 654"/>
                  <a:gd name="T25" fmla="*/ 0 h 944"/>
                  <a:gd name="T26" fmla="*/ 0 w 654"/>
                  <a:gd name="T27" fmla="*/ 0 h 944"/>
                  <a:gd name="T28" fmla="*/ 0 w 654"/>
                  <a:gd name="T29" fmla="*/ 0 h 944"/>
                  <a:gd name="T30" fmla="*/ 0 w 654"/>
                  <a:gd name="T31" fmla="*/ 0 h 944"/>
                  <a:gd name="T32" fmla="*/ 0 w 654"/>
                  <a:gd name="T33" fmla="*/ 0 h 944"/>
                  <a:gd name="T34" fmla="*/ 0 w 654"/>
                  <a:gd name="T35" fmla="*/ 0 h 944"/>
                  <a:gd name="T36" fmla="*/ 0 w 654"/>
                  <a:gd name="T37" fmla="*/ 0 h 944"/>
                  <a:gd name="T38" fmla="*/ 0 w 654"/>
                  <a:gd name="T39" fmla="*/ 0 h 944"/>
                  <a:gd name="T40" fmla="*/ 0 w 654"/>
                  <a:gd name="T41" fmla="*/ 0 h 944"/>
                  <a:gd name="T42" fmla="*/ 0 w 654"/>
                  <a:gd name="T43" fmla="*/ 0 h 944"/>
                  <a:gd name="T44" fmla="*/ 0 w 654"/>
                  <a:gd name="T45" fmla="*/ 0 h 9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54"/>
                  <a:gd name="T70" fmla="*/ 0 h 944"/>
                  <a:gd name="T71" fmla="*/ 654 w 654"/>
                  <a:gd name="T72" fmla="*/ 944 h 94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54" h="944">
                    <a:moveTo>
                      <a:pt x="0" y="880"/>
                    </a:moveTo>
                    <a:lnTo>
                      <a:pt x="134" y="743"/>
                    </a:lnTo>
                    <a:lnTo>
                      <a:pt x="226" y="644"/>
                    </a:lnTo>
                    <a:lnTo>
                      <a:pt x="319" y="528"/>
                    </a:lnTo>
                    <a:lnTo>
                      <a:pt x="366" y="468"/>
                    </a:lnTo>
                    <a:lnTo>
                      <a:pt x="407" y="407"/>
                    </a:lnTo>
                    <a:lnTo>
                      <a:pt x="486" y="273"/>
                    </a:lnTo>
                    <a:lnTo>
                      <a:pt x="514" y="207"/>
                    </a:lnTo>
                    <a:lnTo>
                      <a:pt x="541" y="138"/>
                    </a:lnTo>
                    <a:lnTo>
                      <a:pt x="558" y="72"/>
                    </a:lnTo>
                    <a:lnTo>
                      <a:pt x="569" y="0"/>
                    </a:lnTo>
                    <a:lnTo>
                      <a:pt x="654" y="17"/>
                    </a:lnTo>
                    <a:lnTo>
                      <a:pt x="643" y="92"/>
                    </a:lnTo>
                    <a:lnTo>
                      <a:pt x="624" y="168"/>
                    </a:lnTo>
                    <a:lnTo>
                      <a:pt x="594" y="243"/>
                    </a:lnTo>
                    <a:lnTo>
                      <a:pt x="564" y="314"/>
                    </a:lnTo>
                    <a:lnTo>
                      <a:pt x="481" y="454"/>
                    </a:lnTo>
                    <a:lnTo>
                      <a:pt x="437" y="520"/>
                    </a:lnTo>
                    <a:lnTo>
                      <a:pt x="388" y="584"/>
                    </a:lnTo>
                    <a:lnTo>
                      <a:pt x="292" y="701"/>
                    </a:lnTo>
                    <a:lnTo>
                      <a:pt x="198" y="803"/>
                    </a:lnTo>
                    <a:lnTo>
                      <a:pt x="60" y="944"/>
                    </a:lnTo>
                    <a:lnTo>
                      <a:pt x="0" y="880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7" name="Freeform 207"/>
              <p:cNvSpPr>
                <a:spLocks/>
              </p:cNvSpPr>
              <p:nvPr/>
            </p:nvSpPr>
            <p:spPr bwMode="auto">
              <a:xfrm>
                <a:off x="4144" y="3321"/>
                <a:ext cx="20" cy="21"/>
              </a:xfrm>
              <a:custGeom>
                <a:avLst/>
                <a:gdLst>
                  <a:gd name="T0" fmla="*/ 0 w 60"/>
                  <a:gd name="T1" fmla="*/ 0 h 64"/>
                  <a:gd name="T2" fmla="*/ 0 w 60"/>
                  <a:gd name="T3" fmla="*/ 0 h 64"/>
                  <a:gd name="T4" fmla="*/ 0 w 60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64"/>
                  <a:gd name="T11" fmla="*/ 60 w 60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64">
                    <a:moveTo>
                      <a:pt x="60" y="64"/>
                    </a:moveTo>
                    <a:lnTo>
                      <a:pt x="0" y="0"/>
                    </a:lnTo>
                    <a:lnTo>
                      <a:pt x="60" y="6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8" name="Freeform 208"/>
              <p:cNvSpPr>
                <a:spLocks/>
              </p:cNvSpPr>
              <p:nvPr/>
            </p:nvSpPr>
            <p:spPr bwMode="auto">
              <a:xfrm>
                <a:off x="4210" y="2818"/>
                <a:ext cx="152" cy="212"/>
              </a:xfrm>
              <a:custGeom>
                <a:avLst/>
                <a:gdLst>
                  <a:gd name="T0" fmla="*/ 0 w 456"/>
                  <a:gd name="T1" fmla="*/ 0 h 636"/>
                  <a:gd name="T2" fmla="*/ 0 w 456"/>
                  <a:gd name="T3" fmla="*/ 0 h 636"/>
                  <a:gd name="T4" fmla="*/ 0 w 456"/>
                  <a:gd name="T5" fmla="*/ 0 h 636"/>
                  <a:gd name="T6" fmla="*/ 0 w 456"/>
                  <a:gd name="T7" fmla="*/ 0 h 636"/>
                  <a:gd name="T8" fmla="*/ 0 w 456"/>
                  <a:gd name="T9" fmla="*/ 0 h 636"/>
                  <a:gd name="T10" fmla="*/ 0 w 456"/>
                  <a:gd name="T11" fmla="*/ 0 h 636"/>
                  <a:gd name="T12" fmla="*/ 0 w 456"/>
                  <a:gd name="T13" fmla="*/ 0 h 636"/>
                  <a:gd name="T14" fmla="*/ 0 w 456"/>
                  <a:gd name="T15" fmla="*/ 0 h 636"/>
                  <a:gd name="T16" fmla="*/ 0 w 456"/>
                  <a:gd name="T17" fmla="*/ 0 h 636"/>
                  <a:gd name="T18" fmla="*/ 0 w 456"/>
                  <a:gd name="T19" fmla="*/ 0 h 636"/>
                  <a:gd name="T20" fmla="*/ 0 w 456"/>
                  <a:gd name="T21" fmla="*/ 0 h 636"/>
                  <a:gd name="T22" fmla="*/ 0 w 456"/>
                  <a:gd name="T23" fmla="*/ 0 h 636"/>
                  <a:gd name="T24" fmla="*/ 0 w 456"/>
                  <a:gd name="T25" fmla="*/ 0 h 636"/>
                  <a:gd name="T26" fmla="*/ 0 w 456"/>
                  <a:gd name="T27" fmla="*/ 0 h 636"/>
                  <a:gd name="T28" fmla="*/ 0 w 456"/>
                  <a:gd name="T29" fmla="*/ 0 h 636"/>
                  <a:gd name="T30" fmla="*/ 0 w 456"/>
                  <a:gd name="T31" fmla="*/ 0 h 636"/>
                  <a:gd name="T32" fmla="*/ 0 w 456"/>
                  <a:gd name="T33" fmla="*/ 0 h 636"/>
                  <a:gd name="T34" fmla="*/ 0 w 456"/>
                  <a:gd name="T35" fmla="*/ 0 h 636"/>
                  <a:gd name="T36" fmla="*/ 0 w 456"/>
                  <a:gd name="T37" fmla="*/ 0 h 636"/>
                  <a:gd name="T38" fmla="*/ 0 w 456"/>
                  <a:gd name="T39" fmla="*/ 0 h 636"/>
                  <a:gd name="T40" fmla="*/ 0 w 456"/>
                  <a:gd name="T41" fmla="*/ 0 h 6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6"/>
                  <a:gd name="T64" fmla="*/ 0 h 636"/>
                  <a:gd name="T65" fmla="*/ 456 w 456"/>
                  <a:gd name="T66" fmla="*/ 636 h 6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6" h="636">
                    <a:moveTo>
                      <a:pt x="371" y="636"/>
                    </a:moveTo>
                    <a:lnTo>
                      <a:pt x="368" y="595"/>
                    </a:lnTo>
                    <a:lnTo>
                      <a:pt x="362" y="555"/>
                    </a:lnTo>
                    <a:lnTo>
                      <a:pt x="346" y="512"/>
                    </a:lnTo>
                    <a:lnTo>
                      <a:pt x="324" y="463"/>
                    </a:lnTo>
                    <a:lnTo>
                      <a:pt x="266" y="366"/>
                    </a:lnTo>
                    <a:lnTo>
                      <a:pt x="194" y="276"/>
                    </a:lnTo>
                    <a:lnTo>
                      <a:pt x="124" y="191"/>
                    </a:lnTo>
                    <a:lnTo>
                      <a:pt x="62" y="125"/>
                    </a:lnTo>
                    <a:lnTo>
                      <a:pt x="0" y="64"/>
                    </a:lnTo>
                    <a:lnTo>
                      <a:pt x="60" y="0"/>
                    </a:lnTo>
                    <a:lnTo>
                      <a:pt x="124" y="61"/>
                    </a:lnTo>
                    <a:lnTo>
                      <a:pt x="187" y="130"/>
                    </a:lnTo>
                    <a:lnTo>
                      <a:pt x="260" y="218"/>
                    </a:lnTo>
                    <a:lnTo>
                      <a:pt x="338" y="317"/>
                    </a:lnTo>
                    <a:lnTo>
                      <a:pt x="398" y="419"/>
                    </a:lnTo>
                    <a:lnTo>
                      <a:pt x="426" y="476"/>
                    </a:lnTo>
                    <a:lnTo>
                      <a:pt x="445" y="531"/>
                    </a:lnTo>
                    <a:lnTo>
                      <a:pt x="454" y="583"/>
                    </a:lnTo>
                    <a:lnTo>
                      <a:pt x="456" y="636"/>
                    </a:lnTo>
                    <a:lnTo>
                      <a:pt x="371" y="63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9" name="Freeform 209"/>
              <p:cNvSpPr>
                <a:spLocks/>
              </p:cNvSpPr>
              <p:nvPr/>
            </p:nvSpPr>
            <p:spPr bwMode="auto">
              <a:xfrm>
                <a:off x="4334" y="3027"/>
                <a:ext cx="28" cy="6"/>
              </a:xfrm>
              <a:custGeom>
                <a:avLst/>
                <a:gdLst>
                  <a:gd name="T0" fmla="*/ 0 w 85"/>
                  <a:gd name="T1" fmla="*/ 0 h 17"/>
                  <a:gd name="T2" fmla="*/ 0 w 85"/>
                  <a:gd name="T3" fmla="*/ 0 h 17"/>
                  <a:gd name="T4" fmla="*/ 0 w 85"/>
                  <a:gd name="T5" fmla="*/ 0 h 17"/>
                  <a:gd name="T6" fmla="*/ 0 w 85"/>
                  <a:gd name="T7" fmla="*/ 0 h 17"/>
                  <a:gd name="T8" fmla="*/ 0 w 8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"/>
                  <a:gd name="T16" fmla="*/ 0 h 17"/>
                  <a:gd name="T17" fmla="*/ 85 w 8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" h="17">
                    <a:moveTo>
                      <a:pt x="85" y="17"/>
                    </a:moveTo>
                    <a:lnTo>
                      <a:pt x="85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85" y="17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50" name="Freeform 210"/>
              <p:cNvSpPr>
                <a:spLocks/>
              </p:cNvSpPr>
              <p:nvPr/>
            </p:nvSpPr>
            <p:spPr bwMode="auto">
              <a:xfrm>
                <a:off x="3673" y="2818"/>
                <a:ext cx="557" cy="548"/>
              </a:xfrm>
              <a:custGeom>
                <a:avLst/>
                <a:gdLst>
                  <a:gd name="T0" fmla="*/ 0 w 1672"/>
                  <a:gd name="T1" fmla="*/ 0 h 1643"/>
                  <a:gd name="T2" fmla="*/ 0 w 1672"/>
                  <a:gd name="T3" fmla="*/ 0 h 1643"/>
                  <a:gd name="T4" fmla="*/ 0 w 1672"/>
                  <a:gd name="T5" fmla="*/ 0 h 1643"/>
                  <a:gd name="T6" fmla="*/ 0 w 1672"/>
                  <a:gd name="T7" fmla="*/ 0 h 1643"/>
                  <a:gd name="T8" fmla="*/ 0 w 1672"/>
                  <a:gd name="T9" fmla="*/ 0 h 1643"/>
                  <a:gd name="T10" fmla="*/ 0 w 1672"/>
                  <a:gd name="T11" fmla="*/ 0 h 1643"/>
                  <a:gd name="T12" fmla="*/ 0 w 1672"/>
                  <a:gd name="T13" fmla="*/ 0 h 1643"/>
                  <a:gd name="T14" fmla="*/ 0 w 1672"/>
                  <a:gd name="T15" fmla="*/ 0 h 1643"/>
                  <a:gd name="T16" fmla="*/ 0 w 1672"/>
                  <a:gd name="T17" fmla="*/ 0 h 1643"/>
                  <a:gd name="T18" fmla="*/ 0 w 1672"/>
                  <a:gd name="T19" fmla="*/ 0 h 1643"/>
                  <a:gd name="T20" fmla="*/ 0 w 1672"/>
                  <a:gd name="T21" fmla="*/ 0 h 1643"/>
                  <a:gd name="T22" fmla="*/ 0 w 1672"/>
                  <a:gd name="T23" fmla="*/ 0 h 1643"/>
                  <a:gd name="T24" fmla="*/ 0 w 1672"/>
                  <a:gd name="T25" fmla="*/ 0 h 1643"/>
                  <a:gd name="T26" fmla="*/ 0 w 1672"/>
                  <a:gd name="T27" fmla="*/ 0 h 1643"/>
                  <a:gd name="T28" fmla="*/ 0 w 1672"/>
                  <a:gd name="T29" fmla="*/ 0 h 1643"/>
                  <a:gd name="T30" fmla="*/ 0 w 1672"/>
                  <a:gd name="T31" fmla="*/ 0 h 1643"/>
                  <a:gd name="T32" fmla="*/ 0 w 1672"/>
                  <a:gd name="T33" fmla="*/ 0 h 16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72"/>
                  <a:gd name="T52" fmla="*/ 0 h 1643"/>
                  <a:gd name="T53" fmla="*/ 1672 w 1672"/>
                  <a:gd name="T54" fmla="*/ 1643 h 16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72" h="1643">
                    <a:moveTo>
                      <a:pt x="1672" y="64"/>
                    </a:moveTo>
                    <a:lnTo>
                      <a:pt x="1452" y="268"/>
                    </a:lnTo>
                    <a:lnTo>
                      <a:pt x="954" y="740"/>
                    </a:lnTo>
                    <a:lnTo>
                      <a:pt x="673" y="1013"/>
                    </a:lnTo>
                    <a:lnTo>
                      <a:pt x="413" y="1268"/>
                    </a:lnTo>
                    <a:lnTo>
                      <a:pt x="201" y="1488"/>
                    </a:lnTo>
                    <a:lnTo>
                      <a:pt x="124" y="1577"/>
                    </a:lnTo>
                    <a:lnTo>
                      <a:pt x="69" y="1643"/>
                    </a:lnTo>
                    <a:lnTo>
                      <a:pt x="0" y="1587"/>
                    </a:lnTo>
                    <a:lnTo>
                      <a:pt x="58" y="1519"/>
                    </a:lnTo>
                    <a:lnTo>
                      <a:pt x="137" y="1428"/>
                    </a:lnTo>
                    <a:lnTo>
                      <a:pt x="349" y="1208"/>
                    </a:lnTo>
                    <a:lnTo>
                      <a:pt x="613" y="949"/>
                    </a:lnTo>
                    <a:lnTo>
                      <a:pt x="894" y="677"/>
                    </a:lnTo>
                    <a:lnTo>
                      <a:pt x="1391" y="204"/>
                    </a:lnTo>
                    <a:lnTo>
                      <a:pt x="1612" y="0"/>
                    </a:lnTo>
                    <a:lnTo>
                      <a:pt x="1672" y="64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51" name="Freeform 211"/>
              <p:cNvSpPr>
                <a:spLocks/>
              </p:cNvSpPr>
              <p:nvPr/>
            </p:nvSpPr>
            <p:spPr bwMode="auto">
              <a:xfrm>
                <a:off x="4210" y="2810"/>
                <a:ext cx="20" cy="30"/>
              </a:xfrm>
              <a:custGeom>
                <a:avLst/>
                <a:gdLst>
                  <a:gd name="T0" fmla="*/ 0 w 60"/>
                  <a:gd name="T1" fmla="*/ 0 h 90"/>
                  <a:gd name="T2" fmla="*/ 0 w 60"/>
                  <a:gd name="T3" fmla="*/ 0 h 90"/>
                  <a:gd name="T4" fmla="*/ 0 w 60"/>
                  <a:gd name="T5" fmla="*/ 0 h 90"/>
                  <a:gd name="T6" fmla="*/ 0 w 60"/>
                  <a:gd name="T7" fmla="*/ 0 h 90"/>
                  <a:gd name="T8" fmla="*/ 0 w 60"/>
                  <a:gd name="T9" fmla="*/ 0 h 90"/>
                  <a:gd name="T10" fmla="*/ 0 w 60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90"/>
                  <a:gd name="T20" fmla="*/ 60 w 60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90">
                    <a:moveTo>
                      <a:pt x="60" y="26"/>
                    </a:moveTo>
                    <a:lnTo>
                      <a:pt x="30" y="0"/>
                    </a:lnTo>
                    <a:lnTo>
                      <a:pt x="0" y="26"/>
                    </a:lnTo>
                    <a:lnTo>
                      <a:pt x="60" y="90"/>
                    </a:lnTo>
                    <a:lnTo>
                      <a:pt x="0" y="90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52" name="Freeform 212"/>
              <p:cNvSpPr>
                <a:spLocks/>
              </p:cNvSpPr>
              <p:nvPr/>
            </p:nvSpPr>
            <p:spPr bwMode="auto">
              <a:xfrm>
                <a:off x="3673" y="3347"/>
                <a:ext cx="23" cy="19"/>
              </a:xfrm>
              <a:custGeom>
                <a:avLst/>
                <a:gdLst>
                  <a:gd name="T0" fmla="*/ 0 w 69"/>
                  <a:gd name="T1" fmla="*/ 0 h 56"/>
                  <a:gd name="T2" fmla="*/ 0 w 69"/>
                  <a:gd name="T3" fmla="*/ 0 h 56"/>
                  <a:gd name="T4" fmla="*/ 0 w 69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56"/>
                  <a:gd name="T11" fmla="*/ 69 w 69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56">
                    <a:moveTo>
                      <a:pt x="69" y="56"/>
                    </a:moveTo>
                    <a:lnTo>
                      <a:pt x="0" y="0"/>
                    </a:lnTo>
                    <a:lnTo>
                      <a:pt x="69" y="56"/>
                    </a:lnTo>
                    <a:close/>
                  </a:path>
                </a:pathLst>
              </a:custGeom>
              <a:solidFill>
                <a:srgbClr val="489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77" name="Freeform 213"/>
            <p:cNvSpPr>
              <a:spLocks/>
            </p:cNvSpPr>
            <p:nvPr/>
          </p:nvSpPr>
          <p:spPr bwMode="auto">
            <a:xfrm>
              <a:off x="1921" y="2848"/>
              <a:ext cx="13" cy="4"/>
            </a:xfrm>
            <a:custGeom>
              <a:avLst/>
              <a:gdLst>
                <a:gd name="T0" fmla="*/ 0 w 38"/>
                <a:gd name="T1" fmla="*/ 0 h 11"/>
                <a:gd name="T2" fmla="*/ 0 w 38"/>
                <a:gd name="T3" fmla="*/ 0 h 11"/>
                <a:gd name="T4" fmla="*/ 0 w 38"/>
                <a:gd name="T5" fmla="*/ 0 h 11"/>
                <a:gd name="T6" fmla="*/ 0 w 38"/>
                <a:gd name="T7" fmla="*/ 0 h 11"/>
                <a:gd name="T8" fmla="*/ 0 w 3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1"/>
                <a:gd name="T17" fmla="*/ 38 w 3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1">
                  <a:moveTo>
                    <a:pt x="38" y="11"/>
                  </a:moveTo>
                  <a:lnTo>
                    <a:pt x="38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8" name="Freeform 214"/>
            <p:cNvSpPr>
              <a:spLocks/>
            </p:cNvSpPr>
            <p:nvPr/>
          </p:nvSpPr>
          <p:spPr bwMode="auto">
            <a:xfrm>
              <a:off x="1296" y="2921"/>
              <a:ext cx="25" cy="11"/>
            </a:xfrm>
            <a:custGeom>
              <a:avLst/>
              <a:gdLst>
                <a:gd name="T0" fmla="*/ 0 w 73"/>
                <a:gd name="T1" fmla="*/ 0 h 31"/>
                <a:gd name="T2" fmla="*/ 0 w 73"/>
                <a:gd name="T3" fmla="*/ 0 h 31"/>
                <a:gd name="T4" fmla="*/ 0 w 73"/>
                <a:gd name="T5" fmla="*/ 0 h 31"/>
                <a:gd name="T6" fmla="*/ 0 w 73"/>
                <a:gd name="T7" fmla="*/ 0 h 31"/>
                <a:gd name="T8" fmla="*/ 0 w 73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31"/>
                <a:gd name="T17" fmla="*/ 73 w 7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31">
                  <a:moveTo>
                    <a:pt x="0" y="0"/>
                  </a:moveTo>
                  <a:lnTo>
                    <a:pt x="0" y="2"/>
                  </a:lnTo>
                  <a:lnTo>
                    <a:pt x="73" y="29"/>
                  </a:lnTo>
                  <a:lnTo>
                    <a:pt x="7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9" name="Freeform 215"/>
            <p:cNvSpPr>
              <a:spLocks/>
            </p:cNvSpPr>
            <p:nvPr/>
          </p:nvSpPr>
          <p:spPr bwMode="auto">
            <a:xfrm>
              <a:off x="1874" y="2945"/>
              <a:ext cx="23" cy="16"/>
            </a:xfrm>
            <a:custGeom>
              <a:avLst/>
              <a:gdLst>
                <a:gd name="T0" fmla="*/ 0 w 68"/>
                <a:gd name="T1" fmla="*/ 0 h 47"/>
                <a:gd name="T2" fmla="*/ 0 w 68"/>
                <a:gd name="T3" fmla="*/ 0 h 47"/>
                <a:gd name="T4" fmla="*/ 0 w 68"/>
                <a:gd name="T5" fmla="*/ 0 h 47"/>
                <a:gd name="T6" fmla="*/ 0 w 68"/>
                <a:gd name="T7" fmla="*/ 0 h 47"/>
                <a:gd name="T8" fmla="*/ 0 w 68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47"/>
                <a:gd name="T17" fmla="*/ 68 w 68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47">
                  <a:moveTo>
                    <a:pt x="66" y="47"/>
                  </a:moveTo>
                  <a:lnTo>
                    <a:pt x="68" y="41"/>
                  </a:lnTo>
                  <a:lnTo>
                    <a:pt x="0" y="4"/>
                  </a:lnTo>
                  <a:lnTo>
                    <a:pt x="2" y="0"/>
                  </a:lnTo>
                  <a:lnTo>
                    <a:pt x="66" y="4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0" name="Freeform 216"/>
            <p:cNvSpPr>
              <a:spLocks/>
            </p:cNvSpPr>
            <p:nvPr/>
          </p:nvSpPr>
          <p:spPr bwMode="auto">
            <a:xfrm>
              <a:off x="1669" y="2199"/>
              <a:ext cx="23" cy="24"/>
            </a:xfrm>
            <a:custGeom>
              <a:avLst/>
              <a:gdLst>
                <a:gd name="T0" fmla="*/ 0 w 71"/>
                <a:gd name="T1" fmla="*/ 0 h 74"/>
                <a:gd name="T2" fmla="*/ 0 w 71"/>
                <a:gd name="T3" fmla="*/ 0 h 74"/>
                <a:gd name="T4" fmla="*/ 0 w 71"/>
                <a:gd name="T5" fmla="*/ 0 h 74"/>
                <a:gd name="T6" fmla="*/ 0 w 71"/>
                <a:gd name="T7" fmla="*/ 0 h 74"/>
                <a:gd name="T8" fmla="*/ 0 w 71"/>
                <a:gd name="T9" fmla="*/ 0 h 74"/>
                <a:gd name="T10" fmla="*/ 0 w 71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1"/>
                <a:gd name="T19" fmla="*/ 0 h 74"/>
                <a:gd name="T20" fmla="*/ 71 w 7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1" h="74">
                  <a:moveTo>
                    <a:pt x="24" y="0"/>
                  </a:moveTo>
                  <a:lnTo>
                    <a:pt x="7" y="4"/>
                  </a:lnTo>
                  <a:lnTo>
                    <a:pt x="0" y="19"/>
                  </a:lnTo>
                  <a:lnTo>
                    <a:pt x="71" y="54"/>
                  </a:lnTo>
                  <a:lnTo>
                    <a:pt x="49" y="7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1" name="Freeform 217"/>
            <p:cNvSpPr>
              <a:spLocks/>
            </p:cNvSpPr>
            <p:nvPr/>
          </p:nvSpPr>
          <p:spPr bwMode="auto">
            <a:xfrm>
              <a:off x="1915" y="2844"/>
              <a:ext cx="25" cy="8"/>
            </a:xfrm>
            <a:custGeom>
              <a:avLst/>
              <a:gdLst>
                <a:gd name="T0" fmla="*/ 0 w 76"/>
                <a:gd name="T1" fmla="*/ 0 h 23"/>
                <a:gd name="T2" fmla="*/ 0 w 76"/>
                <a:gd name="T3" fmla="*/ 0 h 23"/>
                <a:gd name="T4" fmla="*/ 0 w 76"/>
                <a:gd name="T5" fmla="*/ 0 h 23"/>
                <a:gd name="T6" fmla="*/ 0 w 76"/>
                <a:gd name="T7" fmla="*/ 0 h 23"/>
                <a:gd name="T8" fmla="*/ 0 w 76"/>
                <a:gd name="T9" fmla="*/ 0 h 23"/>
                <a:gd name="T10" fmla="*/ 0 w 76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"/>
                <a:gd name="T19" fmla="*/ 0 h 23"/>
                <a:gd name="T20" fmla="*/ 76 w 76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" h="23">
                  <a:moveTo>
                    <a:pt x="76" y="17"/>
                  </a:moveTo>
                  <a:lnTo>
                    <a:pt x="76" y="23"/>
                  </a:lnTo>
                  <a:lnTo>
                    <a:pt x="76" y="12"/>
                  </a:lnTo>
                  <a:lnTo>
                    <a:pt x="0" y="3"/>
                  </a:lnTo>
                  <a:lnTo>
                    <a:pt x="0" y="0"/>
                  </a:lnTo>
                  <a:lnTo>
                    <a:pt x="76" y="1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2" name="Freeform 218"/>
            <p:cNvSpPr>
              <a:spLocks/>
            </p:cNvSpPr>
            <p:nvPr/>
          </p:nvSpPr>
          <p:spPr bwMode="auto">
            <a:xfrm>
              <a:off x="1239" y="2597"/>
              <a:ext cx="26" cy="5"/>
            </a:xfrm>
            <a:custGeom>
              <a:avLst/>
              <a:gdLst>
                <a:gd name="T0" fmla="*/ 0 w 76"/>
                <a:gd name="T1" fmla="*/ 0 h 14"/>
                <a:gd name="T2" fmla="*/ 0 w 76"/>
                <a:gd name="T3" fmla="*/ 0 h 14"/>
                <a:gd name="T4" fmla="*/ 0 w 76"/>
                <a:gd name="T5" fmla="*/ 0 h 14"/>
                <a:gd name="T6" fmla="*/ 0 w 76"/>
                <a:gd name="T7" fmla="*/ 0 h 14"/>
                <a:gd name="T8" fmla="*/ 0 w 76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14"/>
                <a:gd name="T17" fmla="*/ 76 w 76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14">
                  <a:moveTo>
                    <a:pt x="76" y="14"/>
                  </a:moveTo>
                  <a:lnTo>
                    <a:pt x="76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76" y="14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3" name="Freeform 219"/>
            <p:cNvSpPr>
              <a:spLocks/>
            </p:cNvSpPr>
            <p:nvPr/>
          </p:nvSpPr>
          <p:spPr bwMode="auto">
            <a:xfrm>
              <a:off x="1171" y="1769"/>
              <a:ext cx="719" cy="1054"/>
            </a:xfrm>
            <a:custGeom>
              <a:avLst/>
              <a:gdLst>
                <a:gd name="T0" fmla="*/ 0 w 2159"/>
                <a:gd name="T1" fmla="*/ 0 h 3163"/>
                <a:gd name="T2" fmla="*/ 0 w 2159"/>
                <a:gd name="T3" fmla="*/ 0 h 3163"/>
                <a:gd name="T4" fmla="*/ 0 w 2159"/>
                <a:gd name="T5" fmla="*/ 0 h 3163"/>
                <a:gd name="T6" fmla="*/ 0 w 2159"/>
                <a:gd name="T7" fmla="*/ 0 h 3163"/>
                <a:gd name="T8" fmla="*/ 0 w 2159"/>
                <a:gd name="T9" fmla="*/ 0 h 3163"/>
                <a:gd name="T10" fmla="*/ 0 w 2159"/>
                <a:gd name="T11" fmla="*/ 0 h 3163"/>
                <a:gd name="T12" fmla="*/ 0 w 2159"/>
                <a:gd name="T13" fmla="*/ 0 h 3163"/>
                <a:gd name="T14" fmla="*/ 0 w 2159"/>
                <a:gd name="T15" fmla="*/ 0 h 3163"/>
                <a:gd name="T16" fmla="*/ 0 w 2159"/>
                <a:gd name="T17" fmla="*/ 0 h 3163"/>
                <a:gd name="T18" fmla="*/ 0 w 2159"/>
                <a:gd name="T19" fmla="*/ 0 h 3163"/>
                <a:gd name="T20" fmla="*/ 0 w 2159"/>
                <a:gd name="T21" fmla="*/ 0 h 3163"/>
                <a:gd name="T22" fmla="*/ 0 w 2159"/>
                <a:gd name="T23" fmla="*/ 0 h 3163"/>
                <a:gd name="T24" fmla="*/ 0 w 2159"/>
                <a:gd name="T25" fmla="*/ 0 h 3163"/>
                <a:gd name="T26" fmla="*/ 0 w 2159"/>
                <a:gd name="T27" fmla="*/ 0 h 3163"/>
                <a:gd name="T28" fmla="*/ 0 w 2159"/>
                <a:gd name="T29" fmla="*/ 0 h 3163"/>
                <a:gd name="T30" fmla="*/ 0 w 2159"/>
                <a:gd name="T31" fmla="*/ 0 h 3163"/>
                <a:gd name="T32" fmla="*/ 0 w 2159"/>
                <a:gd name="T33" fmla="*/ 0 h 3163"/>
                <a:gd name="T34" fmla="*/ 0 w 2159"/>
                <a:gd name="T35" fmla="*/ 0 h 3163"/>
                <a:gd name="T36" fmla="*/ 0 w 2159"/>
                <a:gd name="T37" fmla="*/ 0 h 3163"/>
                <a:gd name="T38" fmla="*/ 0 w 2159"/>
                <a:gd name="T39" fmla="*/ 0 h 3163"/>
                <a:gd name="T40" fmla="*/ 0 w 2159"/>
                <a:gd name="T41" fmla="*/ 0 h 3163"/>
                <a:gd name="T42" fmla="*/ 0 w 2159"/>
                <a:gd name="T43" fmla="*/ 0 h 3163"/>
                <a:gd name="T44" fmla="*/ 0 w 2159"/>
                <a:gd name="T45" fmla="*/ 0 h 3163"/>
                <a:gd name="T46" fmla="*/ 0 w 2159"/>
                <a:gd name="T47" fmla="*/ 0 h 3163"/>
                <a:gd name="T48" fmla="*/ 0 w 2159"/>
                <a:gd name="T49" fmla="*/ 0 h 3163"/>
                <a:gd name="T50" fmla="*/ 0 w 2159"/>
                <a:gd name="T51" fmla="*/ 0 h 3163"/>
                <a:gd name="T52" fmla="*/ 0 w 2159"/>
                <a:gd name="T53" fmla="*/ 0 h 3163"/>
                <a:gd name="T54" fmla="*/ 0 w 2159"/>
                <a:gd name="T55" fmla="*/ 0 h 3163"/>
                <a:gd name="T56" fmla="*/ 0 w 2159"/>
                <a:gd name="T57" fmla="*/ 0 h 3163"/>
                <a:gd name="T58" fmla="*/ 0 w 2159"/>
                <a:gd name="T59" fmla="*/ 0 h 3163"/>
                <a:gd name="T60" fmla="*/ 0 w 2159"/>
                <a:gd name="T61" fmla="*/ 0 h 3163"/>
                <a:gd name="T62" fmla="*/ 0 w 2159"/>
                <a:gd name="T63" fmla="*/ 0 h 3163"/>
                <a:gd name="T64" fmla="*/ 0 w 2159"/>
                <a:gd name="T65" fmla="*/ 0 h 3163"/>
                <a:gd name="T66" fmla="*/ 0 w 2159"/>
                <a:gd name="T67" fmla="*/ 0 h 3163"/>
                <a:gd name="T68" fmla="*/ 0 w 2159"/>
                <a:gd name="T69" fmla="*/ 0 h 3163"/>
                <a:gd name="T70" fmla="*/ 0 w 2159"/>
                <a:gd name="T71" fmla="*/ 0 h 3163"/>
                <a:gd name="T72" fmla="*/ 0 w 2159"/>
                <a:gd name="T73" fmla="*/ 0 h 3163"/>
                <a:gd name="T74" fmla="*/ 0 w 2159"/>
                <a:gd name="T75" fmla="*/ 0 h 3163"/>
                <a:gd name="T76" fmla="*/ 0 w 2159"/>
                <a:gd name="T77" fmla="*/ 0 h 3163"/>
                <a:gd name="T78" fmla="*/ 0 w 2159"/>
                <a:gd name="T79" fmla="*/ 0 h 3163"/>
                <a:gd name="T80" fmla="*/ 0 w 2159"/>
                <a:gd name="T81" fmla="*/ 0 h 3163"/>
                <a:gd name="T82" fmla="*/ 0 w 2159"/>
                <a:gd name="T83" fmla="*/ 0 h 3163"/>
                <a:gd name="T84" fmla="*/ 0 w 2159"/>
                <a:gd name="T85" fmla="*/ 0 h 3163"/>
                <a:gd name="T86" fmla="*/ 0 w 2159"/>
                <a:gd name="T87" fmla="*/ 0 h 31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59"/>
                <a:gd name="T133" fmla="*/ 0 h 3163"/>
                <a:gd name="T134" fmla="*/ 2159 w 2159"/>
                <a:gd name="T135" fmla="*/ 3163 h 31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59" h="3163">
                  <a:moveTo>
                    <a:pt x="2159" y="0"/>
                  </a:moveTo>
                  <a:lnTo>
                    <a:pt x="2078" y="30"/>
                  </a:lnTo>
                  <a:lnTo>
                    <a:pt x="1999" y="64"/>
                  </a:lnTo>
                  <a:lnTo>
                    <a:pt x="1919" y="100"/>
                  </a:lnTo>
                  <a:lnTo>
                    <a:pt x="1837" y="138"/>
                  </a:lnTo>
                  <a:lnTo>
                    <a:pt x="1754" y="179"/>
                  </a:lnTo>
                  <a:lnTo>
                    <a:pt x="1669" y="223"/>
                  </a:lnTo>
                  <a:lnTo>
                    <a:pt x="1584" y="270"/>
                  </a:lnTo>
                  <a:lnTo>
                    <a:pt x="1499" y="319"/>
                  </a:lnTo>
                  <a:lnTo>
                    <a:pt x="1414" y="371"/>
                  </a:lnTo>
                  <a:lnTo>
                    <a:pt x="1325" y="426"/>
                  </a:lnTo>
                  <a:lnTo>
                    <a:pt x="1237" y="484"/>
                  </a:lnTo>
                  <a:lnTo>
                    <a:pt x="1149" y="547"/>
                  </a:lnTo>
                  <a:lnTo>
                    <a:pt x="1058" y="613"/>
                  </a:lnTo>
                  <a:lnTo>
                    <a:pt x="968" y="681"/>
                  </a:lnTo>
                  <a:lnTo>
                    <a:pt x="875" y="753"/>
                  </a:lnTo>
                  <a:lnTo>
                    <a:pt x="783" y="828"/>
                  </a:lnTo>
                  <a:lnTo>
                    <a:pt x="750" y="858"/>
                  </a:lnTo>
                  <a:lnTo>
                    <a:pt x="715" y="885"/>
                  </a:lnTo>
                  <a:lnTo>
                    <a:pt x="681" y="919"/>
                  </a:lnTo>
                  <a:lnTo>
                    <a:pt x="649" y="949"/>
                  </a:lnTo>
                  <a:lnTo>
                    <a:pt x="615" y="985"/>
                  </a:lnTo>
                  <a:lnTo>
                    <a:pt x="583" y="1017"/>
                  </a:lnTo>
                  <a:lnTo>
                    <a:pt x="519" y="1089"/>
                  </a:lnTo>
                  <a:lnTo>
                    <a:pt x="459" y="1166"/>
                  </a:lnTo>
                  <a:lnTo>
                    <a:pt x="398" y="1245"/>
                  </a:lnTo>
                  <a:lnTo>
                    <a:pt x="343" y="1326"/>
                  </a:lnTo>
                  <a:lnTo>
                    <a:pt x="315" y="1369"/>
                  </a:lnTo>
                  <a:lnTo>
                    <a:pt x="288" y="1411"/>
                  </a:lnTo>
                  <a:lnTo>
                    <a:pt x="264" y="1454"/>
                  </a:lnTo>
                  <a:lnTo>
                    <a:pt x="239" y="1499"/>
                  </a:lnTo>
                  <a:lnTo>
                    <a:pt x="215" y="1541"/>
                  </a:lnTo>
                  <a:lnTo>
                    <a:pt x="192" y="1587"/>
                  </a:lnTo>
                  <a:lnTo>
                    <a:pt x="170" y="1631"/>
                  </a:lnTo>
                  <a:lnTo>
                    <a:pt x="149" y="1675"/>
                  </a:lnTo>
                  <a:lnTo>
                    <a:pt x="129" y="1719"/>
                  </a:lnTo>
                  <a:lnTo>
                    <a:pt x="113" y="1765"/>
                  </a:lnTo>
                  <a:lnTo>
                    <a:pt x="79" y="1856"/>
                  </a:lnTo>
                  <a:lnTo>
                    <a:pt x="63" y="1901"/>
                  </a:lnTo>
                  <a:lnTo>
                    <a:pt x="51" y="1947"/>
                  </a:lnTo>
                  <a:lnTo>
                    <a:pt x="38" y="1991"/>
                  </a:lnTo>
                  <a:lnTo>
                    <a:pt x="30" y="2035"/>
                  </a:lnTo>
                  <a:lnTo>
                    <a:pt x="19" y="2082"/>
                  </a:lnTo>
                  <a:lnTo>
                    <a:pt x="13" y="2126"/>
                  </a:lnTo>
                  <a:lnTo>
                    <a:pt x="8" y="2169"/>
                  </a:lnTo>
                  <a:lnTo>
                    <a:pt x="2" y="2214"/>
                  </a:lnTo>
                  <a:lnTo>
                    <a:pt x="0" y="2258"/>
                  </a:lnTo>
                  <a:lnTo>
                    <a:pt x="0" y="2299"/>
                  </a:lnTo>
                  <a:lnTo>
                    <a:pt x="2" y="2343"/>
                  </a:lnTo>
                  <a:lnTo>
                    <a:pt x="5" y="2384"/>
                  </a:lnTo>
                  <a:lnTo>
                    <a:pt x="8" y="2426"/>
                  </a:lnTo>
                  <a:lnTo>
                    <a:pt x="17" y="2467"/>
                  </a:lnTo>
                  <a:lnTo>
                    <a:pt x="24" y="2508"/>
                  </a:lnTo>
                  <a:lnTo>
                    <a:pt x="36" y="2546"/>
                  </a:lnTo>
                  <a:lnTo>
                    <a:pt x="49" y="2586"/>
                  </a:lnTo>
                  <a:lnTo>
                    <a:pt x="63" y="2624"/>
                  </a:lnTo>
                  <a:lnTo>
                    <a:pt x="79" y="2659"/>
                  </a:lnTo>
                  <a:lnTo>
                    <a:pt x="98" y="2695"/>
                  </a:lnTo>
                  <a:lnTo>
                    <a:pt x="121" y="2731"/>
                  </a:lnTo>
                  <a:lnTo>
                    <a:pt x="143" y="2763"/>
                  </a:lnTo>
                  <a:lnTo>
                    <a:pt x="170" y="2797"/>
                  </a:lnTo>
                  <a:lnTo>
                    <a:pt x="198" y="2827"/>
                  </a:lnTo>
                  <a:lnTo>
                    <a:pt x="228" y="2857"/>
                  </a:lnTo>
                  <a:lnTo>
                    <a:pt x="264" y="2888"/>
                  </a:lnTo>
                  <a:lnTo>
                    <a:pt x="300" y="2916"/>
                  </a:lnTo>
                  <a:lnTo>
                    <a:pt x="338" y="2940"/>
                  </a:lnTo>
                  <a:lnTo>
                    <a:pt x="377" y="2965"/>
                  </a:lnTo>
                  <a:lnTo>
                    <a:pt x="420" y="2989"/>
                  </a:lnTo>
                  <a:lnTo>
                    <a:pt x="467" y="3012"/>
                  </a:lnTo>
                  <a:lnTo>
                    <a:pt x="517" y="3031"/>
                  </a:lnTo>
                  <a:lnTo>
                    <a:pt x="569" y="3050"/>
                  </a:lnTo>
                  <a:lnTo>
                    <a:pt x="624" y="3067"/>
                  </a:lnTo>
                  <a:lnTo>
                    <a:pt x="681" y="3080"/>
                  </a:lnTo>
                  <a:lnTo>
                    <a:pt x="743" y="3094"/>
                  </a:lnTo>
                  <a:lnTo>
                    <a:pt x="805" y="3108"/>
                  </a:lnTo>
                  <a:lnTo>
                    <a:pt x="871" y="3116"/>
                  </a:lnTo>
                  <a:lnTo>
                    <a:pt x="1009" y="3133"/>
                  </a:lnTo>
                  <a:lnTo>
                    <a:pt x="1143" y="3146"/>
                  </a:lnTo>
                  <a:lnTo>
                    <a:pt x="1209" y="3148"/>
                  </a:lnTo>
                  <a:lnTo>
                    <a:pt x="1273" y="3154"/>
                  </a:lnTo>
                  <a:lnTo>
                    <a:pt x="1399" y="3160"/>
                  </a:lnTo>
                  <a:lnTo>
                    <a:pt x="1518" y="3163"/>
                  </a:lnTo>
                  <a:lnTo>
                    <a:pt x="1578" y="3163"/>
                  </a:lnTo>
                  <a:lnTo>
                    <a:pt x="1636" y="3160"/>
                  </a:lnTo>
                  <a:lnTo>
                    <a:pt x="1691" y="3160"/>
                  </a:lnTo>
                  <a:lnTo>
                    <a:pt x="1746" y="3157"/>
                  </a:lnTo>
                  <a:lnTo>
                    <a:pt x="1853" y="3148"/>
                  </a:lnTo>
                  <a:lnTo>
                    <a:pt x="2005" y="1573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F71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4" name="Freeform 220"/>
            <p:cNvSpPr>
              <a:spLocks/>
            </p:cNvSpPr>
            <p:nvPr/>
          </p:nvSpPr>
          <p:spPr bwMode="auto">
            <a:xfrm>
              <a:off x="1159" y="2043"/>
              <a:ext cx="299" cy="775"/>
            </a:xfrm>
            <a:custGeom>
              <a:avLst/>
              <a:gdLst>
                <a:gd name="T0" fmla="*/ 0 w 897"/>
                <a:gd name="T1" fmla="*/ 0 h 2326"/>
                <a:gd name="T2" fmla="*/ 0 w 897"/>
                <a:gd name="T3" fmla="*/ 0 h 2326"/>
                <a:gd name="T4" fmla="*/ 0 w 897"/>
                <a:gd name="T5" fmla="*/ 0 h 2326"/>
                <a:gd name="T6" fmla="*/ 0 w 897"/>
                <a:gd name="T7" fmla="*/ 0 h 2326"/>
                <a:gd name="T8" fmla="*/ 0 w 897"/>
                <a:gd name="T9" fmla="*/ 0 h 2326"/>
                <a:gd name="T10" fmla="*/ 0 w 897"/>
                <a:gd name="T11" fmla="*/ 0 h 2326"/>
                <a:gd name="T12" fmla="*/ 0 w 897"/>
                <a:gd name="T13" fmla="*/ 0 h 2326"/>
                <a:gd name="T14" fmla="*/ 0 w 897"/>
                <a:gd name="T15" fmla="*/ 0 h 2326"/>
                <a:gd name="T16" fmla="*/ 0 w 897"/>
                <a:gd name="T17" fmla="*/ 0 h 2326"/>
                <a:gd name="T18" fmla="*/ 0 w 897"/>
                <a:gd name="T19" fmla="*/ 0 h 2326"/>
                <a:gd name="T20" fmla="*/ 0 w 897"/>
                <a:gd name="T21" fmla="*/ 0 h 2326"/>
                <a:gd name="T22" fmla="*/ 0 w 897"/>
                <a:gd name="T23" fmla="*/ 0 h 2326"/>
                <a:gd name="T24" fmla="*/ 0 w 897"/>
                <a:gd name="T25" fmla="*/ 0 h 2326"/>
                <a:gd name="T26" fmla="*/ 0 w 897"/>
                <a:gd name="T27" fmla="*/ 0 h 2326"/>
                <a:gd name="T28" fmla="*/ 0 w 897"/>
                <a:gd name="T29" fmla="*/ 0 h 2326"/>
                <a:gd name="T30" fmla="*/ 0 w 897"/>
                <a:gd name="T31" fmla="*/ 0 h 2326"/>
                <a:gd name="T32" fmla="*/ 0 w 897"/>
                <a:gd name="T33" fmla="*/ 0 h 2326"/>
                <a:gd name="T34" fmla="*/ 0 w 897"/>
                <a:gd name="T35" fmla="*/ 0 h 2326"/>
                <a:gd name="T36" fmla="*/ 0 w 897"/>
                <a:gd name="T37" fmla="*/ 0 h 2326"/>
                <a:gd name="T38" fmla="*/ 0 w 897"/>
                <a:gd name="T39" fmla="*/ 0 h 2326"/>
                <a:gd name="T40" fmla="*/ 0 w 897"/>
                <a:gd name="T41" fmla="*/ 0 h 2326"/>
                <a:gd name="T42" fmla="*/ 0 w 897"/>
                <a:gd name="T43" fmla="*/ 0 h 2326"/>
                <a:gd name="T44" fmla="*/ 0 w 897"/>
                <a:gd name="T45" fmla="*/ 0 h 2326"/>
                <a:gd name="T46" fmla="*/ 0 w 897"/>
                <a:gd name="T47" fmla="*/ 0 h 2326"/>
                <a:gd name="T48" fmla="*/ 0 w 897"/>
                <a:gd name="T49" fmla="*/ 0 h 2326"/>
                <a:gd name="T50" fmla="*/ 0 w 897"/>
                <a:gd name="T51" fmla="*/ 0 h 2326"/>
                <a:gd name="T52" fmla="*/ 0 w 897"/>
                <a:gd name="T53" fmla="*/ 0 h 2326"/>
                <a:gd name="T54" fmla="*/ 0 w 897"/>
                <a:gd name="T55" fmla="*/ 0 h 2326"/>
                <a:gd name="T56" fmla="*/ 0 w 897"/>
                <a:gd name="T57" fmla="*/ 0 h 2326"/>
                <a:gd name="T58" fmla="*/ 0 w 897"/>
                <a:gd name="T59" fmla="*/ 0 h 2326"/>
                <a:gd name="T60" fmla="*/ 0 w 897"/>
                <a:gd name="T61" fmla="*/ 0 h 2326"/>
                <a:gd name="T62" fmla="*/ 0 w 897"/>
                <a:gd name="T63" fmla="*/ 0 h 23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97"/>
                <a:gd name="T97" fmla="*/ 0 h 2326"/>
                <a:gd name="T98" fmla="*/ 897 w 897"/>
                <a:gd name="T99" fmla="*/ 2326 h 23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97" h="2326">
                  <a:moveTo>
                    <a:pt x="820" y="33"/>
                  </a:moveTo>
                  <a:lnTo>
                    <a:pt x="751" y="91"/>
                  </a:lnTo>
                  <a:lnTo>
                    <a:pt x="685" y="155"/>
                  </a:lnTo>
                  <a:lnTo>
                    <a:pt x="622" y="223"/>
                  </a:lnTo>
                  <a:lnTo>
                    <a:pt x="559" y="295"/>
                  </a:lnTo>
                  <a:lnTo>
                    <a:pt x="438" y="449"/>
                  </a:lnTo>
                  <a:lnTo>
                    <a:pt x="328" y="613"/>
                  </a:lnTo>
                  <a:lnTo>
                    <a:pt x="281" y="696"/>
                  </a:lnTo>
                  <a:lnTo>
                    <a:pt x="234" y="785"/>
                  </a:lnTo>
                  <a:lnTo>
                    <a:pt x="190" y="872"/>
                  </a:lnTo>
                  <a:lnTo>
                    <a:pt x="155" y="963"/>
                  </a:lnTo>
                  <a:lnTo>
                    <a:pt x="121" y="1053"/>
                  </a:lnTo>
                  <a:lnTo>
                    <a:pt x="94" y="1145"/>
                  </a:lnTo>
                  <a:lnTo>
                    <a:pt x="72" y="1227"/>
                  </a:lnTo>
                  <a:lnTo>
                    <a:pt x="58" y="1317"/>
                  </a:lnTo>
                  <a:lnTo>
                    <a:pt x="47" y="1402"/>
                  </a:lnTo>
                  <a:lnTo>
                    <a:pt x="45" y="1488"/>
                  </a:lnTo>
                  <a:lnTo>
                    <a:pt x="47" y="1570"/>
                  </a:lnTo>
                  <a:lnTo>
                    <a:pt x="61" y="1653"/>
                  </a:lnTo>
                  <a:lnTo>
                    <a:pt x="78" y="1730"/>
                  </a:lnTo>
                  <a:lnTo>
                    <a:pt x="105" y="1802"/>
                  </a:lnTo>
                  <a:lnTo>
                    <a:pt x="141" y="1873"/>
                  </a:lnTo>
                  <a:lnTo>
                    <a:pt x="183" y="1941"/>
                  </a:lnTo>
                  <a:lnTo>
                    <a:pt x="237" y="2002"/>
                  </a:lnTo>
                  <a:lnTo>
                    <a:pt x="298" y="2058"/>
                  </a:lnTo>
                  <a:lnTo>
                    <a:pt x="369" y="2113"/>
                  </a:lnTo>
                  <a:lnTo>
                    <a:pt x="454" y="2160"/>
                  </a:lnTo>
                  <a:lnTo>
                    <a:pt x="498" y="2179"/>
                  </a:lnTo>
                  <a:lnTo>
                    <a:pt x="545" y="2200"/>
                  </a:lnTo>
                  <a:lnTo>
                    <a:pt x="652" y="2236"/>
                  </a:lnTo>
                  <a:lnTo>
                    <a:pt x="765" y="2260"/>
                  </a:lnTo>
                  <a:lnTo>
                    <a:pt x="897" y="2283"/>
                  </a:lnTo>
                  <a:lnTo>
                    <a:pt x="892" y="2326"/>
                  </a:lnTo>
                  <a:lnTo>
                    <a:pt x="760" y="2305"/>
                  </a:lnTo>
                  <a:lnTo>
                    <a:pt x="639" y="2277"/>
                  </a:lnTo>
                  <a:lnTo>
                    <a:pt x="532" y="2241"/>
                  </a:lnTo>
                  <a:lnTo>
                    <a:pt x="481" y="2220"/>
                  </a:lnTo>
                  <a:lnTo>
                    <a:pt x="432" y="2198"/>
                  </a:lnTo>
                  <a:lnTo>
                    <a:pt x="345" y="2148"/>
                  </a:lnTo>
                  <a:lnTo>
                    <a:pt x="268" y="2090"/>
                  </a:lnTo>
                  <a:lnTo>
                    <a:pt x="204" y="2030"/>
                  </a:lnTo>
                  <a:lnTo>
                    <a:pt x="147" y="1966"/>
                  </a:lnTo>
                  <a:lnTo>
                    <a:pt x="102" y="1896"/>
                  </a:lnTo>
                  <a:lnTo>
                    <a:pt x="64" y="1818"/>
                  </a:lnTo>
                  <a:lnTo>
                    <a:pt x="36" y="1743"/>
                  </a:lnTo>
                  <a:lnTo>
                    <a:pt x="17" y="1658"/>
                  </a:lnTo>
                  <a:lnTo>
                    <a:pt x="4" y="1576"/>
                  </a:lnTo>
                  <a:lnTo>
                    <a:pt x="0" y="1488"/>
                  </a:lnTo>
                  <a:lnTo>
                    <a:pt x="4" y="1400"/>
                  </a:lnTo>
                  <a:lnTo>
                    <a:pt x="15" y="1312"/>
                  </a:lnTo>
                  <a:lnTo>
                    <a:pt x="28" y="1221"/>
                  </a:lnTo>
                  <a:lnTo>
                    <a:pt x="53" y="1130"/>
                  </a:lnTo>
                  <a:lnTo>
                    <a:pt x="81" y="1040"/>
                  </a:lnTo>
                  <a:lnTo>
                    <a:pt x="113" y="949"/>
                  </a:lnTo>
                  <a:lnTo>
                    <a:pt x="149" y="855"/>
                  </a:lnTo>
                  <a:lnTo>
                    <a:pt x="196" y="762"/>
                  </a:lnTo>
                  <a:lnTo>
                    <a:pt x="243" y="674"/>
                  </a:lnTo>
                  <a:lnTo>
                    <a:pt x="292" y="589"/>
                  </a:lnTo>
                  <a:lnTo>
                    <a:pt x="402" y="423"/>
                  </a:lnTo>
                  <a:lnTo>
                    <a:pt x="526" y="264"/>
                  </a:lnTo>
                  <a:lnTo>
                    <a:pt x="589" y="193"/>
                  </a:lnTo>
                  <a:lnTo>
                    <a:pt x="655" y="121"/>
                  </a:lnTo>
                  <a:lnTo>
                    <a:pt x="721" y="57"/>
                  </a:lnTo>
                  <a:lnTo>
                    <a:pt x="792" y="0"/>
                  </a:lnTo>
                  <a:lnTo>
                    <a:pt x="82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5" name="Freeform 221"/>
            <p:cNvSpPr>
              <a:spLocks/>
            </p:cNvSpPr>
            <p:nvPr/>
          </p:nvSpPr>
          <p:spPr bwMode="auto">
            <a:xfrm>
              <a:off x="1423" y="2043"/>
              <a:ext cx="10" cy="11"/>
            </a:xfrm>
            <a:custGeom>
              <a:avLst/>
              <a:gdLst>
                <a:gd name="T0" fmla="*/ 0 w 30"/>
                <a:gd name="T1" fmla="*/ 0 h 33"/>
                <a:gd name="T2" fmla="*/ 0 w 30"/>
                <a:gd name="T3" fmla="*/ 0 h 33"/>
                <a:gd name="T4" fmla="*/ 0 w 30"/>
                <a:gd name="T5" fmla="*/ 0 h 33"/>
                <a:gd name="T6" fmla="*/ 0 w 30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3"/>
                <a:gd name="T14" fmla="*/ 30 w 30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3">
                  <a:moveTo>
                    <a:pt x="0" y="0"/>
                  </a:moveTo>
                  <a:lnTo>
                    <a:pt x="2" y="0"/>
                  </a:lnTo>
                  <a:lnTo>
                    <a:pt x="30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6" name="Freeform 222"/>
            <p:cNvSpPr>
              <a:spLocks/>
            </p:cNvSpPr>
            <p:nvPr/>
          </p:nvSpPr>
          <p:spPr bwMode="auto">
            <a:xfrm>
              <a:off x="1457" y="2494"/>
              <a:ext cx="943" cy="339"/>
            </a:xfrm>
            <a:custGeom>
              <a:avLst/>
              <a:gdLst>
                <a:gd name="T0" fmla="*/ 0 w 2830"/>
                <a:gd name="T1" fmla="*/ 0 h 1018"/>
                <a:gd name="T2" fmla="*/ 0 w 2830"/>
                <a:gd name="T3" fmla="*/ 0 h 1018"/>
                <a:gd name="T4" fmla="*/ 0 w 2830"/>
                <a:gd name="T5" fmla="*/ 0 h 1018"/>
                <a:gd name="T6" fmla="*/ 0 w 2830"/>
                <a:gd name="T7" fmla="*/ 0 h 1018"/>
                <a:gd name="T8" fmla="*/ 0 w 2830"/>
                <a:gd name="T9" fmla="*/ 0 h 1018"/>
                <a:gd name="T10" fmla="*/ 0 w 2830"/>
                <a:gd name="T11" fmla="*/ 0 h 1018"/>
                <a:gd name="T12" fmla="*/ 0 w 2830"/>
                <a:gd name="T13" fmla="*/ 0 h 1018"/>
                <a:gd name="T14" fmla="*/ 0 w 2830"/>
                <a:gd name="T15" fmla="*/ 0 h 1018"/>
                <a:gd name="T16" fmla="*/ 0 w 2830"/>
                <a:gd name="T17" fmla="*/ 0 h 1018"/>
                <a:gd name="T18" fmla="*/ 0 w 2830"/>
                <a:gd name="T19" fmla="*/ 0 h 1018"/>
                <a:gd name="T20" fmla="*/ 0 w 2830"/>
                <a:gd name="T21" fmla="*/ 0 h 1018"/>
                <a:gd name="T22" fmla="*/ 0 w 2830"/>
                <a:gd name="T23" fmla="*/ 0 h 1018"/>
                <a:gd name="T24" fmla="*/ 0 w 2830"/>
                <a:gd name="T25" fmla="*/ 0 h 1018"/>
                <a:gd name="T26" fmla="*/ 0 w 2830"/>
                <a:gd name="T27" fmla="*/ 0 h 1018"/>
                <a:gd name="T28" fmla="*/ 0 w 2830"/>
                <a:gd name="T29" fmla="*/ 0 h 1018"/>
                <a:gd name="T30" fmla="*/ 0 w 2830"/>
                <a:gd name="T31" fmla="*/ 0 h 1018"/>
                <a:gd name="T32" fmla="*/ 0 w 2830"/>
                <a:gd name="T33" fmla="*/ 0 h 1018"/>
                <a:gd name="T34" fmla="*/ 0 w 2830"/>
                <a:gd name="T35" fmla="*/ 0 h 1018"/>
                <a:gd name="T36" fmla="*/ 0 w 2830"/>
                <a:gd name="T37" fmla="*/ 0 h 1018"/>
                <a:gd name="T38" fmla="*/ 0 w 2830"/>
                <a:gd name="T39" fmla="*/ 0 h 1018"/>
                <a:gd name="T40" fmla="*/ 0 w 2830"/>
                <a:gd name="T41" fmla="*/ 0 h 1018"/>
                <a:gd name="T42" fmla="*/ 0 w 2830"/>
                <a:gd name="T43" fmla="*/ 0 h 1018"/>
                <a:gd name="T44" fmla="*/ 0 w 2830"/>
                <a:gd name="T45" fmla="*/ 0 h 1018"/>
                <a:gd name="T46" fmla="*/ 0 w 2830"/>
                <a:gd name="T47" fmla="*/ 0 h 1018"/>
                <a:gd name="T48" fmla="*/ 0 w 2830"/>
                <a:gd name="T49" fmla="*/ 0 h 1018"/>
                <a:gd name="T50" fmla="*/ 0 w 2830"/>
                <a:gd name="T51" fmla="*/ 0 h 1018"/>
                <a:gd name="T52" fmla="*/ 0 w 2830"/>
                <a:gd name="T53" fmla="*/ 0 h 1018"/>
                <a:gd name="T54" fmla="*/ 0 w 2830"/>
                <a:gd name="T55" fmla="*/ 0 h 1018"/>
                <a:gd name="T56" fmla="*/ 0 w 2830"/>
                <a:gd name="T57" fmla="*/ 0 h 1018"/>
                <a:gd name="T58" fmla="*/ 0 w 2830"/>
                <a:gd name="T59" fmla="*/ 0 h 1018"/>
                <a:gd name="T60" fmla="*/ 0 w 2830"/>
                <a:gd name="T61" fmla="*/ 0 h 1018"/>
                <a:gd name="T62" fmla="*/ 0 w 2830"/>
                <a:gd name="T63" fmla="*/ 0 h 1018"/>
                <a:gd name="T64" fmla="*/ 0 w 2830"/>
                <a:gd name="T65" fmla="*/ 0 h 1018"/>
                <a:gd name="T66" fmla="*/ 0 w 2830"/>
                <a:gd name="T67" fmla="*/ 0 h 1018"/>
                <a:gd name="T68" fmla="*/ 0 w 2830"/>
                <a:gd name="T69" fmla="*/ 0 h 1018"/>
                <a:gd name="T70" fmla="*/ 0 w 2830"/>
                <a:gd name="T71" fmla="*/ 0 h 1018"/>
                <a:gd name="T72" fmla="*/ 0 w 2830"/>
                <a:gd name="T73" fmla="*/ 0 h 1018"/>
                <a:gd name="T74" fmla="*/ 0 w 2830"/>
                <a:gd name="T75" fmla="*/ 0 h 1018"/>
                <a:gd name="T76" fmla="*/ 0 w 2830"/>
                <a:gd name="T77" fmla="*/ 0 h 1018"/>
                <a:gd name="T78" fmla="*/ 0 w 2830"/>
                <a:gd name="T79" fmla="*/ 0 h 1018"/>
                <a:gd name="T80" fmla="*/ 0 w 2830"/>
                <a:gd name="T81" fmla="*/ 0 h 1018"/>
                <a:gd name="T82" fmla="*/ 0 w 2830"/>
                <a:gd name="T83" fmla="*/ 0 h 1018"/>
                <a:gd name="T84" fmla="*/ 0 w 2830"/>
                <a:gd name="T85" fmla="*/ 0 h 1018"/>
                <a:gd name="T86" fmla="*/ 0 w 2830"/>
                <a:gd name="T87" fmla="*/ 0 h 1018"/>
                <a:gd name="T88" fmla="*/ 0 w 2830"/>
                <a:gd name="T89" fmla="*/ 0 h 1018"/>
                <a:gd name="T90" fmla="*/ 0 w 2830"/>
                <a:gd name="T91" fmla="*/ 0 h 1018"/>
                <a:gd name="T92" fmla="*/ 0 w 2830"/>
                <a:gd name="T93" fmla="*/ 0 h 1018"/>
                <a:gd name="T94" fmla="*/ 0 w 2830"/>
                <a:gd name="T95" fmla="*/ 0 h 1018"/>
                <a:gd name="T96" fmla="*/ 0 w 2830"/>
                <a:gd name="T97" fmla="*/ 0 h 1018"/>
                <a:gd name="T98" fmla="*/ 0 w 2830"/>
                <a:gd name="T99" fmla="*/ 0 h 1018"/>
                <a:gd name="T100" fmla="*/ 0 w 2830"/>
                <a:gd name="T101" fmla="*/ 0 h 1018"/>
                <a:gd name="T102" fmla="*/ 0 w 2830"/>
                <a:gd name="T103" fmla="*/ 0 h 1018"/>
                <a:gd name="T104" fmla="*/ 0 w 2830"/>
                <a:gd name="T105" fmla="*/ 0 h 10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30"/>
                <a:gd name="T160" fmla="*/ 0 h 1018"/>
                <a:gd name="T161" fmla="*/ 2830 w 2830"/>
                <a:gd name="T162" fmla="*/ 1018 h 10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30" h="1018">
                  <a:moveTo>
                    <a:pt x="5" y="930"/>
                  </a:moveTo>
                  <a:lnTo>
                    <a:pt x="219" y="954"/>
                  </a:lnTo>
                  <a:lnTo>
                    <a:pt x="423" y="969"/>
                  </a:lnTo>
                  <a:lnTo>
                    <a:pt x="616" y="973"/>
                  </a:lnTo>
                  <a:lnTo>
                    <a:pt x="800" y="973"/>
                  </a:lnTo>
                  <a:lnTo>
                    <a:pt x="971" y="963"/>
                  </a:lnTo>
                  <a:lnTo>
                    <a:pt x="1133" y="946"/>
                  </a:lnTo>
                  <a:lnTo>
                    <a:pt x="1282" y="924"/>
                  </a:lnTo>
                  <a:lnTo>
                    <a:pt x="1422" y="897"/>
                  </a:lnTo>
                  <a:lnTo>
                    <a:pt x="1550" y="867"/>
                  </a:lnTo>
                  <a:lnTo>
                    <a:pt x="1672" y="828"/>
                  </a:lnTo>
                  <a:lnTo>
                    <a:pt x="1787" y="787"/>
                  </a:lnTo>
                  <a:lnTo>
                    <a:pt x="1895" y="741"/>
                  </a:lnTo>
                  <a:lnTo>
                    <a:pt x="1988" y="694"/>
                  </a:lnTo>
                  <a:lnTo>
                    <a:pt x="2078" y="641"/>
                  </a:lnTo>
                  <a:lnTo>
                    <a:pt x="2161" y="592"/>
                  </a:lnTo>
                  <a:lnTo>
                    <a:pt x="2238" y="539"/>
                  </a:lnTo>
                  <a:lnTo>
                    <a:pt x="2368" y="432"/>
                  </a:lnTo>
                  <a:lnTo>
                    <a:pt x="2478" y="328"/>
                  </a:lnTo>
                  <a:lnTo>
                    <a:pt x="2568" y="232"/>
                  </a:lnTo>
                  <a:lnTo>
                    <a:pt x="2640" y="145"/>
                  </a:lnTo>
                  <a:lnTo>
                    <a:pt x="2695" y="77"/>
                  </a:lnTo>
                  <a:lnTo>
                    <a:pt x="2738" y="25"/>
                  </a:lnTo>
                  <a:lnTo>
                    <a:pt x="2783" y="0"/>
                  </a:lnTo>
                  <a:lnTo>
                    <a:pt x="2813" y="0"/>
                  </a:lnTo>
                  <a:lnTo>
                    <a:pt x="2830" y="9"/>
                  </a:lnTo>
                  <a:lnTo>
                    <a:pt x="2808" y="47"/>
                  </a:lnTo>
                  <a:lnTo>
                    <a:pt x="2797" y="41"/>
                  </a:lnTo>
                  <a:lnTo>
                    <a:pt x="2770" y="58"/>
                  </a:lnTo>
                  <a:lnTo>
                    <a:pt x="2728" y="107"/>
                  </a:lnTo>
                  <a:lnTo>
                    <a:pt x="2672" y="177"/>
                  </a:lnTo>
                  <a:lnTo>
                    <a:pt x="2602" y="258"/>
                  </a:lnTo>
                  <a:lnTo>
                    <a:pt x="2508" y="360"/>
                  </a:lnTo>
                  <a:lnTo>
                    <a:pt x="2398" y="465"/>
                  </a:lnTo>
                  <a:lnTo>
                    <a:pt x="2263" y="575"/>
                  </a:lnTo>
                  <a:lnTo>
                    <a:pt x="2186" y="628"/>
                  </a:lnTo>
                  <a:lnTo>
                    <a:pt x="2101" y="679"/>
                  </a:lnTo>
                  <a:lnTo>
                    <a:pt x="2010" y="732"/>
                  </a:lnTo>
                  <a:lnTo>
                    <a:pt x="1912" y="781"/>
                  </a:lnTo>
                  <a:lnTo>
                    <a:pt x="1801" y="828"/>
                  </a:lnTo>
                  <a:lnTo>
                    <a:pt x="1686" y="869"/>
                  </a:lnTo>
                  <a:lnTo>
                    <a:pt x="1565" y="907"/>
                  </a:lnTo>
                  <a:lnTo>
                    <a:pt x="1427" y="941"/>
                  </a:lnTo>
                  <a:lnTo>
                    <a:pt x="1286" y="969"/>
                  </a:lnTo>
                  <a:lnTo>
                    <a:pt x="1135" y="990"/>
                  </a:lnTo>
                  <a:lnTo>
                    <a:pt x="973" y="1007"/>
                  </a:lnTo>
                  <a:lnTo>
                    <a:pt x="800" y="1018"/>
                  </a:lnTo>
                  <a:lnTo>
                    <a:pt x="616" y="1018"/>
                  </a:lnTo>
                  <a:lnTo>
                    <a:pt x="420" y="1012"/>
                  </a:lnTo>
                  <a:lnTo>
                    <a:pt x="217" y="999"/>
                  </a:lnTo>
                  <a:lnTo>
                    <a:pt x="0" y="973"/>
                  </a:lnTo>
                  <a:lnTo>
                    <a:pt x="5" y="9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7" name="Freeform 223"/>
            <p:cNvSpPr>
              <a:spLocks/>
            </p:cNvSpPr>
            <p:nvPr/>
          </p:nvSpPr>
          <p:spPr bwMode="auto">
            <a:xfrm>
              <a:off x="1457" y="2804"/>
              <a:ext cx="1" cy="14"/>
            </a:xfrm>
            <a:custGeom>
              <a:avLst/>
              <a:gdLst>
                <a:gd name="T0" fmla="*/ 0 w 5"/>
                <a:gd name="T1" fmla="*/ 0 h 43"/>
                <a:gd name="T2" fmla="*/ 0 w 5"/>
                <a:gd name="T3" fmla="*/ 0 h 43"/>
                <a:gd name="T4" fmla="*/ 0 w 5"/>
                <a:gd name="T5" fmla="*/ 0 h 43"/>
                <a:gd name="T6" fmla="*/ 0 60000 65536"/>
                <a:gd name="T7" fmla="*/ 0 60000 65536"/>
                <a:gd name="T8" fmla="*/ 0 60000 65536"/>
                <a:gd name="T9" fmla="*/ 0 w 5"/>
                <a:gd name="T10" fmla="*/ 0 h 43"/>
                <a:gd name="T11" fmla="*/ 5 w 5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3">
                  <a:moveTo>
                    <a:pt x="0" y="43"/>
                  </a:moveTo>
                  <a:lnTo>
                    <a:pt x="5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8" name="Freeform 224"/>
            <p:cNvSpPr>
              <a:spLocks/>
            </p:cNvSpPr>
            <p:nvPr/>
          </p:nvSpPr>
          <p:spPr bwMode="auto">
            <a:xfrm>
              <a:off x="2002" y="1700"/>
              <a:ext cx="261" cy="1071"/>
            </a:xfrm>
            <a:custGeom>
              <a:avLst/>
              <a:gdLst>
                <a:gd name="T0" fmla="*/ 0 w 784"/>
                <a:gd name="T1" fmla="*/ 0 h 3212"/>
                <a:gd name="T2" fmla="*/ 0 w 784"/>
                <a:gd name="T3" fmla="*/ 0 h 3212"/>
                <a:gd name="T4" fmla="*/ 0 w 784"/>
                <a:gd name="T5" fmla="*/ 0 h 3212"/>
                <a:gd name="T6" fmla="*/ 0 w 784"/>
                <a:gd name="T7" fmla="*/ 0 h 3212"/>
                <a:gd name="T8" fmla="*/ 0 w 784"/>
                <a:gd name="T9" fmla="*/ 0 h 3212"/>
                <a:gd name="T10" fmla="*/ 0 w 784"/>
                <a:gd name="T11" fmla="*/ 0 h 3212"/>
                <a:gd name="T12" fmla="*/ 0 w 784"/>
                <a:gd name="T13" fmla="*/ 0 h 3212"/>
                <a:gd name="T14" fmla="*/ 0 w 784"/>
                <a:gd name="T15" fmla="*/ 0 h 3212"/>
                <a:gd name="T16" fmla="*/ 0 w 784"/>
                <a:gd name="T17" fmla="*/ 0 h 3212"/>
                <a:gd name="T18" fmla="*/ 0 w 784"/>
                <a:gd name="T19" fmla="*/ 0 h 3212"/>
                <a:gd name="T20" fmla="*/ 0 w 784"/>
                <a:gd name="T21" fmla="*/ 0 h 3212"/>
                <a:gd name="T22" fmla="*/ 0 w 784"/>
                <a:gd name="T23" fmla="*/ 0 h 3212"/>
                <a:gd name="T24" fmla="*/ 0 w 784"/>
                <a:gd name="T25" fmla="*/ 0 h 3212"/>
                <a:gd name="T26" fmla="*/ 0 w 784"/>
                <a:gd name="T27" fmla="*/ 0 h 3212"/>
                <a:gd name="T28" fmla="*/ 0 w 784"/>
                <a:gd name="T29" fmla="*/ 0 h 3212"/>
                <a:gd name="T30" fmla="*/ 0 w 784"/>
                <a:gd name="T31" fmla="*/ 0 h 3212"/>
                <a:gd name="T32" fmla="*/ 0 w 784"/>
                <a:gd name="T33" fmla="*/ 0 h 3212"/>
                <a:gd name="T34" fmla="*/ 0 w 784"/>
                <a:gd name="T35" fmla="*/ 0 h 3212"/>
                <a:gd name="T36" fmla="*/ 0 w 784"/>
                <a:gd name="T37" fmla="*/ 0 h 3212"/>
                <a:gd name="T38" fmla="*/ 0 w 784"/>
                <a:gd name="T39" fmla="*/ 0 h 3212"/>
                <a:gd name="T40" fmla="*/ 0 w 784"/>
                <a:gd name="T41" fmla="*/ 0 h 3212"/>
                <a:gd name="T42" fmla="*/ 0 w 784"/>
                <a:gd name="T43" fmla="*/ 0 h 3212"/>
                <a:gd name="T44" fmla="*/ 0 w 784"/>
                <a:gd name="T45" fmla="*/ 0 h 3212"/>
                <a:gd name="T46" fmla="*/ 0 w 784"/>
                <a:gd name="T47" fmla="*/ 0 h 3212"/>
                <a:gd name="T48" fmla="*/ 0 w 784"/>
                <a:gd name="T49" fmla="*/ 0 h 3212"/>
                <a:gd name="T50" fmla="*/ 0 w 784"/>
                <a:gd name="T51" fmla="*/ 0 h 3212"/>
                <a:gd name="T52" fmla="*/ 0 w 784"/>
                <a:gd name="T53" fmla="*/ 0 h 3212"/>
                <a:gd name="T54" fmla="*/ 0 w 784"/>
                <a:gd name="T55" fmla="*/ 0 h 3212"/>
                <a:gd name="T56" fmla="*/ 0 w 784"/>
                <a:gd name="T57" fmla="*/ 0 h 3212"/>
                <a:gd name="T58" fmla="*/ 0 w 784"/>
                <a:gd name="T59" fmla="*/ 0 h 3212"/>
                <a:gd name="T60" fmla="*/ 0 w 784"/>
                <a:gd name="T61" fmla="*/ 0 h 3212"/>
                <a:gd name="T62" fmla="*/ 0 w 784"/>
                <a:gd name="T63" fmla="*/ 0 h 3212"/>
                <a:gd name="T64" fmla="*/ 0 w 784"/>
                <a:gd name="T65" fmla="*/ 0 h 3212"/>
                <a:gd name="T66" fmla="*/ 0 w 784"/>
                <a:gd name="T67" fmla="*/ 0 h 3212"/>
                <a:gd name="T68" fmla="*/ 0 w 784"/>
                <a:gd name="T69" fmla="*/ 0 h 32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84"/>
                <a:gd name="T106" fmla="*/ 0 h 3212"/>
                <a:gd name="T107" fmla="*/ 784 w 784"/>
                <a:gd name="T108" fmla="*/ 3212 h 32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84" h="3212">
                  <a:moveTo>
                    <a:pt x="6" y="3212"/>
                  </a:moveTo>
                  <a:lnTo>
                    <a:pt x="27" y="3207"/>
                  </a:lnTo>
                  <a:lnTo>
                    <a:pt x="55" y="3195"/>
                  </a:lnTo>
                  <a:lnTo>
                    <a:pt x="129" y="3168"/>
                  </a:lnTo>
                  <a:lnTo>
                    <a:pt x="214" y="3132"/>
                  </a:lnTo>
                  <a:lnTo>
                    <a:pt x="308" y="3088"/>
                  </a:lnTo>
                  <a:lnTo>
                    <a:pt x="399" y="3039"/>
                  </a:lnTo>
                  <a:lnTo>
                    <a:pt x="440" y="3014"/>
                  </a:lnTo>
                  <a:lnTo>
                    <a:pt x="478" y="2992"/>
                  </a:lnTo>
                  <a:lnTo>
                    <a:pt x="512" y="2967"/>
                  </a:lnTo>
                  <a:lnTo>
                    <a:pt x="542" y="2945"/>
                  </a:lnTo>
                  <a:lnTo>
                    <a:pt x="564" y="2924"/>
                  </a:lnTo>
                  <a:lnTo>
                    <a:pt x="572" y="2915"/>
                  </a:lnTo>
                  <a:lnTo>
                    <a:pt x="578" y="2903"/>
                  </a:lnTo>
                  <a:lnTo>
                    <a:pt x="583" y="2888"/>
                  </a:lnTo>
                  <a:lnTo>
                    <a:pt x="589" y="2858"/>
                  </a:lnTo>
                  <a:lnTo>
                    <a:pt x="597" y="2811"/>
                  </a:lnTo>
                  <a:lnTo>
                    <a:pt x="602" y="2752"/>
                  </a:lnTo>
                  <a:lnTo>
                    <a:pt x="610" y="2684"/>
                  </a:lnTo>
                  <a:lnTo>
                    <a:pt x="621" y="2604"/>
                  </a:lnTo>
                  <a:lnTo>
                    <a:pt x="638" y="2417"/>
                  </a:lnTo>
                  <a:lnTo>
                    <a:pt x="657" y="2200"/>
                  </a:lnTo>
                  <a:lnTo>
                    <a:pt x="676" y="1958"/>
                  </a:lnTo>
                  <a:lnTo>
                    <a:pt x="699" y="1702"/>
                  </a:lnTo>
                  <a:lnTo>
                    <a:pt x="715" y="1441"/>
                  </a:lnTo>
                  <a:lnTo>
                    <a:pt x="734" y="1177"/>
                  </a:lnTo>
                  <a:lnTo>
                    <a:pt x="751" y="923"/>
                  </a:lnTo>
                  <a:lnTo>
                    <a:pt x="765" y="685"/>
                  </a:lnTo>
                  <a:lnTo>
                    <a:pt x="772" y="470"/>
                  </a:lnTo>
                  <a:lnTo>
                    <a:pt x="781" y="289"/>
                  </a:lnTo>
                  <a:lnTo>
                    <a:pt x="784" y="212"/>
                  </a:lnTo>
                  <a:lnTo>
                    <a:pt x="784" y="146"/>
                  </a:lnTo>
                  <a:lnTo>
                    <a:pt x="784" y="93"/>
                  </a:lnTo>
                  <a:lnTo>
                    <a:pt x="781" y="52"/>
                  </a:lnTo>
                  <a:lnTo>
                    <a:pt x="778" y="25"/>
                  </a:lnTo>
                  <a:lnTo>
                    <a:pt x="778" y="16"/>
                  </a:lnTo>
                  <a:lnTo>
                    <a:pt x="776" y="10"/>
                  </a:lnTo>
                  <a:lnTo>
                    <a:pt x="770" y="8"/>
                  </a:lnTo>
                  <a:lnTo>
                    <a:pt x="762" y="6"/>
                  </a:lnTo>
                  <a:lnTo>
                    <a:pt x="740" y="2"/>
                  </a:lnTo>
                  <a:lnTo>
                    <a:pt x="710" y="0"/>
                  </a:lnTo>
                  <a:lnTo>
                    <a:pt x="672" y="0"/>
                  </a:lnTo>
                  <a:lnTo>
                    <a:pt x="578" y="6"/>
                  </a:lnTo>
                  <a:lnTo>
                    <a:pt x="525" y="8"/>
                  </a:lnTo>
                  <a:lnTo>
                    <a:pt x="474" y="14"/>
                  </a:lnTo>
                  <a:lnTo>
                    <a:pt x="421" y="19"/>
                  </a:lnTo>
                  <a:lnTo>
                    <a:pt x="372" y="25"/>
                  </a:lnTo>
                  <a:lnTo>
                    <a:pt x="325" y="33"/>
                  </a:lnTo>
                  <a:lnTo>
                    <a:pt x="284" y="42"/>
                  </a:lnTo>
                  <a:lnTo>
                    <a:pt x="248" y="49"/>
                  </a:lnTo>
                  <a:lnTo>
                    <a:pt x="223" y="57"/>
                  </a:lnTo>
                  <a:lnTo>
                    <a:pt x="217" y="61"/>
                  </a:lnTo>
                  <a:lnTo>
                    <a:pt x="214" y="63"/>
                  </a:lnTo>
                  <a:lnTo>
                    <a:pt x="206" y="68"/>
                  </a:lnTo>
                  <a:lnTo>
                    <a:pt x="204" y="72"/>
                  </a:lnTo>
                  <a:lnTo>
                    <a:pt x="204" y="76"/>
                  </a:lnTo>
                  <a:lnTo>
                    <a:pt x="204" y="93"/>
                  </a:lnTo>
                  <a:lnTo>
                    <a:pt x="204" y="123"/>
                  </a:lnTo>
                  <a:lnTo>
                    <a:pt x="198" y="234"/>
                  </a:lnTo>
                  <a:lnTo>
                    <a:pt x="174" y="596"/>
                  </a:lnTo>
                  <a:lnTo>
                    <a:pt x="138" y="1100"/>
                  </a:lnTo>
                  <a:lnTo>
                    <a:pt x="97" y="1666"/>
                  </a:lnTo>
                  <a:lnTo>
                    <a:pt x="55" y="2233"/>
                  </a:lnTo>
                  <a:lnTo>
                    <a:pt x="39" y="2494"/>
                  </a:lnTo>
                  <a:lnTo>
                    <a:pt x="22" y="2724"/>
                  </a:lnTo>
                  <a:lnTo>
                    <a:pt x="12" y="2924"/>
                  </a:lnTo>
                  <a:lnTo>
                    <a:pt x="3" y="3077"/>
                  </a:lnTo>
                  <a:lnTo>
                    <a:pt x="0" y="3176"/>
                  </a:lnTo>
                  <a:lnTo>
                    <a:pt x="3" y="3201"/>
                  </a:lnTo>
                  <a:lnTo>
                    <a:pt x="3" y="3209"/>
                  </a:lnTo>
                  <a:lnTo>
                    <a:pt x="6" y="3212"/>
                  </a:lnTo>
                  <a:close/>
                </a:path>
              </a:pathLst>
            </a:custGeom>
            <a:solidFill>
              <a:srgbClr val="48A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9" name="Freeform 225"/>
            <p:cNvSpPr>
              <a:spLocks/>
            </p:cNvSpPr>
            <p:nvPr/>
          </p:nvSpPr>
          <p:spPr bwMode="auto">
            <a:xfrm>
              <a:off x="2181" y="1699"/>
              <a:ext cx="97" cy="975"/>
            </a:xfrm>
            <a:custGeom>
              <a:avLst/>
              <a:gdLst>
                <a:gd name="T0" fmla="*/ 0 w 292"/>
                <a:gd name="T1" fmla="*/ 0 h 2923"/>
                <a:gd name="T2" fmla="*/ 0 w 292"/>
                <a:gd name="T3" fmla="*/ 0 h 2923"/>
                <a:gd name="T4" fmla="*/ 0 w 292"/>
                <a:gd name="T5" fmla="*/ 0 h 2923"/>
                <a:gd name="T6" fmla="*/ 0 w 292"/>
                <a:gd name="T7" fmla="*/ 0 h 2923"/>
                <a:gd name="T8" fmla="*/ 0 w 292"/>
                <a:gd name="T9" fmla="*/ 0 h 2923"/>
                <a:gd name="T10" fmla="*/ 0 w 292"/>
                <a:gd name="T11" fmla="*/ 0 h 2923"/>
                <a:gd name="T12" fmla="*/ 0 w 292"/>
                <a:gd name="T13" fmla="*/ 0 h 2923"/>
                <a:gd name="T14" fmla="*/ 0 w 292"/>
                <a:gd name="T15" fmla="*/ 0 h 2923"/>
                <a:gd name="T16" fmla="*/ 0 w 292"/>
                <a:gd name="T17" fmla="*/ 0 h 2923"/>
                <a:gd name="T18" fmla="*/ 0 w 292"/>
                <a:gd name="T19" fmla="*/ 0 h 2923"/>
                <a:gd name="T20" fmla="*/ 0 w 292"/>
                <a:gd name="T21" fmla="*/ 0 h 2923"/>
                <a:gd name="T22" fmla="*/ 0 w 292"/>
                <a:gd name="T23" fmla="*/ 0 h 2923"/>
                <a:gd name="T24" fmla="*/ 0 w 292"/>
                <a:gd name="T25" fmla="*/ 0 h 2923"/>
                <a:gd name="T26" fmla="*/ 0 w 292"/>
                <a:gd name="T27" fmla="*/ 0 h 2923"/>
                <a:gd name="T28" fmla="*/ 0 w 292"/>
                <a:gd name="T29" fmla="*/ 0 h 2923"/>
                <a:gd name="T30" fmla="*/ 0 w 292"/>
                <a:gd name="T31" fmla="*/ 0 h 2923"/>
                <a:gd name="T32" fmla="*/ 0 w 292"/>
                <a:gd name="T33" fmla="*/ 0 h 2923"/>
                <a:gd name="T34" fmla="*/ 0 w 292"/>
                <a:gd name="T35" fmla="*/ 0 h 2923"/>
                <a:gd name="T36" fmla="*/ 0 w 292"/>
                <a:gd name="T37" fmla="*/ 0 h 2923"/>
                <a:gd name="T38" fmla="*/ 0 w 292"/>
                <a:gd name="T39" fmla="*/ 0 h 2923"/>
                <a:gd name="T40" fmla="*/ 0 w 292"/>
                <a:gd name="T41" fmla="*/ 0 h 2923"/>
                <a:gd name="T42" fmla="*/ 0 w 292"/>
                <a:gd name="T43" fmla="*/ 0 h 2923"/>
                <a:gd name="T44" fmla="*/ 0 w 292"/>
                <a:gd name="T45" fmla="*/ 0 h 2923"/>
                <a:gd name="T46" fmla="*/ 0 w 292"/>
                <a:gd name="T47" fmla="*/ 0 h 2923"/>
                <a:gd name="T48" fmla="*/ 0 w 292"/>
                <a:gd name="T49" fmla="*/ 0 h 2923"/>
                <a:gd name="T50" fmla="*/ 0 w 292"/>
                <a:gd name="T51" fmla="*/ 0 h 2923"/>
                <a:gd name="T52" fmla="*/ 0 w 292"/>
                <a:gd name="T53" fmla="*/ 0 h 29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2"/>
                <a:gd name="T82" fmla="*/ 0 h 2923"/>
                <a:gd name="T83" fmla="*/ 292 w 292"/>
                <a:gd name="T84" fmla="*/ 2923 h 292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2" h="2923">
                  <a:moveTo>
                    <a:pt x="0" y="2893"/>
                  </a:moveTo>
                  <a:lnTo>
                    <a:pt x="4" y="2880"/>
                  </a:lnTo>
                  <a:lnTo>
                    <a:pt x="8" y="2849"/>
                  </a:lnTo>
                  <a:lnTo>
                    <a:pt x="23" y="2750"/>
                  </a:lnTo>
                  <a:lnTo>
                    <a:pt x="58" y="2414"/>
                  </a:lnTo>
                  <a:lnTo>
                    <a:pt x="97" y="1955"/>
                  </a:lnTo>
                  <a:lnTo>
                    <a:pt x="136" y="1441"/>
                  </a:lnTo>
                  <a:lnTo>
                    <a:pt x="170" y="924"/>
                  </a:lnTo>
                  <a:lnTo>
                    <a:pt x="193" y="471"/>
                  </a:lnTo>
                  <a:lnTo>
                    <a:pt x="204" y="149"/>
                  </a:lnTo>
                  <a:lnTo>
                    <a:pt x="202" y="58"/>
                  </a:lnTo>
                  <a:lnTo>
                    <a:pt x="198" y="39"/>
                  </a:lnTo>
                  <a:lnTo>
                    <a:pt x="198" y="30"/>
                  </a:lnTo>
                  <a:lnTo>
                    <a:pt x="281" y="0"/>
                  </a:lnTo>
                  <a:lnTo>
                    <a:pt x="283" y="19"/>
                  </a:lnTo>
                  <a:lnTo>
                    <a:pt x="287" y="52"/>
                  </a:lnTo>
                  <a:lnTo>
                    <a:pt x="292" y="149"/>
                  </a:lnTo>
                  <a:lnTo>
                    <a:pt x="278" y="475"/>
                  </a:lnTo>
                  <a:lnTo>
                    <a:pt x="256" y="932"/>
                  </a:lnTo>
                  <a:lnTo>
                    <a:pt x="221" y="1450"/>
                  </a:lnTo>
                  <a:lnTo>
                    <a:pt x="182" y="1967"/>
                  </a:lnTo>
                  <a:lnTo>
                    <a:pt x="144" y="2425"/>
                  </a:lnTo>
                  <a:lnTo>
                    <a:pt x="108" y="2763"/>
                  </a:lnTo>
                  <a:lnTo>
                    <a:pt x="94" y="2865"/>
                  </a:lnTo>
                  <a:lnTo>
                    <a:pt x="89" y="2901"/>
                  </a:lnTo>
                  <a:lnTo>
                    <a:pt x="83" y="2923"/>
                  </a:lnTo>
                  <a:lnTo>
                    <a:pt x="0" y="2893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0" name="Freeform 226"/>
            <p:cNvSpPr>
              <a:spLocks/>
            </p:cNvSpPr>
            <p:nvPr/>
          </p:nvSpPr>
          <p:spPr bwMode="auto">
            <a:xfrm>
              <a:off x="2056" y="1685"/>
              <a:ext cx="210" cy="48"/>
            </a:xfrm>
            <a:custGeom>
              <a:avLst/>
              <a:gdLst>
                <a:gd name="T0" fmla="*/ 0 w 629"/>
                <a:gd name="T1" fmla="*/ 0 h 144"/>
                <a:gd name="T2" fmla="*/ 0 w 629"/>
                <a:gd name="T3" fmla="*/ 0 h 144"/>
                <a:gd name="T4" fmla="*/ 0 w 629"/>
                <a:gd name="T5" fmla="*/ 0 h 144"/>
                <a:gd name="T6" fmla="*/ 0 w 629"/>
                <a:gd name="T7" fmla="*/ 0 h 144"/>
                <a:gd name="T8" fmla="*/ 0 w 629"/>
                <a:gd name="T9" fmla="*/ 0 h 144"/>
                <a:gd name="T10" fmla="*/ 0 w 629"/>
                <a:gd name="T11" fmla="*/ 0 h 144"/>
                <a:gd name="T12" fmla="*/ 0 w 629"/>
                <a:gd name="T13" fmla="*/ 0 h 144"/>
                <a:gd name="T14" fmla="*/ 0 w 629"/>
                <a:gd name="T15" fmla="*/ 0 h 144"/>
                <a:gd name="T16" fmla="*/ 0 w 629"/>
                <a:gd name="T17" fmla="*/ 0 h 144"/>
                <a:gd name="T18" fmla="*/ 0 w 629"/>
                <a:gd name="T19" fmla="*/ 0 h 144"/>
                <a:gd name="T20" fmla="*/ 0 w 629"/>
                <a:gd name="T21" fmla="*/ 0 h 144"/>
                <a:gd name="T22" fmla="*/ 0 w 629"/>
                <a:gd name="T23" fmla="*/ 0 h 144"/>
                <a:gd name="T24" fmla="*/ 0 w 629"/>
                <a:gd name="T25" fmla="*/ 0 h 144"/>
                <a:gd name="T26" fmla="*/ 0 w 629"/>
                <a:gd name="T27" fmla="*/ 0 h 144"/>
                <a:gd name="T28" fmla="*/ 0 w 629"/>
                <a:gd name="T29" fmla="*/ 0 h 144"/>
                <a:gd name="T30" fmla="*/ 0 w 629"/>
                <a:gd name="T31" fmla="*/ 0 h 144"/>
                <a:gd name="T32" fmla="*/ 0 w 629"/>
                <a:gd name="T33" fmla="*/ 0 h 144"/>
                <a:gd name="T34" fmla="*/ 0 w 629"/>
                <a:gd name="T35" fmla="*/ 0 h 144"/>
                <a:gd name="T36" fmla="*/ 0 w 629"/>
                <a:gd name="T37" fmla="*/ 0 h 144"/>
                <a:gd name="T38" fmla="*/ 0 w 629"/>
                <a:gd name="T39" fmla="*/ 0 h 144"/>
                <a:gd name="T40" fmla="*/ 0 w 629"/>
                <a:gd name="T41" fmla="*/ 0 h 144"/>
                <a:gd name="T42" fmla="*/ 0 w 629"/>
                <a:gd name="T43" fmla="*/ 0 h 144"/>
                <a:gd name="T44" fmla="*/ 0 w 629"/>
                <a:gd name="T45" fmla="*/ 0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29"/>
                <a:gd name="T70" fmla="*/ 0 h 144"/>
                <a:gd name="T71" fmla="*/ 629 w 62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29" h="144">
                  <a:moveTo>
                    <a:pt x="594" y="97"/>
                  </a:moveTo>
                  <a:lnTo>
                    <a:pt x="588" y="94"/>
                  </a:lnTo>
                  <a:lnTo>
                    <a:pt x="575" y="91"/>
                  </a:lnTo>
                  <a:lnTo>
                    <a:pt x="509" y="89"/>
                  </a:lnTo>
                  <a:lnTo>
                    <a:pt x="417" y="94"/>
                  </a:lnTo>
                  <a:lnTo>
                    <a:pt x="315" y="102"/>
                  </a:lnTo>
                  <a:lnTo>
                    <a:pt x="217" y="113"/>
                  </a:lnTo>
                  <a:lnTo>
                    <a:pt x="128" y="130"/>
                  </a:lnTo>
                  <a:lnTo>
                    <a:pt x="77" y="144"/>
                  </a:lnTo>
                  <a:lnTo>
                    <a:pt x="79" y="141"/>
                  </a:lnTo>
                  <a:lnTo>
                    <a:pt x="0" y="106"/>
                  </a:lnTo>
                  <a:lnTo>
                    <a:pt x="8" y="89"/>
                  </a:lnTo>
                  <a:lnTo>
                    <a:pt x="41" y="64"/>
                  </a:lnTo>
                  <a:lnTo>
                    <a:pt x="109" y="45"/>
                  </a:lnTo>
                  <a:lnTo>
                    <a:pt x="200" y="28"/>
                  </a:lnTo>
                  <a:lnTo>
                    <a:pt x="305" y="17"/>
                  </a:lnTo>
                  <a:lnTo>
                    <a:pt x="409" y="9"/>
                  </a:lnTo>
                  <a:lnTo>
                    <a:pt x="509" y="0"/>
                  </a:lnTo>
                  <a:lnTo>
                    <a:pt x="579" y="6"/>
                  </a:lnTo>
                  <a:lnTo>
                    <a:pt x="607" y="9"/>
                  </a:lnTo>
                  <a:lnTo>
                    <a:pt x="629" y="17"/>
                  </a:lnTo>
                  <a:lnTo>
                    <a:pt x="594" y="97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1" name="Freeform 227"/>
            <p:cNvSpPr>
              <a:spLocks/>
            </p:cNvSpPr>
            <p:nvPr/>
          </p:nvSpPr>
          <p:spPr bwMode="auto">
            <a:xfrm>
              <a:off x="2247" y="1691"/>
              <a:ext cx="27" cy="27"/>
            </a:xfrm>
            <a:custGeom>
              <a:avLst/>
              <a:gdLst>
                <a:gd name="T0" fmla="*/ 0 w 83"/>
                <a:gd name="T1" fmla="*/ 0 h 80"/>
                <a:gd name="T2" fmla="*/ 0 w 83"/>
                <a:gd name="T3" fmla="*/ 0 h 80"/>
                <a:gd name="T4" fmla="*/ 0 w 83"/>
                <a:gd name="T5" fmla="*/ 0 h 80"/>
                <a:gd name="T6" fmla="*/ 0 w 83"/>
                <a:gd name="T7" fmla="*/ 0 h 80"/>
                <a:gd name="T8" fmla="*/ 0 w 83"/>
                <a:gd name="T9" fmla="*/ 0 h 80"/>
                <a:gd name="T10" fmla="*/ 0 w 83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80"/>
                <a:gd name="T20" fmla="*/ 83 w 83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80">
                  <a:moveTo>
                    <a:pt x="83" y="25"/>
                  </a:moveTo>
                  <a:lnTo>
                    <a:pt x="78" y="8"/>
                  </a:lnTo>
                  <a:lnTo>
                    <a:pt x="58" y="0"/>
                  </a:lnTo>
                  <a:lnTo>
                    <a:pt x="23" y="80"/>
                  </a:lnTo>
                  <a:lnTo>
                    <a:pt x="0" y="55"/>
                  </a:lnTo>
                  <a:lnTo>
                    <a:pt x="83" y="25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2" name="Freeform 228"/>
            <p:cNvSpPr>
              <a:spLocks/>
            </p:cNvSpPr>
            <p:nvPr/>
          </p:nvSpPr>
          <p:spPr bwMode="auto">
            <a:xfrm>
              <a:off x="1423" y="1753"/>
              <a:ext cx="473" cy="300"/>
            </a:xfrm>
            <a:custGeom>
              <a:avLst/>
              <a:gdLst>
                <a:gd name="T0" fmla="*/ 0 w 1420"/>
                <a:gd name="T1" fmla="*/ 0 h 902"/>
                <a:gd name="T2" fmla="*/ 0 w 1420"/>
                <a:gd name="T3" fmla="*/ 0 h 902"/>
                <a:gd name="T4" fmla="*/ 0 w 1420"/>
                <a:gd name="T5" fmla="*/ 0 h 902"/>
                <a:gd name="T6" fmla="*/ 0 w 1420"/>
                <a:gd name="T7" fmla="*/ 0 h 902"/>
                <a:gd name="T8" fmla="*/ 0 w 1420"/>
                <a:gd name="T9" fmla="*/ 0 h 902"/>
                <a:gd name="T10" fmla="*/ 0 w 1420"/>
                <a:gd name="T11" fmla="*/ 0 h 902"/>
                <a:gd name="T12" fmla="*/ 0 w 1420"/>
                <a:gd name="T13" fmla="*/ 0 h 902"/>
                <a:gd name="T14" fmla="*/ 0 w 1420"/>
                <a:gd name="T15" fmla="*/ 0 h 902"/>
                <a:gd name="T16" fmla="*/ 0 w 1420"/>
                <a:gd name="T17" fmla="*/ 0 h 902"/>
                <a:gd name="T18" fmla="*/ 0 w 1420"/>
                <a:gd name="T19" fmla="*/ 0 h 902"/>
                <a:gd name="T20" fmla="*/ 0 w 1420"/>
                <a:gd name="T21" fmla="*/ 0 h 902"/>
                <a:gd name="T22" fmla="*/ 0 w 1420"/>
                <a:gd name="T23" fmla="*/ 0 h 902"/>
                <a:gd name="T24" fmla="*/ 0 w 1420"/>
                <a:gd name="T25" fmla="*/ 0 h 902"/>
                <a:gd name="T26" fmla="*/ 0 w 1420"/>
                <a:gd name="T27" fmla="*/ 0 h 902"/>
                <a:gd name="T28" fmla="*/ 0 w 1420"/>
                <a:gd name="T29" fmla="*/ 0 h 902"/>
                <a:gd name="T30" fmla="*/ 0 w 1420"/>
                <a:gd name="T31" fmla="*/ 0 h 902"/>
                <a:gd name="T32" fmla="*/ 0 w 1420"/>
                <a:gd name="T33" fmla="*/ 0 h 902"/>
                <a:gd name="T34" fmla="*/ 0 w 1420"/>
                <a:gd name="T35" fmla="*/ 0 h 902"/>
                <a:gd name="T36" fmla="*/ 0 w 1420"/>
                <a:gd name="T37" fmla="*/ 0 h 902"/>
                <a:gd name="T38" fmla="*/ 0 w 1420"/>
                <a:gd name="T39" fmla="*/ 0 h 902"/>
                <a:gd name="T40" fmla="*/ 0 w 1420"/>
                <a:gd name="T41" fmla="*/ 0 h 9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20"/>
                <a:gd name="T64" fmla="*/ 0 h 902"/>
                <a:gd name="T65" fmla="*/ 1420 w 1420"/>
                <a:gd name="T66" fmla="*/ 902 h 90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20" h="902">
                  <a:moveTo>
                    <a:pt x="1420" y="79"/>
                  </a:moveTo>
                  <a:lnTo>
                    <a:pt x="1260" y="143"/>
                  </a:lnTo>
                  <a:lnTo>
                    <a:pt x="1100" y="215"/>
                  </a:lnTo>
                  <a:lnTo>
                    <a:pt x="932" y="300"/>
                  </a:lnTo>
                  <a:lnTo>
                    <a:pt x="764" y="396"/>
                  </a:lnTo>
                  <a:lnTo>
                    <a:pt x="591" y="503"/>
                  </a:lnTo>
                  <a:lnTo>
                    <a:pt x="506" y="558"/>
                  </a:lnTo>
                  <a:lnTo>
                    <a:pt x="417" y="621"/>
                  </a:lnTo>
                  <a:lnTo>
                    <a:pt x="239" y="753"/>
                  </a:lnTo>
                  <a:lnTo>
                    <a:pt x="55" y="902"/>
                  </a:lnTo>
                  <a:lnTo>
                    <a:pt x="0" y="832"/>
                  </a:lnTo>
                  <a:lnTo>
                    <a:pt x="185" y="684"/>
                  </a:lnTo>
                  <a:lnTo>
                    <a:pt x="363" y="552"/>
                  </a:lnTo>
                  <a:lnTo>
                    <a:pt x="453" y="486"/>
                  </a:lnTo>
                  <a:lnTo>
                    <a:pt x="545" y="428"/>
                  </a:lnTo>
                  <a:lnTo>
                    <a:pt x="718" y="321"/>
                  </a:lnTo>
                  <a:lnTo>
                    <a:pt x="892" y="222"/>
                  </a:lnTo>
                  <a:lnTo>
                    <a:pt x="1058" y="137"/>
                  </a:lnTo>
                  <a:lnTo>
                    <a:pt x="1224" y="62"/>
                  </a:lnTo>
                  <a:lnTo>
                    <a:pt x="1384" y="0"/>
                  </a:lnTo>
                  <a:lnTo>
                    <a:pt x="1420" y="79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3" name="Freeform 229"/>
            <p:cNvSpPr>
              <a:spLocks/>
            </p:cNvSpPr>
            <p:nvPr/>
          </p:nvSpPr>
          <p:spPr bwMode="auto">
            <a:xfrm>
              <a:off x="1156" y="2030"/>
              <a:ext cx="307" cy="788"/>
            </a:xfrm>
            <a:custGeom>
              <a:avLst/>
              <a:gdLst>
                <a:gd name="T0" fmla="*/ 0 w 922"/>
                <a:gd name="T1" fmla="*/ 0 h 2365"/>
                <a:gd name="T2" fmla="*/ 0 w 922"/>
                <a:gd name="T3" fmla="*/ 0 h 2365"/>
                <a:gd name="T4" fmla="*/ 0 w 922"/>
                <a:gd name="T5" fmla="*/ 0 h 2365"/>
                <a:gd name="T6" fmla="*/ 0 w 922"/>
                <a:gd name="T7" fmla="*/ 0 h 2365"/>
                <a:gd name="T8" fmla="*/ 0 w 922"/>
                <a:gd name="T9" fmla="*/ 0 h 2365"/>
                <a:gd name="T10" fmla="*/ 0 w 922"/>
                <a:gd name="T11" fmla="*/ 0 h 2365"/>
                <a:gd name="T12" fmla="*/ 0 w 922"/>
                <a:gd name="T13" fmla="*/ 0 h 2365"/>
                <a:gd name="T14" fmla="*/ 0 w 922"/>
                <a:gd name="T15" fmla="*/ 0 h 2365"/>
                <a:gd name="T16" fmla="*/ 0 w 922"/>
                <a:gd name="T17" fmla="*/ 0 h 2365"/>
                <a:gd name="T18" fmla="*/ 0 w 922"/>
                <a:gd name="T19" fmla="*/ 0 h 2365"/>
                <a:gd name="T20" fmla="*/ 0 w 922"/>
                <a:gd name="T21" fmla="*/ 0 h 2365"/>
                <a:gd name="T22" fmla="*/ 0 w 922"/>
                <a:gd name="T23" fmla="*/ 0 h 2365"/>
                <a:gd name="T24" fmla="*/ 0 w 922"/>
                <a:gd name="T25" fmla="*/ 0 h 2365"/>
                <a:gd name="T26" fmla="*/ 0 w 922"/>
                <a:gd name="T27" fmla="*/ 0 h 2365"/>
                <a:gd name="T28" fmla="*/ 0 w 922"/>
                <a:gd name="T29" fmla="*/ 0 h 2365"/>
                <a:gd name="T30" fmla="*/ 0 w 922"/>
                <a:gd name="T31" fmla="*/ 0 h 2365"/>
                <a:gd name="T32" fmla="*/ 0 w 922"/>
                <a:gd name="T33" fmla="*/ 0 h 2365"/>
                <a:gd name="T34" fmla="*/ 0 w 922"/>
                <a:gd name="T35" fmla="*/ 0 h 2365"/>
                <a:gd name="T36" fmla="*/ 0 w 922"/>
                <a:gd name="T37" fmla="*/ 0 h 2365"/>
                <a:gd name="T38" fmla="*/ 0 w 922"/>
                <a:gd name="T39" fmla="*/ 0 h 2365"/>
                <a:gd name="T40" fmla="*/ 0 w 922"/>
                <a:gd name="T41" fmla="*/ 0 h 2365"/>
                <a:gd name="T42" fmla="*/ 0 w 922"/>
                <a:gd name="T43" fmla="*/ 0 h 2365"/>
                <a:gd name="T44" fmla="*/ 0 w 922"/>
                <a:gd name="T45" fmla="*/ 0 h 2365"/>
                <a:gd name="T46" fmla="*/ 0 w 922"/>
                <a:gd name="T47" fmla="*/ 0 h 2365"/>
                <a:gd name="T48" fmla="*/ 0 w 922"/>
                <a:gd name="T49" fmla="*/ 0 h 2365"/>
                <a:gd name="T50" fmla="*/ 0 w 922"/>
                <a:gd name="T51" fmla="*/ 0 h 2365"/>
                <a:gd name="T52" fmla="*/ 0 w 922"/>
                <a:gd name="T53" fmla="*/ 0 h 2365"/>
                <a:gd name="T54" fmla="*/ 0 w 922"/>
                <a:gd name="T55" fmla="*/ 0 h 2365"/>
                <a:gd name="T56" fmla="*/ 0 w 922"/>
                <a:gd name="T57" fmla="*/ 0 h 2365"/>
                <a:gd name="T58" fmla="*/ 0 w 922"/>
                <a:gd name="T59" fmla="*/ 0 h 2365"/>
                <a:gd name="T60" fmla="*/ 0 w 922"/>
                <a:gd name="T61" fmla="*/ 0 h 2365"/>
                <a:gd name="T62" fmla="*/ 0 w 922"/>
                <a:gd name="T63" fmla="*/ 0 h 23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22"/>
                <a:gd name="T97" fmla="*/ 0 h 2365"/>
                <a:gd name="T98" fmla="*/ 922 w 922"/>
                <a:gd name="T99" fmla="*/ 2365 h 236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22" h="2365">
                  <a:moveTo>
                    <a:pt x="856" y="66"/>
                  </a:moveTo>
                  <a:lnTo>
                    <a:pt x="790" y="124"/>
                  </a:lnTo>
                  <a:lnTo>
                    <a:pt x="724" y="185"/>
                  </a:lnTo>
                  <a:lnTo>
                    <a:pt x="660" y="254"/>
                  </a:lnTo>
                  <a:lnTo>
                    <a:pt x="597" y="322"/>
                  </a:lnTo>
                  <a:lnTo>
                    <a:pt x="479" y="479"/>
                  </a:lnTo>
                  <a:lnTo>
                    <a:pt x="369" y="641"/>
                  </a:lnTo>
                  <a:lnTo>
                    <a:pt x="322" y="724"/>
                  </a:lnTo>
                  <a:lnTo>
                    <a:pt x="275" y="809"/>
                  </a:lnTo>
                  <a:lnTo>
                    <a:pt x="232" y="900"/>
                  </a:lnTo>
                  <a:lnTo>
                    <a:pt x="198" y="988"/>
                  </a:lnTo>
                  <a:lnTo>
                    <a:pt x="166" y="1079"/>
                  </a:lnTo>
                  <a:lnTo>
                    <a:pt x="138" y="1164"/>
                  </a:lnTo>
                  <a:lnTo>
                    <a:pt x="113" y="1252"/>
                  </a:lnTo>
                  <a:lnTo>
                    <a:pt x="102" y="1337"/>
                  </a:lnTo>
                  <a:lnTo>
                    <a:pt x="92" y="1422"/>
                  </a:lnTo>
                  <a:lnTo>
                    <a:pt x="89" y="1505"/>
                  </a:lnTo>
                  <a:lnTo>
                    <a:pt x="92" y="1588"/>
                  </a:lnTo>
                  <a:lnTo>
                    <a:pt x="102" y="1665"/>
                  </a:lnTo>
                  <a:lnTo>
                    <a:pt x="122" y="1741"/>
                  </a:lnTo>
                  <a:lnTo>
                    <a:pt x="147" y="1810"/>
                  </a:lnTo>
                  <a:lnTo>
                    <a:pt x="182" y="1879"/>
                  </a:lnTo>
                  <a:lnTo>
                    <a:pt x="224" y="1945"/>
                  </a:lnTo>
                  <a:lnTo>
                    <a:pt x="273" y="2003"/>
                  </a:lnTo>
                  <a:lnTo>
                    <a:pt x="333" y="2058"/>
                  </a:lnTo>
                  <a:lnTo>
                    <a:pt x="402" y="2110"/>
                  </a:lnTo>
                  <a:lnTo>
                    <a:pt x="485" y="2157"/>
                  </a:lnTo>
                  <a:lnTo>
                    <a:pt x="528" y="2176"/>
                  </a:lnTo>
                  <a:lnTo>
                    <a:pt x="575" y="2195"/>
                  </a:lnTo>
                  <a:lnTo>
                    <a:pt x="680" y="2231"/>
                  </a:lnTo>
                  <a:lnTo>
                    <a:pt x="792" y="2259"/>
                  </a:lnTo>
                  <a:lnTo>
                    <a:pt x="922" y="2278"/>
                  </a:lnTo>
                  <a:lnTo>
                    <a:pt x="911" y="2365"/>
                  </a:lnTo>
                  <a:lnTo>
                    <a:pt x="773" y="2344"/>
                  </a:lnTo>
                  <a:lnTo>
                    <a:pt x="658" y="2316"/>
                  </a:lnTo>
                  <a:lnTo>
                    <a:pt x="545" y="2278"/>
                  </a:lnTo>
                  <a:lnTo>
                    <a:pt x="492" y="2256"/>
                  </a:lnTo>
                  <a:lnTo>
                    <a:pt x="443" y="2233"/>
                  </a:lnTo>
                  <a:lnTo>
                    <a:pt x="356" y="2184"/>
                  </a:lnTo>
                  <a:lnTo>
                    <a:pt x="279" y="2127"/>
                  </a:lnTo>
                  <a:lnTo>
                    <a:pt x="209" y="2063"/>
                  </a:lnTo>
                  <a:lnTo>
                    <a:pt x="152" y="1997"/>
                  </a:lnTo>
                  <a:lnTo>
                    <a:pt x="105" y="1923"/>
                  </a:lnTo>
                  <a:lnTo>
                    <a:pt x="66" y="1846"/>
                  </a:lnTo>
                  <a:lnTo>
                    <a:pt x="36" y="1763"/>
                  </a:lnTo>
                  <a:lnTo>
                    <a:pt x="17" y="1684"/>
                  </a:lnTo>
                  <a:lnTo>
                    <a:pt x="3" y="1596"/>
                  </a:lnTo>
                  <a:lnTo>
                    <a:pt x="0" y="1505"/>
                  </a:lnTo>
                  <a:lnTo>
                    <a:pt x="3" y="1417"/>
                  </a:lnTo>
                  <a:lnTo>
                    <a:pt x="15" y="1326"/>
                  </a:lnTo>
                  <a:lnTo>
                    <a:pt x="28" y="1233"/>
                  </a:lnTo>
                  <a:lnTo>
                    <a:pt x="53" y="1142"/>
                  </a:lnTo>
                  <a:lnTo>
                    <a:pt x="83" y="1048"/>
                  </a:lnTo>
                  <a:lnTo>
                    <a:pt x="116" y="958"/>
                  </a:lnTo>
                  <a:lnTo>
                    <a:pt x="152" y="864"/>
                  </a:lnTo>
                  <a:lnTo>
                    <a:pt x="196" y="771"/>
                  </a:lnTo>
                  <a:lnTo>
                    <a:pt x="245" y="683"/>
                  </a:lnTo>
                  <a:lnTo>
                    <a:pt x="294" y="594"/>
                  </a:lnTo>
                  <a:lnTo>
                    <a:pt x="407" y="428"/>
                  </a:lnTo>
                  <a:lnTo>
                    <a:pt x="528" y="268"/>
                  </a:lnTo>
                  <a:lnTo>
                    <a:pt x="594" y="196"/>
                  </a:lnTo>
                  <a:lnTo>
                    <a:pt x="660" y="124"/>
                  </a:lnTo>
                  <a:lnTo>
                    <a:pt x="729" y="62"/>
                  </a:lnTo>
                  <a:lnTo>
                    <a:pt x="798" y="0"/>
                  </a:lnTo>
                  <a:lnTo>
                    <a:pt x="856" y="6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Freeform 230"/>
            <p:cNvSpPr>
              <a:spLocks/>
            </p:cNvSpPr>
            <p:nvPr/>
          </p:nvSpPr>
          <p:spPr bwMode="auto">
            <a:xfrm>
              <a:off x="1422" y="2030"/>
              <a:ext cx="19" cy="23"/>
            </a:xfrm>
            <a:custGeom>
              <a:avLst/>
              <a:gdLst>
                <a:gd name="T0" fmla="*/ 0 w 58"/>
                <a:gd name="T1" fmla="*/ 0 h 70"/>
                <a:gd name="T2" fmla="*/ 0 w 58"/>
                <a:gd name="T3" fmla="*/ 0 h 70"/>
                <a:gd name="T4" fmla="*/ 0 w 58"/>
                <a:gd name="T5" fmla="*/ 0 h 70"/>
                <a:gd name="T6" fmla="*/ 0 w 58"/>
                <a:gd name="T7" fmla="*/ 0 h 70"/>
                <a:gd name="T8" fmla="*/ 0 w 5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70"/>
                <a:gd name="T17" fmla="*/ 58 w 58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70">
                  <a:moveTo>
                    <a:pt x="3" y="0"/>
                  </a:moveTo>
                  <a:lnTo>
                    <a:pt x="0" y="0"/>
                  </a:lnTo>
                  <a:lnTo>
                    <a:pt x="58" y="66"/>
                  </a:lnTo>
                  <a:lnTo>
                    <a:pt x="58" y="7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Freeform 231"/>
            <p:cNvSpPr>
              <a:spLocks/>
            </p:cNvSpPr>
            <p:nvPr/>
          </p:nvSpPr>
          <p:spPr bwMode="auto">
            <a:xfrm>
              <a:off x="1459" y="2789"/>
              <a:ext cx="330" cy="44"/>
            </a:xfrm>
            <a:custGeom>
              <a:avLst/>
              <a:gdLst>
                <a:gd name="T0" fmla="*/ 0 w 990"/>
                <a:gd name="T1" fmla="*/ 0 h 132"/>
                <a:gd name="T2" fmla="*/ 0 w 990"/>
                <a:gd name="T3" fmla="*/ 0 h 132"/>
                <a:gd name="T4" fmla="*/ 0 w 990"/>
                <a:gd name="T5" fmla="*/ 0 h 132"/>
                <a:gd name="T6" fmla="*/ 0 w 990"/>
                <a:gd name="T7" fmla="*/ 0 h 132"/>
                <a:gd name="T8" fmla="*/ 0 w 990"/>
                <a:gd name="T9" fmla="*/ 0 h 132"/>
                <a:gd name="T10" fmla="*/ 0 w 990"/>
                <a:gd name="T11" fmla="*/ 0 h 132"/>
                <a:gd name="T12" fmla="*/ 0 w 990"/>
                <a:gd name="T13" fmla="*/ 0 h 132"/>
                <a:gd name="T14" fmla="*/ 0 w 990"/>
                <a:gd name="T15" fmla="*/ 0 h 132"/>
                <a:gd name="T16" fmla="*/ 0 w 990"/>
                <a:gd name="T17" fmla="*/ 0 h 132"/>
                <a:gd name="T18" fmla="*/ 0 w 990"/>
                <a:gd name="T19" fmla="*/ 0 h 132"/>
                <a:gd name="T20" fmla="*/ 0 w 990"/>
                <a:gd name="T21" fmla="*/ 0 h 132"/>
                <a:gd name="T22" fmla="*/ 0 w 990"/>
                <a:gd name="T23" fmla="*/ 0 h 132"/>
                <a:gd name="T24" fmla="*/ 0 w 990"/>
                <a:gd name="T25" fmla="*/ 0 h 1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0"/>
                <a:gd name="T40" fmla="*/ 0 h 132"/>
                <a:gd name="T41" fmla="*/ 990 w 990"/>
                <a:gd name="T42" fmla="*/ 132 h 1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0" h="132">
                  <a:moveTo>
                    <a:pt x="9" y="0"/>
                  </a:moveTo>
                  <a:lnTo>
                    <a:pt x="280" y="30"/>
                  </a:lnTo>
                  <a:lnTo>
                    <a:pt x="409" y="38"/>
                  </a:lnTo>
                  <a:lnTo>
                    <a:pt x="531" y="44"/>
                  </a:lnTo>
                  <a:lnTo>
                    <a:pt x="767" y="44"/>
                  </a:lnTo>
                  <a:lnTo>
                    <a:pt x="987" y="33"/>
                  </a:lnTo>
                  <a:lnTo>
                    <a:pt x="990" y="121"/>
                  </a:lnTo>
                  <a:lnTo>
                    <a:pt x="767" y="132"/>
                  </a:lnTo>
                  <a:lnTo>
                    <a:pt x="528" y="132"/>
                  </a:lnTo>
                  <a:lnTo>
                    <a:pt x="405" y="126"/>
                  </a:lnTo>
                  <a:lnTo>
                    <a:pt x="273" y="119"/>
                  </a:lnTo>
                  <a:lnTo>
                    <a:pt x="0" y="8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Freeform 232"/>
            <p:cNvSpPr>
              <a:spLocks/>
            </p:cNvSpPr>
            <p:nvPr/>
          </p:nvSpPr>
          <p:spPr bwMode="auto">
            <a:xfrm>
              <a:off x="1774" y="1763"/>
              <a:ext cx="130" cy="1054"/>
            </a:xfrm>
            <a:custGeom>
              <a:avLst/>
              <a:gdLst>
                <a:gd name="T0" fmla="*/ 0 w 390"/>
                <a:gd name="T1" fmla="*/ 0 h 3161"/>
                <a:gd name="T2" fmla="*/ 0 w 390"/>
                <a:gd name="T3" fmla="*/ 0 h 3161"/>
                <a:gd name="T4" fmla="*/ 0 w 390"/>
                <a:gd name="T5" fmla="*/ 0 h 3161"/>
                <a:gd name="T6" fmla="*/ 0 w 390"/>
                <a:gd name="T7" fmla="*/ 0 h 3161"/>
                <a:gd name="T8" fmla="*/ 0 w 390"/>
                <a:gd name="T9" fmla="*/ 0 h 3161"/>
                <a:gd name="T10" fmla="*/ 0 w 390"/>
                <a:gd name="T11" fmla="*/ 0 h 3161"/>
                <a:gd name="T12" fmla="*/ 0 w 390"/>
                <a:gd name="T13" fmla="*/ 0 h 31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0"/>
                <a:gd name="T22" fmla="*/ 0 h 3161"/>
                <a:gd name="T23" fmla="*/ 390 w 390"/>
                <a:gd name="T24" fmla="*/ 3161 h 31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0" h="3161">
                  <a:moveTo>
                    <a:pt x="0" y="3150"/>
                  </a:moveTo>
                  <a:lnTo>
                    <a:pt x="85" y="3161"/>
                  </a:lnTo>
                  <a:lnTo>
                    <a:pt x="236" y="1584"/>
                  </a:lnTo>
                  <a:lnTo>
                    <a:pt x="390" y="11"/>
                  </a:lnTo>
                  <a:lnTo>
                    <a:pt x="304" y="0"/>
                  </a:lnTo>
                  <a:lnTo>
                    <a:pt x="151" y="1573"/>
                  </a:lnTo>
                  <a:lnTo>
                    <a:pt x="0" y="315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7" name="Freeform 233"/>
            <p:cNvSpPr>
              <a:spLocks/>
            </p:cNvSpPr>
            <p:nvPr/>
          </p:nvSpPr>
          <p:spPr bwMode="auto">
            <a:xfrm>
              <a:off x="1774" y="2800"/>
              <a:ext cx="28" cy="30"/>
            </a:xfrm>
            <a:custGeom>
              <a:avLst/>
              <a:gdLst>
                <a:gd name="T0" fmla="*/ 0 w 85"/>
                <a:gd name="T1" fmla="*/ 0 h 88"/>
                <a:gd name="T2" fmla="*/ 0 w 85"/>
                <a:gd name="T3" fmla="*/ 0 h 88"/>
                <a:gd name="T4" fmla="*/ 0 w 85"/>
                <a:gd name="T5" fmla="*/ 0 h 88"/>
                <a:gd name="T6" fmla="*/ 0 w 85"/>
                <a:gd name="T7" fmla="*/ 0 h 88"/>
                <a:gd name="T8" fmla="*/ 0 w 85"/>
                <a:gd name="T9" fmla="*/ 0 h 88"/>
                <a:gd name="T10" fmla="*/ 0 w 85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5"/>
                <a:gd name="T19" fmla="*/ 0 h 88"/>
                <a:gd name="T20" fmla="*/ 85 w 85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5" h="88">
                  <a:moveTo>
                    <a:pt x="46" y="88"/>
                  </a:moveTo>
                  <a:lnTo>
                    <a:pt x="82" y="86"/>
                  </a:lnTo>
                  <a:lnTo>
                    <a:pt x="85" y="50"/>
                  </a:lnTo>
                  <a:lnTo>
                    <a:pt x="0" y="39"/>
                  </a:lnTo>
                  <a:lnTo>
                    <a:pt x="43" y="0"/>
                  </a:lnTo>
                  <a:lnTo>
                    <a:pt x="46" y="88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8" name="Freeform 234"/>
            <p:cNvSpPr>
              <a:spLocks/>
            </p:cNvSpPr>
            <p:nvPr/>
          </p:nvSpPr>
          <p:spPr bwMode="auto">
            <a:xfrm>
              <a:off x="1875" y="1743"/>
              <a:ext cx="32" cy="36"/>
            </a:xfrm>
            <a:custGeom>
              <a:avLst/>
              <a:gdLst>
                <a:gd name="T0" fmla="*/ 0 w 94"/>
                <a:gd name="T1" fmla="*/ 0 h 107"/>
                <a:gd name="T2" fmla="*/ 0 w 94"/>
                <a:gd name="T3" fmla="*/ 0 h 107"/>
                <a:gd name="T4" fmla="*/ 0 w 94"/>
                <a:gd name="T5" fmla="*/ 0 h 107"/>
                <a:gd name="T6" fmla="*/ 0 w 94"/>
                <a:gd name="T7" fmla="*/ 0 h 107"/>
                <a:gd name="T8" fmla="*/ 0 w 94"/>
                <a:gd name="T9" fmla="*/ 0 h 107"/>
                <a:gd name="T10" fmla="*/ 0 w 94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107"/>
                <a:gd name="T20" fmla="*/ 94 w 94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107">
                  <a:moveTo>
                    <a:pt x="86" y="71"/>
                  </a:moveTo>
                  <a:lnTo>
                    <a:pt x="94" y="0"/>
                  </a:lnTo>
                  <a:lnTo>
                    <a:pt x="26" y="28"/>
                  </a:lnTo>
                  <a:lnTo>
                    <a:pt x="62" y="107"/>
                  </a:lnTo>
                  <a:lnTo>
                    <a:pt x="0" y="60"/>
                  </a:lnTo>
                  <a:lnTo>
                    <a:pt x="86" y="71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9" name="Freeform 235"/>
            <p:cNvSpPr>
              <a:spLocks/>
            </p:cNvSpPr>
            <p:nvPr/>
          </p:nvSpPr>
          <p:spPr bwMode="auto">
            <a:xfrm>
              <a:off x="1152" y="2034"/>
              <a:ext cx="307" cy="788"/>
            </a:xfrm>
            <a:custGeom>
              <a:avLst/>
              <a:gdLst>
                <a:gd name="T0" fmla="*/ 0 w 921"/>
                <a:gd name="T1" fmla="*/ 0 h 2366"/>
                <a:gd name="T2" fmla="*/ 0 w 921"/>
                <a:gd name="T3" fmla="*/ 0 h 2366"/>
                <a:gd name="T4" fmla="*/ 0 w 921"/>
                <a:gd name="T5" fmla="*/ 0 h 2366"/>
                <a:gd name="T6" fmla="*/ 0 w 921"/>
                <a:gd name="T7" fmla="*/ 0 h 2366"/>
                <a:gd name="T8" fmla="*/ 0 w 921"/>
                <a:gd name="T9" fmla="*/ 0 h 2366"/>
                <a:gd name="T10" fmla="*/ 0 w 921"/>
                <a:gd name="T11" fmla="*/ 0 h 2366"/>
                <a:gd name="T12" fmla="*/ 0 w 921"/>
                <a:gd name="T13" fmla="*/ 0 h 2366"/>
                <a:gd name="T14" fmla="*/ 0 w 921"/>
                <a:gd name="T15" fmla="*/ 0 h 2366"/>
                <a:gd name="T16" fmla="*/ 0 w 921"/>
                <a:gd name="T17" fmla="*/ 0 h 2366"/>
                <a:gd name="T18" fmla="*/ 0 w 921"/>
                <a:gd name="T19" fmla="*/ 0 h 2366"/>
                <a:gd name="T20" fmla="*/ 0 w 921"/>
                <a:gd name="T21" fmla="*/ 0 h 2366"/>
                <a:gd name="T22" fmla="*/ 0 w 921"/>
                <a:gd name="T23" fmla="*/ 0 h 2366"/>
                <a:gd name="T24" fmla="*/ 0 w 921"/>
                <a:gd name="T25" fmla="*/ 0 h 2366"/>
                <a:gd name="T26" fmla="*/ 0 w 921"/>
                <a:gd name="T27" fmla="*/ 0 h 2366"/>
                <a:gd name="T28" fmla="*/ 0 w 921"/>
                <a:gd name="T29" fmla="*/ 0 h 2366"/>
                <a:gd name="T30" fmla="*/ 0 w 921"/>
                <a:gd name="T31" fmla="*/ 0 h 2366"/>
                <a:gd name="T32" fmla="*/ 0 w 921"/>
                <a:gd name="T33" fmla="*/ 0 h 2366"/>
                <a:gd name="T34" fmla="*/ 0 w 921"/>
                <a:gd name="T35" fmla="*/ 0 h 2366"/>
                <a:gd name="T36" fmla="*/ 0 w 921"/>
                <a:gd name="T37" fmla="*/ 0 h 2366"/>
                <a:gd name="T38" fmla="*/ 0 w 921"/>
                <a:gd name="T39" fmla="*/ 0 h 2366"/>
                <a:gd name="T40" fmla="*/ 0 w 921"/>
                <a:gd name="T41" fmla="*/ 0 h 2366"/>
                <a:gd name="T42" fmla="*/ 0 w 921"/>
                <a:gd name="T43" fmla="*/ 0 h 2366"/>
                <a:gd name="T44" fmla="*/ 0 w 921"/>
                <a:gd name="T45" fmla="*/ 0 h 2366"/>
                <a:gd name="T46" fmla="*/ 0 w 921"/>
                <a:gd name="T47" fmla="*/ 0 h 2366"/>
                <a:gd name="T48" fmla="*/ 0 w 921"/>
                <a:gd name="T49" fmla="*/ 0 h 2366"/>
                <a:gd name="T50" fmla="*/ 0 w 921"/>
                <a:gd name="T51" fmla="*/ 0 h 2366"/>
                <a:gd name="T52" fmla="*/ 0 w 921"/>
                <a:gd name="T53" fmla="*/ 0 h 2366"/>
                <a:gd name="T54" fmla="*/ 0 w 921"/>
                <a:gd name="T55" fmla="*/ 0 h 2366"/>
                <a:gd name="T56" fmla="*/ 0 w 921"/>
                <a:gd name="T57" fmla="*/ 0 h 2366"/>
                <a:gd name="T58" fmla="*/ 0 w 921"/>
                <a:gd name="T59" fmla="*/ 0 h 2366"/>
                <a:gd name="T60" fmla="*/ 0 w 921"/>
                <a:gd name="T61" fmla="*/ 0 h 2366"/>
                <a:gd name="T62" fmla="*/ 0 w 921"/>
                <a:gd name="T63" fmla="*/ 0 h 23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21"/>
                <a:gd name="T97" fmla="*/ 0 h 2366"/>
                <a:gd name="T98" fmla="*/ 921 w 921"/>
                <a:gd name="T99" fmla="*/ 2366 h 236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21" h="2366">
                  <a:moveTo>
                    <a:pt x="855" y="66"/>
                  </a:moveTo>
                  <a:lnTo>
                    <a:pt x="789" y="125"/>
                  </a:lnTo>
                  <a:lnTo>
                    <a:pt x="723" y="185"/>
                  </a:lnTo>
                  <a:lnTo>
                    <a:pt x="660" y="253"/>
                  </a:lnTo>
                  <a:lnTo>
                    <a:pt x="596" y="323"/>
                  </a:lnTo>
                  <a:lnTo>
                    <a:pt x="478" y="479"/>
                  </a:lnTo>
                  <a:lnTo>
                    <a:pt x="368" y="641"/>
                  </a:lnTo>
                  <a:lnTo>
                    <a:pt x="321" y="724"/>
                  </a:lnTo>
                  <a:lnTo>
                    <a:pt x="274" y="809"/>
                  </a:lnTo>
                  <a:lnTo>
                    <a:pt x="231" y="900"/>
                  </a:lnTo>
                  <a:lnTo>
                    <a:pt x="198" y="988"/>
                  </a:lnTo>
                  <a:lnTo>
                    <a:pt x="165" y="1079"/>
                  </a:lnTo>
                  <a:lnTo>
                    <a:pt x="138" y="1164"/>
                  </a:lnTo>
                  <a:lnTo>
                    <a:pt x="112" y="1252"/>
                  </a:lnTo>
                  <a:lnTo>
                    <a:pt x="102" y="1337"/>
                  </a:lnTo>
                  <a:lnTo>
                    <a:pt x="91" y="1422"/>
                  </a:lnTo>
                  <a:lnTo>
                    <a:pt x="87" y="1505"/>
                  </a:lnTo>
                  <a:lnTo>
                    <a:pt x="91" y="1588"/>
                  </a:lnTo>
                  <a:lnTo>
                    <a:pt x="102" y="1664"/>
                  </a:lnTo>
                  <a:lnTo>
                    <a:pt x="121" y="1741"/>
                  </a:lnTo>
                  <a:lnTo>
                    <a:pt x="145" y="1811"/>
                  </a:lnTo>
                  <a:lnTo>
                    <a:pt x="181" y="1879"/>
                  </a:lnTo>
                  <a:lnTo>
                    <a:pt x="223" y="1945"/>
                  </a:lnTo>
                  <a:lnTo>
                    <a:pt x="272" y="2003"/>
                  </a:lnTo>
                  <a:lnTo>
                    <a:pt x="332" y="2058"/>
                  </a:lnTo>
                  <a:lnTo>
                    <a:pt x="402" y="2110"/>
                  </a:lnTo>
                  <a:lnTo>
                    <a:pt x="483" y="2156"/>
                  </a:lnTo>
                  <a:lnTo>
                    <a:pt x="528" y="2176"/>
                  </a:lnTo>
                  <a:lnTo>
                    <a:pt x="574" y="2195"/>
                  </a:lnTo>
                  <a:lnTo>
                    <a:pt x="679" y="2231"/>
                  </a:lnTo>
                  <a:lnTo>
                    <a:pt x="792" y="2258"/>
                  </a:lnTo>
                  <a:lnTo>
                    <a:pt x="921" y="2278"/>
                  </a:lnTo>
                  <a:lnTo>
                    <a:pt x="910" y="2366"/>
                  </a:lnTo>
                  <a:lnTo>
                    <a:pt x="772" y="2344"/>
                  </a:lnTo>
                  <a:lnTo>
                    <a:pt x="657" y="2316"/>
                  </a:lnTo>
                  <a:lnTo>
                    <a:pt x="544" y="2278"/>
                  </a:lnTo>
                  <a:lnTo>
                    <a:pt x="492" y="2256"/>
                  </a:lnTo>
                  <a:lnTo>
                    <a:pt x="442" y="2234"/>
                  </a:lnTo>
                  <a:lnTo>
                    <a:pt x="355" y="2184"/>
                  </a:lnTo>
                  <a:lnTo>
                    <a:pt x="277" y="2126"/>
                  </a:lnTo>
                  <a:lnTo>
                    <a:pt x="208" y="2063"/>
                  </a:lnTo>
                  <a:lnTo>
                    <a:pt x="151" y="1997"/>
                  </a:lnTo>
                  <a:lnTo>
                    <a:pt x="104" y="1924"/>
                  </a:lnTo>
                  <a:lnTo>
                    <a:pt x="66" y="1846"/>
                  </a:lnTo>
                  <a:lnTo>
                    <a:pt x="36" y="1764"/>
                  </a:lnTo>
                  <a:lnTo>
                    <a:pt x="16" y="1684"/>
                  </a:lnTo>
                  <a:lnTo>
                    <a:pt x="2" y="1596"/>
                  </a:lnTo>
                  <a:lnTo>
                    <a:pt x="0" y="1505"/>
                  </a:lnTo>
                  <a:lnTo>
                    <a:pt x="2" y="1417"/>
                  </a:lnTo>
                  <a:lnTo>
                    <a:pt x="13" y="1326"/>
                  </a:lnTo>
                  <a:lnTo>
                    <a:pt x="27" y="1233"/>
                  </a:lnTo>
                  <a:lnTo>
                    <a:pt x="52" y="1143"/>
                  </a:lnTo>
                  <a:lnTo>
                    <a:pt x="82" y="1049"/>
                  </a:lnTo>
                  <a:lnTo>
                    <a:pt x="115" y="958"/>
                  </a:lnTo>
                  <a:lnTo>
                    <a:pt x="151" y="864"/>
                  </a:lnTo>
                  <a:lnTo>
                    <a:pt x="195" y="771"/>
                  </a:lnTo>
                  <a:lnTo>
                    <a:pt x="244" y="683"/>
                  </a:lnTo>
                  <a:lnTo>
                    <a:pt x="294" y="594"/>
                  </a:lnTo>
                  <a:lnTo>
                    <a:pt x="406" y="427"/>
                  </a:lnTo>
                  <a:lnTo>
                    <a:pt x="528" y="268"/>
                  </a:lnTo>
                  <a:lnTo>
                    <a:pt x="594" y="196"/>
                  </a:lnTo>
                  <a:lnTo>
                    <a:pt x="660" y="125"/>
                  </a:lnTo>
                  <a:lnTo>
                    <a:pt x="728" y="61"/>
                  </a:lnTo>
                  <a:lnTo>
                    <a:pt x="798" y="0"/>
                  </a:lnTo>
                  <a:lnTo>
                    <a:pt x="855" y="6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Freeform 236"/>
            <p:cNvSpPr>
              <a:spLocks/>
            </p:cNvSpPr>
            <p:nvPr/>
          </p:nvSpPr>
          <p:spPr bwMode="auto">
            <a:xfrm>
              <a:off x="1418" y="2034"/>
              <a:ext cx="19" cy="22"/>
            </a:xfrm>
            <a:custGeom>
              <a:avLst/>
              <a:gdLst>
                <a:gd name="T0" fmla="*/ 0 w 57"/>
                <a:gd name="T1" fmla="*/ 0 h 66"/>
                <a:gd name="T2" fmla="*/ 0 w 57"/>
                <a:gd name="T3" fmla="*/ 0 h 66"/>
                <a:gd name="T4" fmla="*/ 0 w 57"/>
                <a:gd name="T5" fmla="*/ 0 h 66"/>
                <a:gd name="T6" fmla="*/ 0 60000 65536"/>
                <a:gd name="T7" fmla="*/ 0 60000 65536"/>
                <a:gd name="T8" fmla="*/ 0 60000 65536"/>
                <a:gd name="T9" fmla="*/ 0 w 57"/>
                <a:gd name="T10" fmla="*/ 0 h 66"/>
                <a:gd name="T11" fmla="*/ 57 w 57"/>
                <a:gd name="T12" fmla="*/ 66 h 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66">
                  <a:moveTo>
                    <a:pt x="0" y="0"/>
                  </a:moveTo>
                  <a:lnTo>
                    <a:pt x="5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Freeform 237"/>
            <p:cNvSpPr>
              <a:spLocks/>
            </p:cNvSpPr>
            <p:nvPr/>
          </p:nvSpPr>
          <p:spPr bwMode="auto">
            <a:xfrm>
              <a:off x="1456" y="2483"/>
              <a:ext cx="948" cy="354"/>
            </a:xfrm>
            <a:custGeom>
              <a:avLst/>
              <a:gdLst>
                <a:gd name="T0" fmla="*/ 0 w 2844"/>
                <a:gd name="T1" fmla="*/ 0 h 1062"/>
                <a:gd name="T2" fmla="*/ 0 w 2844"/>
                <a:gd name="T3" fmla="*/ 0 h 1062"/>
                <a:gd name="T4" fmla="*/ 0 w 2844"/>
                <a:gd name="T5" fmla="*/ 0 h 1062"/>
                <a:gd name="T6" fmla="*/ 0 w 2844"/>
                <a:gd name="T7" fmla="*/ 0 h 1062"/>
                <a:gd name="T8" fmla="*/ 0 w 2844"/>
                <a:gd name="T9" fmla="*/ 0 h 1062"/>
                <a:gd name="T10" fmla="*/ 0 w 2844"/>
                <a:gd name="T11" fmla="*/ 0 h 1062"/>
                <a:gd name="T12" fmla="*/ 0 w 2844"/>
                <a:gd name="T13" fmla="*/ 0 h 1062"/>
                <a:gd name="T14" fmla="*/ 0 w 2844"/>
                <a:gd name="T15" fmla="*/ 0 h 1062"/>
                <a:gd name="T16" fmla="*/ 0 w 2844"/>
                <a:gd name="T17" fmla="*/ 0 h 1062"/>
                <a:gd name="T18" fmla="*/ 0 w 2844"/>
                <a:gd name="T19" fmla="*/ 0 h 1062"/>
                <a:gd name="T20" fmla="*/ 0 w 2844"/>
                <a:gd name="T21" fmla="*/ 0 h 1062"/>
                <a:gd name="T22" fmla="*/ 0 w 2844"/>
                <a:gd name="T23" fmla="*/ 0 h 1062"/>
                <a:gd name="T24" fmla="*/ 0 w 2844"/>
                <a:gd name="T25" fmla="*/ 0 h 1062"/>
                <a:gd name="T26" fmla="*/ 0 w 2844"/>
                <a:gd name="T27" fmla="*/ 0 h 1062"/>
                <a:gd name="T28" fmla="*/ 0 w 2844"/>
                <a:gd name="T29" fmla="*/ 0 h 1062"/>
                <a:gd name="T30" fmla="*/ 0 w 2844"/>
                <a:gd name="T31" fmla="*/ 0 h 1062"/>
                <a:gd name="T32" fmla="*/ 0 w 2844"/>
                <a:gd name="T33" fmla="*/ 0 h 1062"/>
                <a:gd name="T34" fmla="*/ 0 w 2844"/>
                <a:gd name="T35" fmla="*/ 0 h 1062"/>
                <a:gd name="T36" fmla="*/ 0 w 2844"/>
                <a:gd name="T37" fmla="*/ 0 h 1062"/>
                <a:gd name="T38" fmla="*/ 0 w 2844"/>
                <a:gd name="T39" fmla="*/ 0 h 1062"/>
                <a:gd name="T40" fmla="*/ 0 w 2844"/>
                <a:gd name="T41" fmla="*/ 0 h 1062"/>
                <a:gd name="T42" fmla="*/ 0 w 2844"/>
                <a:gd name="T43" fmla="*/ 0 h 1062"/>
                <a:gd name="T44" fmla="*/ 0 w 2844"/>
                <a:gd name="T45" fmla="*/ 0 h 1062"/>
                <a:gd name="T46" fmla="*/ 0 w 2844"/>
                <a:gd name="T47" fmla="*/ 0 h 1062"/>
                <a:gd name="T48" fmla="*/ 0 w 2844"/>
                <a:gd name="T49" fmla="*/ 0 h 1062"/>
                <a:gd name="T50" fmla="*/ 0 w 2844"/>
                <a:gd name="T51" fmla="*/ 0 h 1062"/>
                <a:gd name="T52" fmla="*/ 0 w 2844"/>
                <a:gd name="T53" fmla="*/ 0 h 1062"/>
                <a:gd name="T54" fmla="*/ 0 w 2844"/>
                <a:gd name="T55" fmla="*/ 0 h 1062"/>
                <a:gd name="T56" fmla="*/ 0 w 2844"/>
                <a:gd name="T57" fmla="*/ 0 h 1062"/>
                <a:gd name="T58" fmla="*/ 0 w 2844"/>
                <a:gd name="T59" fmla="*/ 0 h 1062"/>
                <a:gd name="T60" fmla="*/ 0 w 2844"/>
                <a:gd name="T61" fmla="*/ 0 h 1062"/>
                <a:gd name="T62" fmla="*/ 0 w 2844"/>
                <a:gd name="T63" fmla="*/ 0 h 1062"/>
                <a:gd name="T64" fmla="*/ 0 w 2844"/>
                <a:gd name="T65" fmla="*/ 0 h 1062"/>
                <a:gd name="T66" fmla="*/ 0 w 2844"/>
                <a:gd name="T67" fmla="*/ 0 h 1062"/>
                <a:gd name="T68" fmla="*/ 0 w 2844"/>
                <a:gd name="T69" fmla="*/ 0 h 1062"/>
                <a:gd name="T70" fmla="*/ 0 w 2844"/>
                <a:gd name="T71" fmla="*/ 0 h 1062"/>
                <a:gd name="T72" fmla="*/ 0 w 2844"/>
                <a:gd name="T73" fmla="*/ 0 h 1062"/>
                <a:gd name="T74" fmla="*/ 0 w 2844"/>
                <a:gd name="T75" fmla="*/ 0 h 1062"/>
                <a:gd name="T76" fmla="*/ 0 w 2844"/>
                <a:gd name="T77" fmla="*/ 0 h 1062"/>
                <a:gd name="T78" fmla="*/ 0 w 2844"/>
                <a:gd name="T79" fmla="*/ 0 h 1062"/>
                <a:gd name="T80" fmla="*/ 0 w 2844"/>
                <a:gd name="T81" fmla="*/ 0 h 1062"/>
                <a:gd name="T82" fmla="*/ 0 w 2844"/>
                <a:gd name="T83" fmla="*/ 0 h 1062"/>
                <a:gd name="T84" fmla="*/ 0 w 2844"/>
                <a:gd name="T85" fmla="*/ 0 h 1062"/>
                <a:gd name="T86" fmla="*/ 0 w 2844"/>
                <a:gd name="T87" fmla="*/ 0 h 1062"/>
                <a:gd name="T88" fmla="*/ 0 w 2844"/>
                <a:gd name="T89" fmla="*/ 0 h 1062"/>
                <a:gd name="T90" fmla="*/ 0 w 2844"/>
                <a:gd name="T91" fmla="*/ 0 h 1062"/>
                <a:gd name="T92" fmla="*/ 0 w 2844"/>
                <a:gd name="T93" fmla="*/ 0 h 1062"/>
                <a:gd name="T94" fmla="*/ 0 w 2844"/>
                <a:gd name="T95" fmla="*/ 0 h 1062"/>
                <a:gd name="T96" fmla="*/ 0 w 2844"/>
                <a:gd name="T97" fmla="*/ 0 h 1062"/>
                <a:gd name="T98" fmla="*/ 0 w 2844"/>
                <a:gd name="T99" fmla="*/ 0 h 1062"/>
                <a:gd name="T100" fmla="*/ 0 w 2844"/>
                <a:gd name="T101" fmla="*/ 0 h 1062"/>
                <a:gd name="T102" fmla="*/ 0 w 2844"/>
                <a:gd name="T103" fmla="*/ 0 h 1062"/>
                <a:gd name="T104" fmla="*/ 0 w 2844"/>
                <a:gd name="T105" fmla="*/ 0 h 10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844"/>
                <a:gd name="T160" fmla="*/ 0 h 1062"/>
                <a:gd name="T161" fmla="*/ 2844 w 2844"/>
                <a:gd name="T162" fmla="*/ 1062 h 10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844" h="1062">
                  <a:moveTo>
                    <a:pt x="11" y="930"/>
                  </a:moveTo>
                  <a:lnTo>
                    <a:pt x="225" y="955"/>
                  </a:lnTo>
                  <a:lnTo>
                    <a:pt x="429" y="968"/>
                  </a:lnTo>
                  <a:lnTo>
                    <a:pt x="619" y="974"/>
                  </a:lnTo>
                  <a:lnTo>
                    <a:pt x="803" y="974"/>
                  </a:lnTo>
                  <a:lnTo>
                    <a:pt x="971" y="963"/>
                  </a:lnTo>
                  <a:lnTo>
                    <a:pt x="1130" y="946"/>
                  </a:lnTo>
                  <a:lnTo>
                    <a:pt x="1282" y="925"/>
                  </a:lnTo>
                  <a:lnTo>
                    <a:pt x="1417" y="900"/>
                  </a:lnTo>
                  <a:lnTo>
                    <a:pt x="1551" y="866"/>
                  </a:lnTo>
                  <a:lnTo>
                    <a:pt x="1666" y="828"/>
                  </a:lnTo>
                  <a:lnTo>
                    <a:pt x="1783" y="787"/>
                  </a:lnTo>
                  <a:lnTo>
                    <a:pt x="1887" y="742"/>
                  </a:lnTo>
                  <a:lnTo>
                    <a:pt x="1981" y="696"/>
                  </a:lnTo>
                  <a:lnTo>
                    <a:pt x="2071" y="644"/>
                  </a:lnTo>
                  <a:lnTo>
                    <a:pt x="2153" y="595"/>
                  </a:lnTo>
                  <a:lnTo>
                    <a:pt x="2228" y="544"/>
                  </a:lnTo>
                  <a:lnTo>
                    <a:pt x="2357" y="438"/>
                  </a:lnTo>
                  <a:lnTo>
                    <a:pt x="2467" y="336"/>
                  </a:lnTo>
                  <a:lnTo>
                    <a:pt x="2555" y="240"/>
                  </a:lnTo>
                  <a:lnTo>
                    <a:pt x="2626" y="154"/>
                  </a:lnTo>
                  <a:lnTo>
                    <a:pt x="2681" y="86"/>
                  </a:lnTo>
                  <a:lnTo>
                    <a:pt x="2728" y="31"/>
                  </a:lnTo>
                  <a:lnTo>
                    <a:pt x="2778" y="0"/>
                  </a:lnTo>
                  <a:lnTo>
                    <a:pt x="2822" y="0"/>
                  </a:lnTo>
                  <a:lnTo>
                    <a:pt x="2844" y="14"/>
                  </a:lnTo>
                  <a:lnTo>
                    <a:pt x="2797" y="88"/>
                  </a:lnTo>
                  <a:lnTo>
                    <a:pt x="2792" y="82"/>
                  </a:lnTo>
                  <a:lnTo>
                    <a:pt x="2808" y="82"/>
                  </a:lnTo>
                  <a:lnTo>
                    <a:pt x="2786" y="97"/>
                  </a:lnTo>
                  <a:lnTo>
                    <a:pt x="2747" y="144"/>
                  </a:lnTo>
                  <a:lnTo>
                    <a:pt x="2692" y="212"/>
                  </a:lnTo>
                  <a:lnTo>
                    <a:pt x="2621" y="297"/>
                  </a:lnTo>
                  <a:lnTo>
                    <a:pt x="2528" y="399"/>
                  </a:lnTo>
                  <a:lnTo>
                    <a:pt x="2415" y="504"/>
                  </a:lnTo>
                  <a:lnTo>
                    <a:pt x="2283" y="614"/>
                  </a:lnTo>
                  <a:lnTo>
                    <a:pt x="2200" y="668"/>
                  </a:lnTo>
                  <a:lnTo>
                    <a:pt x="2115" y="721"/>
                  </a:lnTo>
                  <a:lnTo>
                    <a:pt x="2021" y="774"/>
                  </a:lnTo>
                  <a:lnTo>
                    <a:pt x="1923" y="823"/>
                  </a:lnTo>
                  <a:lnTo>
                    <a:pt x="1813" y="870"/>
                  </a:lnTo>
                  <a:lnTo>
                    <a:pt x="1697" y="910"/>
                  </a:lnTo>
                  <a:lnTo>
                    <a:pt x="1573" y="952"/>
                  </a:lnTo>
                  <a:lnTo>
                    <a:pt x="1436" y="985"/>
                  </a:lnTo>
                  <a:lnTo>
                    <a:pt x="1293" y="1012"/>
                  </a:lnTo>
                  <a:lnTo>
                    <a:pt x="1138" y="1034"/>
                  </a:lnTo>
                  <a:lnTo>
                    <a:pt x="976" y="1051"/>
                  </a:lnTo>
                  <a:lnTo>
                    <a:pt x="806" y="1062"/>
                  </a:lnTo>
                  <a:lnTo>
                    <a:pt x="619" y="1062"/>
                  </a:lnTo>
                  <a:lnTo>
                    <a:pt x="423" y="1057"/>
                  </a:lnTo>
                  <a:lnTo>
                    <a:pt x="218" y="1042"/>
                  </a:lnTo>
                  <a:lnTo>
                    <a:pt x="0" y="1018"/>
                  </a:lnTo>
                  <a:lnTo>
                    <a:pt x="11" y="93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2" name="Freeform 238"/>
            <p:cNvSpPr>
              <a:spLocks/>
            </p:cNvSpPr>
            <p:nvPr/>
          </p:nvSpPr>
          <p:spPr bwMode="auto">
            <a:xfrm>
              <a:off x="1456" y="2793"/>
              <a:ext cx="3" cy="29"/>
            </a:xfrm>
            <a:custGeom>
              <a:avLst/>
              <a:gdLst>
                <a:gd name="T0" fmla="*/ 0 w 11"/>
                <a:gd name="T1" fmla="*/ 0 h 88"/>
                <a:gd name="T2" fmla="*/ 0 w 11"/>
                <a:gd name="T3" fmla="*/ 0 h 88"/>
                <a:gd name="T4" fmla="*/ 0 w 11"/>
                <a:gd name="T5" fmla="*/ 0 h 88"/>
                <a:gd name="T6" fmla="*/ 0 60000 65536"/>
                <a:gd name="T7" fmla="*/ 0 60000 65536"/>
                <a:gd name="T8" fmla="*/ 0 60000 65536"/>
                <a:gd name="T9" fmla="*/ 0 w 11"/>
                <a:gd name="T10" fmla="*/ 0 h 88"/>
                <a:gd name="T11" fmla="*/ 11 w 11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88">
                  <a:moveTo>
                    <a:pt x="0" y="88"/>
                  </a:moveTo>
                  <a:lnTo>
                    <a:pt x="11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3" name="Freeform 239"/>
            <p:cNvSpPr>
              <a:spLocks/>
            </p:cNvSpPr>
            <p:nvPr/>
          </p:nvSpPr>
          <p:spPr bwMode="auto">
            <a:xfrm>
              <a:off x="1780" y="2763"/>
              <a:ext cx="232" cy="64"/>
            </a:xfrm>
            <a:custGeom>
              <a:avLst/>
              <a:gdLst>
                <a:gd name="T0" fmla="*/ 0 w 696"/>
                <a:gd name="T1" fmla="*/ 0 h 192"/>
                <a:gd name="T2" fmla="*/ 0 w 696"/>
                <a:gd name="T3" fmla="*/ 0 h 192"/>
                <a:gd name="T4" fmla="*/ 0 w 696"/>
                <a:gd name="T5" fmla="*/ 0 h 192"/>
                <a:gd name="T6" fmla="*/ 0 w 696"/>
                <a:gd name="T7" fmla="*/ 0 h 192"/>
                <a:gd name="T8" fmla="*/ 0 w 696"/>
                <a:gd name="T9" fmla="*/ 0 h 192"/>
                <a:gd name="T10" fmla="*/ 0 w 696"/>
                <a:gd name="T11" fmla="*/ 0 h 192"/>
                <a:gd name="T12" fmla="*/ 0 w 696"/>
                <a:gd name="T13" fmla="*/ 0 h 192"/>
                <a:gd name="T14" fmla="*/ 0 w 696"/>
                <a:gd name="T15" fmla="*/ 0 h 192"/>
                <a:gd name="T16" fmla="*/ 0 w 696"/>
                <a:gd name="T17" fmla="*/ 0 h 192"/>
                <a:gd name="T18" fmla="*/ 0 w 696"/>
                <a:gd name="T19" fmla="*/ 0 h 192"/>
                <a:gd name="T20" fmla="*/ 0 w 696"/>
                <a:gd name="T21" fmla="*/ 0 h 192"/>
                <a:gd name="T22" fmla="*/ 0 w 696"/>
                <a:gd name="T23" fmla="*/ 0 h 192"/>
                <a:gd name="T24" fmla="*/ 0 w 696"/>
                <a:gd name="T25" fmla="*/ 0 h 192"/>
                <a:gd name="T26" fmla="*/ 0 w 696"/>
                <a:gd name="T27" fmla="*/ 0 h 192"/>
                <a:gd name="T28" fmla="*/ 0 w 696"/>
                <a:gd name="T29" fmla="*/ 0 h 192"/>
                <a:gd name="T30" fmla="*/ 0 w 696"/>
                <a:gd name="T31" fmla="*/ 0 h 192"/>
                <a:gd name="T32" fmla="*/ 0 w 696"/>
                <a:gd name="T33" fmla="*/ 0 h 192"/>
                <a:gd name="T34" fmla="*/ 0 w 696"/>
                <a:gd name="T35" fmla="*/ 0 h 192"/>
                <a:gd name="T36" fmla="*/ 0 w 696"/>
                <a:gd name="T37" fmla="*/ 0 h 1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96"/>
                <a:gd name="T58" fmla="*/ 0 h 192"/>
                <a:gd name="T59" fmla="*/ 696 w 696"/>
                <a:gd name="T60" fmla="*/ 192 h 1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96" h="192">
                  <a:moveTo>
                    <a:pt x="41" y="106"/>
                  </a:moveTo>
                  <a:lnTo>
                    <a:pt x="32" y="104"/>
                  </a:lnTo>
                  <a:lnTo>
                    <a:pt x="47" y="104"/>
                  </a:lnTo>
                  <a:lnTo>
                    <a:pt x="110" y="100"/>
                  </a:lnTo>
                  <a:lnTo>
                    <a:pt x="327" y="70"/>
                  </a:lnTo>
                  <a:lnTo>
                    <a:pt x="545" y="32"/>
                  </a:lnTo>
                  <a:lnTo>
                    <a:pt x="615" y="13"/>
                  </a:lnTo>
                  <a:lnTo>
                    <a:pt x="635" y="4"/>
                  </a:lnTo>
                  <a:lnTo>
                    <a:pt x="643" y="0"/>
                  </a:lnTo>
                  <a:lnTo>
                    <a:pt x="696" y="70"/>
                  </a:lnTo>
                  <a:lnTo>
                    <a:pt x="677" y="81"/>
                  </a:lnTo>
                  <a:lnTo>
                    <a:pt x="645" y="96"/>
                  </a:lnTo>
                  <a:lnTo>
                    <a:pt x="564" y="117"/>
                  </a:lnTo>
                  <a:lnTo>
                    <a:pt x="338" y="158"/>
                  </a:lnTo>
                  <a:lnTo>
                    <a:pt x="117" y="189"/>
                  </a:lnTo>
                  <a:lnTo>
                    <a:pt x="49" y="192"/>
                  </a:lnTo>
                  <a:lnTo>
                    <a:pt x="21" y="192"/>
                  </a:lnTo>
                  <a:lnTo>
                    <a:pt x="0" y="183"/>
                  </a:lnTo>
                  <a:lnTo>
                    <a:pt x="41" y="10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4" name="Freeform 240"/>
            <p:cNvSpPr>
              <a:spLocks/>
            </p:cNvSpPr>
            <p:nvPr/>
          </p:nvSpPr>
          <p:spPr bwMode="auto">
            <a:xfrm>
              <a:off x="1772" y="2798"/>
              <a:ext cx="30" cy="26"/>
            </a:xfrm>
            <a:custGeom>
              <a:avLst/>
              <a:gdLst>
                <a:gd name="T0" fmla="*/ 0 w 91"/>
                <a:gd name="T1" fmla="*/ 0 h 77"/>
                <a:gd name="T2" fmla="*/ 0 w 91"/>
                <a:gd name="T3" fmla="*/ 0 h 77"/>
                <a:gd name="T4" fmla="*/ 0 w 91"/>
                <a:gd name="T5" fmla="*/ 0 h 77"/>
                <a:gd name="T6" fmla="*/ 0 w 91"/>
                <a:gd name="T7" fmla="*/ 0 h 77"/>
                <a:gd name="T8" fmla="*/ 0 w 91"/>
                <a:gd name="T9" fmla="*/ 0 h 77"/>
                <a:gd name="T10" fmla="*/ 0 w 91"/>
                <a:gd name="T11" fmla="*/ 0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7"/>
                <a:gd name="T20" fmla="*/ 91 w 91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7">
                  <a:moveTo>
                    <a:pt x="3" y="36"/>
                  </a:moveTo>
                  <a:lnTo>
                    <a:pt x="0" y="64"/>
                  </a:lnTo>
                  <a:lnTo>
                    <a:pt x="25" y="77"/>
                  </a:lnTo>
                  <a:lnTo>
                    <a:pt x="66" y="0"/>
                  </a:lnTo>
                  <a:lnTo>
                    <a:pt x="91" y="45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5" name="Freeform 241"/>
            <p:cNvSpPr>
              <a:spLocks/>
            </p:cNvSpPr>
            <p:nvPr/>
          </p:nvSpPr>
          <p:spPr bwMode="auto">
            <a:xfrm>
              <a:off x="1873" y="1701"/>
              <a:ext cx="200" cy="86"/>
            </a:xfrm>
            <a:custGeom>
              <a:avLst/>
              <a:gdLst>
                <a:gd name="T0" fmla="*/ 0 w 600"/>
                <a:gd name="T1" fmla="*/ 0 h 259"/>
                <a:gd name="T2" fmla="*/ 0 w 600"/>
                <a:gd name="T3" fmla="*/ 0 h 259"/>
                <a:gd name="T4" fmla="*/ 0 w 600"/>
                <a:gd name="T5" fmla="*/ 0 h 259"/>
                <a:gd name="T6" fmla="*/ 0 w 600"/>
                <a:gd name="T7" fmla="*/ 0 h 259"/>
                <a:gd name="T8" fmla="*/ 0 w 600"/>
                <a:gd name="T9" fmla="*/ 0 h 259"/>
                <a:gd name="T10" fmla="*/ 0 w 600"/>
                <a:gd name="T11" fmla="*/ 0 h 259"/>
                <a:gd name="T12" fmla="*/ 0 w 600"/>
                <a:gd name="T13" fmla="*/ 0 h 259"/>
                <a:gd name="T14" fmla="*/ 0 w 600"/>
                <a:gd name="T15" fmla="*/ 0 h 259"/>
                <a:gd name="T16" fmla="*/ 0 w 600"/>
                <a:gd name="T17" fmla="*/ 0 h 259"/>
                <a:gd name="T18" fmla="*/ 0 w 600"/>
                <a:gd name="T19" fmla="*/ 0 h 259"/>
                <a:gd name="T20" fmla="*/ 0 w 600"/>
                <a:gd name="T21" fmla="*/ 0 h 259"/>
                <a:gd name="T22" fmla="*/ 0 w 600"/>
                <a:gd name="T23" fmla="*/ 0 h 259"/>
                <a:gd name="T24" fmla="*/ 0 w 600"/>
                <a:gd name="T25" fmla="*/ 0 h 2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0"/>
                <a:gd name="T40" fmla="*/ 0 h 259"/>
                <a:gd name="T41" fmla="*/ 600 w 600"/>
                <a:gd name="T42" fmla="*/ 259 h 2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0" h="259">
                  <a:moveTo>
                    <a:pt x="600" y="85"/>
                  </a:moveTo>
                  <a:lnTo>
                    <a:pt x="504" y="102"/>
                  </a:lnTo>
                  <a:lnTo>
                    <a:pt x="413" y="125"/>
                  </a:lnTo>
                  <a:lnTo>
                    <a:pt x="229" y="182"/>
                  </a:lnTo>
                  <a:lnTo>
                    <a:pt x="91" y="238"/>
                  </a:lnTo>
                  <a:lnTo>
                    <a:pt x="36" y="259"/>
                  </a:lnTo>
                  <a:lnTo>
                    <a:pt x="0" y="179"/>
                  </a:lnTo>
                  <a:lnTo>
                    <a:pt x="55" y="157"/>
                  </a:lnTo>
                  <a:lnTo>
                    <a:pt x="198" y="100"/>
                  </a:lnTo>
                  <a:lnTo>
                    <a:pt x="385" y="42"/>
                  </a:lnTo>
                  <a:lnTo>
                    <a:pt x="485" y="17"/>
                  </a:lnTo>
                  <a:lnTo>
                    <a:pt x="581" y="0"/>
                  </a:lnTo>
                  <a:lnTo>
                    <a:pt x="600" y="85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6" name="Freeform 242"/>
            <p:cNvSpPr>
              <a:spLocks/>
            </p:cNvSpPr>
            <p:nvPr/>
          </p:nvSpPr>
          <p:spPr bwMode="auto">
            <a:xfrm>
              <a:off x="2055" y="1697"/>
              <a:ext cx="30" cy="32"/>
            </a:xfrm>
            <a:custGeom>
              <a:avLst/>
              <a:gdLst>
                <a:gd name="T0" fmla="*/ 0 w 89"/>
                <a:gd name="T1" fmla="*/ 0 h 96"/>
                <a:gd name="T2" fmla="*/ 0 w 89"/>
                <a:gd name="T3" fmla="*/ 0 h 96"/>
                <a:gd name="T4" fmla="*/ 0 w 89"/>
                <a:gd name="T5" fmla="*/ 0 h 96"/>
                <a:gd name="T6" fmla="*/ 0 w 89"/>
                <a:gd name="T7" fmla="*/ 0 h 96"/>
                <a:gd name="T8" fmla="*/ 0 w 89"/>
                <a:gd name="T9" fmla="*/ 0 h 96"/>
                <a:gd name="T10" fmla="*/ 0 w 89"/>
                <a:gd name="T11" fmla="*/ 0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96"/>
                <a:gd name="T20" fmla="*/ 89 w 89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96">
                  <a:moveTo>
                    <a:pt x="89" y="53"/>
                  </a:moveTo>
                  <a:lnTo>
                    <a:pt x="89" y="0"/>
                  </a:lnTo>
                  <a:lnTo>
                    <a:pt x="34" y="11"/>
                  </a:lnTo>
                  <a:lnTo>
                    <a:pt x="53" y="96"/>
                  </a:lnTo>
                  <a:lnTo>
                    <a:pt x="0" y="53"/>
                  </a:lnTo>
                  <a:lnTo>
                    <a:pt x="89" y="53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7" name="Freeform 243"/>
            <p:cNvSpPr>
              <a:spLocks/>
            </p:cNvSpPr>
            <p:nvPr/>
          </p:nvSpPr>
          <p:spPr bwMode="auto">
            <a:xfrm>
              <a:off x="1865" y="1761"/>
              <a:ext cx="29" cy="26"/>
            </a:xfrm>
            <a:custGeom>
              <a:avLst/>
              <a:gdLst>
                <a:gd name="T0" fmla="*/ 0 w 88"/>
                <a:gd name="T1" fmla="*/ 0 h 80"/>
                <a:gd name="T2" fmla="*/ 0 w 88"/>
                <a:gd name="T3" fmla="*/ 0 h 80"/>
                <a:gd name="T4" fmla="*/ 0 w 88"/>
                <a:gd name="T5" fmla="*/ 0 h 80"/>
                <a:gd name="T6" fmla="*/ 0 w 88"/>
                <a:gd name="T7" fmla="*/ 0 h 80"/>
                <a:gd name="T8" fmla="*/ 0 w 88"/>
                <a:gd name="T9" fmla="*/ 0 h 80"/>
                <a:gd name="T10" fmla="*/ 0 w 88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80"/>
                <a:gd name="T20" fmla="*/ 88 w 8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80">
                  <a:moveTo>
                    <a:pt x="24" y="0"/>
                  </a:moveTo>
                  <a:lnTo>
                    <a:pt x="2" y="8"/>
                  </a:lnTo>
                  <a:lnTo>
                    <a:pt x="0" y="36"/>
                  </a:lnTo>
                  <a:lnTo>
                    <a:pt x="88" y="42"/>
                  </a:lnTo>
                  <a:lnTo>
                    <a:pt x="60" y="8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8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644" name="Text Box 244"/>
          <p:cNvSpPr txBox="1">
            <a:spLocks noChangeArrowheads="1"/>
          </p:cNvSpPr>
          <p:nvPr/>
        </p:nvSpPr>
        <p:spPr bwMode="auto">
          <a:xfrm>
            <a:off x="590550" y="5649913"/>
            <a:ext cx="8510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2000" b="1" dirty="0" smtClean="0">
                <a:latin typeface="Tempo Grunge"/>
              </a:rPr>
              <a:t>Smart?                                      Dumb?                                      Dumber?</a:t>
            </a:r>
            <a:endParaRPr lang="en-US" sz="2000" b="1" dirty="0">
              <a:latin typeface="Tempo Grunge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4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-95250"/>
            <a:ext cx="7772400" cy="923925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Variation in Cortical Maps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1636713"/>
            <a:ext cx="71866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600450" y="706438"/>
            <a:ext cx="474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>
                <a:solidFill>
                  <a:srgbClr val="009900"/>
                </a:solidFill>
                <a:latin typeface="Rockwell Condensed" pitchFamily="18" charset="0"/>
              </a:rPr>
              <a:t>Overall brain weight differs by ~30%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081463" y="1168400"/>
            <a:ext cx="39322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Rockwell Condensed" pitchFamily="18" charset="0"/>
              </a:rPr>
              <a:t>Size of primary cortical areas</a:t>
            </a:r>
          </a:p>
          <a:p>
            <a:r>
              <a:rPr lang="en-US" b="1" dirty="0">
                <a:solidFill>
                  <a:srgbClr val="FF0000"/>
                </a:solidFill>
                <a:latin typeface="Rockwell Condensed" pitchFamily="18" charset="0"/>
              </a:rPr>
              <a:t>differs by as much as 100%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utoUpdateAnimBg="0"/>
      <p:bldP spid="10342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5"/>
          <p:cNvGrpSpPr>
            <a:grpSpLocks/>
          </p:cNvGrpSpPr>
          <p:nvPr/>
        </p:nvGrpSpPr>
        <p:grpSpPr bwMode="auto">
          <a:xfrm>
            <a:off x="2090738" y="-3175"/>
            <a:ext cx="5603875" cy="6619875"/>
            <a:chOff x="2090057" y="-3144"/>
            <a:chExt cx="5604782" cy="6619846"/>
          </a:xfrm>
        </p:grpSpPr>
        <p:pic>
          <p:nvPicPr>
            <p:cNvPr id="64515" name="Picture 2" descr="C:\Documents and Settings\Frank Johnson\My Documents\SNP Spring 2007\new cortical area in enucleated animal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7"/>
            <a:stretch>
              <a:fillRect/>
            </a:stretch>
          </p:blipFill>
          <p:spPr bwMode="auto">
            <a:xfrm>
              <a:off x="2090057" y="0"/>
              <a:ext cx="5604782" cy="6173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758502" y="6154742"/>
              <a:ext cx="1005051" cy="4619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C00000"/>
                  </a:solidFill>
                  <a:latin typeface="+mn-lt"/>
                </a:rPr>
                <a:t>Touch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82749" y="6154742"/>
              <a:ext cx="1019340" cy="4619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66CC"/>
                  </a:solidFill>
                  <a:latin typeface="+mn-lt"/>
                </a:rPr>
                <a:t>Vision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19698" y="6154742"/>
              <a:ext cx="1298785" cy="46196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00"/>
                  </a:solidFill>
                  <a:latin typeface="+mn-lt"/>
                </a:rPr>
                <a:t>Audition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05963" y="3106755"/>
              <a:ext cx="2380048" cy="40004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Blind                      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05963" y="-3144"/>
              <a:ext cx="2211746" cy="40004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Normal                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 rot="5400000">
            <a:off x="5919502" y="2759949"/>
            <a:ext cx="4960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Cortex is allocated based on use</a:t>
            </a:r>
          </a:p>
          <a:p>
            <a:pPr algn="ctr"/>
            <a:r>
              <a:rPr lang="en-US" dirty="0" smtClean="0">
                <a:latin typeface="+mn-lt"/>
              </a:rPr>
              <a:t>The beauty of modular architecture</a:t>
            </a:r>
          </a:p>
          <a:p>
            <a:pPr algn="ctr"/>
            <a:r>
              <a:rPr lang="en-US" dirty="0" smtClean="0">
                <a:latin typeface="+mn-lt"/>
              </a:rPr>
              <a:t>“Columns is Columns”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3" descr="pain 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049338"/>
            <a:ext cx="788035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480406" y="5872163"/>
            <a:ext cx="6848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Arial" pitchFamily="34" charset="0"/>
              </a:rPr>
              <a:t>Nociceptors</a:t>
            </a:r>
            <a:r>
              <a:rPr lang="en-US" sz="2000" b="1" dirty="0" smtClean="0">
                <a:latin typeface="Arial" pitchFamily="34" charset="0"/>
              </a:rPr>
              <a:t> respond to AND release chemical </a:t>
            </a:r>
            <a:r>
              <a:rPr lang="en-US" sz="2000" b="1" dirty="0">
                <a:latin typeface="Arial" pitchFamily="34" charset="0"/>
              </a:rPr>
              <a:t>stimuli</a:t>
            </a:r>
          </a:p>
          <a:p>
            <a:pPr algn="ctr" eaLnBrk="1" hangingPunct="1"/>
            <a:r>
              <a:rPr lang="en-US" sz="2000" b="1" dirty="0" smtClean="0">
                <a:latin typeface="Arial" pitchFamily="34" charset="0"/>
              </a:rPr>
              <a:t>(</a:t>
            </a:r>
            <a:r>
              <a:rPr lang="en-US" sz="2000" b="1" i="1" dirty="0" smtClean="0">
                <a:latin typeface="Arial" pitchFamily="34" charset="0"/>
              </a:rPr>
              <a:t>the basis of inflammation</a:t>
            </a:r>
            <a:r>
              <a:rPr lang="en-US" sz="2000" b="1" dirty="0" smtClean="0">
                <a:latin typeface="Arial" pitchFamily="34" charset="0"/>
              </a:rPr>
              <a:t>)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1171575" y="193675"/>
            <a:ext cx="531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latin typeface="Arial" pitchFamily="34" charset="0"/>
              </a:rPr>
              <a:t>Pain </a:t>
            </a:r>
            <a:r>
              <a:rPr lang="en-US" b="1" dirty="0" smtClean="0">
                <a:latin typeface="Arial" pitchFamily="34" charset="0"/>
              </a:rPr>
              <a:t>Is A </a:t>
            </a:r>
            <a:r>
              <a:rPr lang="en-US" b="1" dirty="0">
                <a:latin typeface="Arial" pitchFamily="34" charset="0"/>
              </a:rPr>
              <a:t>Perception:</a:t>
            </a:r>
          </a:p>
          <a:p>
            <a:pPr eaLnBrk="1" hangingPunct="1"/>
            <a:r>
              <a:rPr lang="en-US" b="1" dirty="0">
                <a:latin typeface="Arial" pitchFamily="34" charset="0"/>
              </a:rPr>
              <a:t>The Stimulus is Tissue Damage</a:t>
            </a:r>
          </a:p>
        </p:txBody>
      </p:sp>
      <p:sp>
        <p:nvSpPr>
          <p:cNvPr id="3" name="5-Point Star 2"/>
          <p:cNvSpPr>
            <a:spLocks/>
          </p:cNvSpPr>
          <p:nvPr/>
        </p:nvSpPr>
        <p:spPr bwMode="auto">
          <a:xfrm>
            <a:off x="2976563" y="2933700"/>
            <a:ext cx="1036637" cy="965200"/>
          </a:xfrm>
          <a:custGeom>
            <a:avLst/>
            <a:gdLst>
              <a:gd name="T0" fmla="*/ 0 w 1036318"/>
              <a:gd name="T1" fmla="*/ 368676 h 965198"/>
              <a:gd name="T2" fmla="*/ 314851 w 1036318"/>
              <a:gd name="T3" fmla="*/ 236595 h 965198"/>
              <a:gd name="T4" fmla="*/ 518639 w 1036318"/>
              <a:gd name="T5" fmla="*/ 0 h 965198"/>
              <a:gd name="T6" fmla="*/ 722424 w 1036318"/>
              <a:gd name="T7" fmla="*/ 267078 h 965198"/>
              <a:gd name="T8" fmla="*/ 1037275 w 1036318"/>
              <a:gd name="T9" fmla="*/ 368676 h 965198"/>
              <a:gd name="T10" fmla="*/ 981141 w 1036318"/>
              <a:gd name="T11" fmla="*/ 738770 h 965198"/>
              <a:gd name="T12" fmla="*/ 839173 w 1036318"/>
              <a:gd name="T13" fmla="*/ 965204 h 965198"/>
              <a:gd name="T14" fmla="*/ 508467 w 1036318"/>
              <a:gd name="T15" fmla="*/ 859268 h 965198"/>
              <a:gd name="T16" fmla="*/ 198102 w 1036318"/>
              <a:gd name="T17" fmla="*/ 965204 h 965198"/>
              <a:gd name="T18" fmla="*/ 157830 w 1036318"/>
              <a:gd name="T19" fmla="*/ 647327 h 965198"/>
              <a:gd name="T20" fmla="*/ 0 w 1036318"/>
              <a:gd name="T21" fmla="*/ 368676 h 9651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36318" h="965198">
                <a:moveTo>
                  <a:pt x="0" y="368673"/>
                </a:moveTo>
                <a:lnTo>
                  <a:pt x="314560" y="236595"/>
                </a:lnTo>
                <a:lnTo>
                  <a:pt x="518159" y="0"/>
                </a:lnTo>
                <a:lnTo>
                  <a:pt x="721758" y="267075"/>
                </a:lnTo>
                <a:lnTo>
                  <a:pt x="1036318" y="368673"/>
                </a:lnTo>
                <a:lnTo>
                  <a:pt x="980235" y="738764"/>
                </a:lnTo>
                <a:lnTo>
                  <a:pt x="838399" y="965198"/>
                </a:lnTo>
                <a:lnTo>
                  <a:pt x="507999" y="859262"/>
                </a:lnTo>
                <a:lnTo>
                  <a:pt x="197919" y="965198"/>
                </a:lnTo>
                <a:lnTo>
                  <a:pt x="157683" y="647324"/>
                </a:lnTo>
                <a:lnTo>
                  <a:pt x="0" y="36867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4144963" y="3343275"/>
            <a:ext cx="477837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4622800" y="3717925"/>
            <a:ext cx="280988" cy="3254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 flipV="1">
            <a:off x="4633913" y="2820988"/>
            <a:ext cx="282575" cy="4095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5021263" y="3343275"/>
            <a:ext cx="1370012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Freeform 9"/>
          <p:cNvSpPr>
            <a:spLocks/>
          </p:cNvSpPr>
          <p:nvPr/>
        </p:nvSpPr>
        <p:spPr bwMode="auto">
          <a:xfrm>
            <a:off x="2862263" y="2820988"/>
            <a:ext cx="1265237" cy="1455737"/>
          </a:xfrm>
          <a:custGeom>
            <a:avLst/>
            <a:gdLst>
              <a:gd name="T0" fmla="*/ 701646 w 1264872"/>
              <a:gd name="T1" fmla="*/ 1436358 h 1454453"/>
              <a:gd name="T2" fmla="*/ 711815 w 1264872"/>
              <a:gd name="T3" fmla="*/ 1314114 h 1454453"/>
              <a:gd name="T4" fmla="*/ 762660 w 1264872"/>
              <a:gd name="T5" fmla="*/ 1273366 h 1454453"/>
              <a:gd name="T6" fmla="*/ 813505 w 1264872"/>
              <a:gd name="T7" fmla="*/ 1263179 h 1454453"/>
              <a:gd name="T8" fmla="*/ 844009 w 1264872"/>
              <a:gd name="T9" fmla="*/ 1242805 h 1454453"/>
              <a:gd name="T10" fmla="*/ 874516 w 1264872"/>
              <a:gd name="T11" fmla="*/ 1232618 h 1454453"/>
              <a:gd name="T12" fmla="*/ 905023 w 1264872"/>
              <a:gd name="T13" fmla="*/ 1202057 h 1454453"/>
              <a:gd name="T14" fmla="*/ 955868 w 1264872"/>
              <a:gd name="T15" fmla="*/ 1191870 h 1454453"/>
              <a:gd name="T16" fmla="*/ 1016879 w 1264872"/>
              <a:gd name="T17" fmla="*/ 1171496 h 1454453"/>
              <a:gd name="T18" fmla="*/ 1037217 w 1264872"/>
              <a:gd name="T19" fmla="*/ 1140936 h 1454453"/>
              <a:gd name="T20" fmla="*/ 1067724 w 1264872"/>
              <a:gd name="T21" fmla="*/ 1130749 h 1454453"/>
              <a:gd name="T22" fmla="*/ 1098231 w 1264872"/>
              <a:gd name="T23" fmla="*/ 1110376 h 1454453"/>
              <a:gd name="T24" fmla="*/ 1118569 w 1264872"/>
              <a:gd name="T25" fmla="*/ 1079815 h 1454453"/>
              <a:gd name="T26" fmla="*/ 1179580 w 1264872"/>
              <a:gd name="T27" fmla="*/ 1039067 h 1454453"/>
              <a:gd name="T28" fmla="*/ 1199918 w 1264872"/>
              <a:gd name="T29" fmla="*/ 977946 h 1454453"/>
              <a:gd name="T30" fmla="*/ 1210087 w 1264872"/>
              <a:gd name="T31" fmla="*/ 947385 h 1454453"/>
              <a:gd name="T32" fmla="*/ 1220256 w 1264872"/>
              <a:gd name="T33" fmla="*/ 906637 h 1454453"/>
              <a:gd name="T34" fmla="*/ 1240594 w 1264872"/>
              <a:gd name="T35" fmla="*/ 814955 h 1454453"/>
              <a:gd name="T36" fmla="*/ 1250763 w 1264872"/>
              <a:gd name="T37" fmla="*/ 784394 h 1454453"/>
              <a:gd name="T38" fmla="*/ 1250763 w 1264872"/>
              <a:gd name="T39" fmla="*/ 407477 h 1454453"/>
              <a:gd name="T40" fmla="*/ 1240594 w 1264872"/>
              <a:gd name="T41" fmla="*/ 376916 h 1454453"/>
              <a:gd name="T42" fmla="*/ 1210087 w 1264872"/>
              <a:gd name="T43" fmla="*/ 356542 h 1454453"/>
              <a:gd name="T44" fmla="*/ 1149073 w 1264872"/>
              <a:gd name="T45" fmla="*/ 315795 h 1454453"/>
              <a:gd name="T46" fmla="*/ 1118569 w 1264872"/>
              <a:gd name="T47" fmla="*/ 295421 h 1454453"/>
              <a:gd name="T48" fmla="*/ 955868 w 1264872"/>
              <a:gd name="T49" fmla="*/ 275047 h 1454453"/>
              <a:gd name="T50" fmla="*/ 905023 w 1264872"/>
              <a:gd name="T51" fmla="*/ 224112 h 1454453"/>
              <a:gd name="T52" fmla="*/ 874516 w 1264872"/>
              <a:gd name="T53" fmla="*/ 203739 h 1454453"/>
              <a:gd name="T54" fmla="*/ 854178 w 1264872"/>
              <a:gd name="T55" fmla="*/ 173178 h 1454453"/>
              <a:gd name="T56" fmla="*/ 823673 w 1264872"/>
              <a:gd name="T57" fmla="*/ 152805 h 1454453"/>
              <a:gd name="T58" fmla="*/ 813505 w 1264872"/>
              <a:gd name="T59" fmla="*/ 122244 h 1454453"/>
              <a:gd name="T60" fmla="*/ 752491 w 1264872"/>
              <a:gd name="T61" fmla="*/ 81496 h 1454453"/>
              <a:gd name="T62" fmla="*/ 711815 w 1264872"/>
              <a:gd name="T63" fmla="*/ 20374 h 1454453"/>
              <a:gd name="T64" fmla="*/ 569452 w 1264872"/>
              <a:gd name="T65" fmla="*/ 10187 h 1454453"/>
              <a:gd name="T66" fmla="*/ 467765 w 1264872"/>
              <a:gd name="T67" fmla="*/ 0 h 1454453"/>
              <a:gd name="T68" fmla="*/ 366078 w 1264872"/>
              <a:gd name="T69" fmla="*/ 10187 h 1454453"/>
              <a:gd name="T70" fmla="*/ 305064 w 1264872"/>
              <a:gd name="T71" fmla="*/ 61122 h 1454453"/>
              <a:gd name="T72" fmla="*/ 274557 w 1264872"/>
              <a:gd name="T73" fmla="*/ 81496 h 1454453"/>
              <a:gd name="T74" fmla="*/ 213546 w 1264872"/>
              <a:gd name="T75" fmla="*/ 173178 h 1454453"/>
              <a:gd name="T76" fmla="*/ 183039 w 1264872"/>
              <a:gd name="T77" fmla="*/ 193552 h 1454453"/>
              <a:gd name="T78" fmla="*/ 162701 w 1264872"/>
              <a:gd name="T79" fmla="*/ 224112 h 1454453"/>
              <a:gd name="T80" fmla="*/ 111856 w 1264872"/>
              <a:gd name="T81" fmla="*/ 264860 h 1454453"/>
              <a:gd name="T82" fmla="*/ 101687 w 1264872"/>
              <a:gd name="T83" fmla="*/ 295421 h 1454453"/>
              <a:gd name="T84" fmla="*/ 81349 w 1264872"/>
              <a:gd name="T85" fmla="*/ 376916 h 1454453"/>
              <a:gd name="T86" fmla="*/ 61014 w 1264872"/>
              <a:gd name="T87" fmla="*/ 458412 h 1454453"/>
              <a:gd name="T88" fmla="*/ 30507 w 1264872"/>
              <a:gd name="T89" fmla="*/ 499159 h 1454453"/>
              <a:gd name="T90" fmla="*/ 10169 w 1264872"/>
              <a:gd name="T91" fmla="*/ 560281 h 1454453"/>
              <a:gd name="T92" fmla="*/ 0 w 1264872"/>
              <a:gd name="T93" fmla="*/ 590842 h 1454453"/>
              <a:gd name="T94" fmla="*/ 10169 w 1264872"/>
              <a:gd name="T95" fmla="*/ 764020 h 1454453"/>
              <a:gd name="T96" fmla="*/ 30507 w 1264872"/>
              <a:gd name="T97" fmla="*/ 794581 h 1454453"/>
              <a:gd name="T98" fmla="*/ 81349 w 1264872"/>
              <a:gd name="T99" fmla="*/ 896450 h 1454453"/>
              <a:gd name="T100" fmla="*/ 111856 w 1264872"/>
              <a:gd name="T101" fmla="*/ 988133 h 1454453"/>
              <a:gd name="T102" fmla="*/ 152532 w 1264872"/>
              <a:gd name="T103" fmla="*/ 1049254 h 1454453"/>
              <a:gd name="T104" fmla="*/ 213546 w 1264872"/>
              <a:gd name="T105" fmla="*/ 1171496 h 1454453"/>
              <a:gd name="T106" fmla="*/ 244050 w 1264872"/>
              <a:gd name="T107" fmla="*/ 1181683 h 1454453"/>
              <a:gd name="T108" fmla="*/ 325402 w 1264872"/>
              <a:gd name="T109" fmla="*/ 1273366 h 1454453"/>
              <a:gd name="T110" fmla="*/ 386413 w 1264872"/>
              <a:gd name="T111" fmla="*/ 1293740 h 1454453"/>
              <a:gd name="T112" fmla="*/ 437258 w 1264872"/>
              <a:gd name="T113" fmla="*/ 1303927 h 1454453"/>
              <a:gd name="T114" fmla="*/ 467765 w 1264872"/>
              <a:gd name="T115" fmla="*/ 1314114 h 1454453"/>
              <a:gd name="T116" fmla="*/ 549114 w 1264872"/>
              <a:gd name="T117" fmla="*/ 1385423 h 1454453"/>
              <a:gd name="T118" fmla="*/ 610128 w 1264872"/>
              <a:gd name="T119" fmla="*/ 1405797 h 1454453"/>
              <a:gd name="T120" fmla="*/ 640635 w 1264872"/>
              <a:gd name="T121" fmla="*/ 1426171 h 1454453"/>
              <a:gd name="T122" fmla="*/ 671142 w 1264872"/>
              <a:gd name="T123" fmla="*/ 1436358 h 1454453"/>
              <a:gd name="T124" fmla="*/ 701646 w 1264872"/>
              <a:gd name="T125" fmla="*/ 1436358 h 14544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264872" h="1454453">
                <a:moveTo>
                  <a:pt x="701040" y="1432560"/>
                </a:moveTo>
                <a:cubicBezTo>
                  <a:pt x="707813" y="1412240"/>
                  <a:pt x="703202" y="1350629"/>
                  <a:pt x="711200" y="1310640"/>
                </a:cubicBezTo>
                <a:cubicBezTo>
                  <a:pt x="717269" y="1280294"/>
                  <a:pt x="737645" y="1276089"/>
                  <a:pt x="762000" y="1270000"/>
                </a:cubicBezTo>
                <a:cubicBezTo>
                  <a:pt x="778753" y="1265812"/>
                  <a:pt x="795867" y="1263227"/>
                  <a:pt x="812800" y="1259840"/>
                </a:cubicBezTo>
                <a:cubicBezTo>
                  <a:pt x="822960" y="1253067"/>
                  <a:pt x="832358" y="1244981"/>
                  <a:pt x="843280" y="1239520"/>
                </a:cubicBezTo>
                <a:cubicBezTo>
                  <a:pt x="852859" y="1234731"/>
                  <a:pt x="864849" y="1235301"/>
                  <a:pt x="873760" y="1229360"/>
                </a:cubicBezTo>
                <a:cubicBezTo>
                  <a:pt x="885715" y="1221390"/>
                  <a:pt x="891389" y="1205306"/>
                  <a:pt x="904240" y="1198880"/>
                </a:cubicBezTo>
                <a:cubicBezTo>
                  <a:pt x="919686" y="1191157"/>
                  <a:pt x="938380" y="1193264"/>
                  <a:pt x="955040" y="1188720"/>
                </a:cubicBezTo>
                <a:cubicBezTo>
                  <a:pt x="975704" y="1183084"/>
                  <a:pt x="1016000" y="1168400"/>
                  <a:pt x="1016000" y="1168400"/>
                </a:cubicBezTo>
                <a:cubicBezTo>
                  <a:pt x="1022773" y="1158240"/>
                  <a:pt x="1026785" y="1145548"/>
                  <a:pt x="1036320" y="1137920"/>
                </a:cubicBezTo>
                <a:cubicBezTo>
                  <a:pt x="1044683" y="1131230"/>
                  <a:pt x="1057221" y="1132549"/>
                  <a:pt x="1066800" y="1127760"/>
                </a:cubicBezTo>
                <a:cubicBezTo>
                  <a:pt x="1077722" y="1122299"/>
                  <a:pt x="1087120" y="1114213"/>
                  <a:pt x="1097280" y="1107440"/>
                </a:cubicBezTo>
                <a:cubicBezTo>
                  <a:pt x="1104053" y="1097280"/>
                  <a:pt x="1108410" y="1085001"/>
                  <a:pt x="1117600" y="1076960"/>
                </a:cubicBezTo>
                <a:cubicBezTo>
                  <a:pt x="1135979" y="1060878"/>
                  <a:pt x="1178560" y="1036320"/>
                  <a:pt x="1178560" y="1036320"/>
                </a:cubicBezTo>
                <a:lnTo>
                  <a:pt x="1198880" y="975360"/>
                </a:lnTo>
                <a:cubicBezTo>
                  <a:pt x="1202267" y="965200"/>
                  <a:pt x="1206443" y="955270"/>
                  <a:pt x="1209040" y="944880"/>
                </a:cubicBezTo>
                <a:cubicBezTo>
                  <a:pt x="1212427" y="931333"/>
                  <a:pt x="1216171" y="917871"/>
                  <a:pt x="1219200" y="904240"/>
                </a:cubicBezTo>
                <a:cubicBezTo>
                  <a:pt x="1229676" y="857100"/>
                  <a:pt x="1227131" y="856162"/>
                  <a:pt x="1239520" y="812800"/>
                </a:cubicBezTo>
                <a:cubicBezTo>
                  <a:pt x="1242462" y="802502"/>
                  <a:pt x="1246293" y="792480"/>
                  <a:pt x="1249680" y="782320"/>
                </a:cubicBezTo>
                <a:cubicBezTo>
                  <a:pt x="1272733" y="620946"/>
                  <a:pt x="1266933" y="691070"/>
                  <a:pt x="1249680" y="406400"/>
                </a:cubicBezTo>
                <a:cubicBezTo>
                  <a:pt x="1249032" y="395710"/>
                  <a:pt x="1246210" y="384283"/>
                  <a:pt x="1239520" y="375920"/>
                </a:cubicBezTo>
                <a:cubicBezTo>
                  <a:pt x="1231892" y="366385"/>
                  <a:pt x="1218421" y="363417"/>
                  <a:pt x="1209040" y="355600"/>
                </a:cubicBezTo>
                <a:cubicBezTo>
                  <a:pt x="1158303" y="313319"/>
                  <a:pt x="1201645" y="332815"/>
                  <a:pt x="1148080" y="314960"/>
                </a:cubicBezTo>
                <a:cubicBezTo>
                  <a:pt x="1137920" y="308187"/>
                  <a:pt x="1129602" y="296890"/>
                  <a:pt x="1117600" y="294640"/>
                </a:cubicBezTo>
                <a:cubicBezTo>
                  <a:pt x="866597" y="247577"/>
                  <a:pt x="1053664" y="307195"/>
                  <a:pt x="955040" y="274320"/>
                </a:cubicBezTo>
                <a:cubicBezTo>
                  <a:pt x="873760" y="220133"/>
                  <a:pt x="971973" y="291253"/>
                  <a:pt x="904240" y="223520"/>
                </a:cubicBezTo>
                <a:cubicBezTo>
                  <a:pt x="895606" y="214886"/>
                  <a:pt x="883920" y="209973"/>
                  <a:pt x="873760" y="203200"/>
                </a:cubicBezTo>
                <a:cubicBezTo>
                  <a:pt x="866987" y="193040"/>
                  <a:pt x="862074" y="181354"/>
                  <a:pt x="853440" y="172720"/>
                </a:cubicBezTo>
                <a:cubicBezTo>
                  <a:pt x="844806" y="164086"/>
                  <a:pt x="830588" y="161935"/>
                  <a:pt x="822960" y="152400"/>
                </a:cubicBezTo>
                <a:cubicBezTo>
                  <a:pt x="816270" y="144037"/>
                  <a:pt x="820373" y="129493"/>
                  <a:pt x="812800" y="121920"/>
                </a:cubicBezTo>
                <a:cubicBezTo>
                  <a:pt x="795531" y="104651"/>
                  <a:pt x="751840" y="81280"/>
                  <a:pt x="751840" y="81280"/>
                </a:cubicBezTo>
                <a:lnTo>
                  <a:pt x="711200" y="20320"/>
                </a:lnTo>
                <a:cubicBezTo>
                  <a:pt x="684833" y="-19231"/>
                  <a:pt x="616330" y="14107"/>
                  <a:pt x="568960" y="10160"/>
                </a:cubicBezTo>
                <a:cubicBezTo>
                  <a:pt x="535042" y="7333"/>
                  <a:pt x="501227" y="3387"/>
                  <a:pt x="467360" y="0"/>
                </a:cubicBezTo>
                <a:cubicBezTo>
                  <a:pt x="433493" y="3387"/>
                  <a:pt x="398924" y="2507"/>
                  <a:pt x="365760" y="10160"/>
                </a:cubicBezTo>
                <a:cubicBezTo>
                  <a:pt x="344828" y="14990"/>
                  <a:pt x="318611" y="49451"/>
                  <a:pt x="304800" y="60960"/>
                </a:cubicBezTo>
                <a:cubicBezTo>
                  <a:pt x="295419" y="68777"/>
                  <a:pt x="284480" y="74507"/>
                  <a:pt x="274320" y="81280"/>
                </a:cubicBezTo>
                <a:lnTo>
                  <a:pt x="213360" y="172720"/>
                </a:lnTo>
                <a:cubicBezTo>
                  <a:pt x="206587" y="182880"/>
                  <a:pt x="193040" y="186267"/>
                  <a:pt x="182880" y="193040"/>
                </a:cubicBezTo>
                <a:cubicBezTo>
                  <a:pt x="176107" y="203200"/>
                  <a:pt x="172095" y="215892"/>
                  <a:pt x="162560" y="223520"/>
                </a:cubicBezTo>
                <a:cubicBezTo>
                  <a:pt x="113734" y="262581"/>
                  <a:pt x="145730" y="196220"/>
                  <a:pt x="111760" y="264160"/>
                </a:cubicBezTo>
                <a:cubicBezTo>
                  <a:pt x="106971" y="273739"/>
                  <a:pt x="104418" y="284308"/>
                  <a:pt x="101600" y="294640"/>
                </a:cubicBezTo>
                <a:cubicBezTo>
                  <a:pt x="94252" y="321583"/>
                  <a:pt x="88053" y="348827"/>
                  <a:pt x="81280" y="375920"/>
                </a:cubicBezTo>
                <a:lnTo>
                  <a:pt x="60960" y="457200"/>
                </a:lnTo>
                <a:cubicBezTo>
                  <a:pt x="56853" y="473628"/>
                  <a:pt x="40640" y="484293"/>
                  <a:pt x="30480" y="497840"/>
                </a:cubicBezTo>
                <a:lnTo>
                  <a:pt x="10160" y="558800"/>
                </a:lnTo>
                <a:lnTo>
                  <a:pt x="0" y="589280"/>
                </a:lnTo>
                <a:cubicBezTo>
                  <a:pt x="3387" y="646853"/>
                  <a:pt x="1605" y="704965"/>
                  <a:pt x="10160" y="762000"/>
                </a:cubicBezTo>
                <a:cubicBezTo>
                  <a:pt x="11971" y="774076"/>
                  <a:pt x="25670" y="781257"/>
                  <a:pt x="30480" y="792480"/>
                </a:cubicBezTo>
                <a:cubicBezTo>
                  <a:pt x="78729" y="905062"/>
                  <a:pt x="-23363" y="737116"/>
                  <a:pt x="81280" y="894080"/>
                </a:cubicBezTo>
                <a:lnTo>
                  <a:pt x="111760" y="985520"/>
                </a:lnTo>
                <a:cubicBezTo>
                  <a:pt x="119483" y="1008688"/>
                  <a:pt x="138853" y="1026160"/>
                  <a:pt x="152400" y="1046480"/>
                </a:cubicBezTo>
                <a:cubicBezTo>
                  <a:pt x="170434" y="1073530"/>
                  <a:pt x="172251" y="1154697"/>
                  <a:pt x="213360" y="1168400"/>
                </a:cubicBezTo>
                <a:lnTo>
                  <a:pt x="243840" y="1178560"/>
                </a:lnTo>
                <a:cubicBezTo>
                  <a:pt x="263202" y="1207603"/>
                  <a:pt x="295294" y="1260058"/>
                  <a:pt x="325120" y="1270000"/>
                </a:cubicBezTo>
                <a:lnTo>
                  <a:pt x="386080" y="1290320"/>
                </a:lnTo>
                <a:cubicBezTo>
                  <a:pt x="402463" y="1295781"/>
                  <a:pt x="420127" y="1296292"/>
                  <a:pt x="436880" y="1300480"/>
                </a:cubicBezTo>
                <a:cubicBezTo>
                  <a:pt x="447270" y="1303077"/>
                  <a:pt x="457200" y="1307253"/>
                  <a:pt x="467360" y="1310640"/>
                </a:cubicBezTo>
                <a:cubicBezTo>
                  <a:pt x="501227" y="1361440"/>
                  <a:pt x="477520" y="1334347"/>
                  <a:pt x="548640" y="1381760"/>
                </a:cubicBezTo>
                <a:cubicBezTo>
                  <a:pt x="566462" y="1393641"/>
                  <a:pt x="609600" y="1402080"/>
                  <a:pt x="609600" y="1402080"/>
                </a:cubicBezTo>
                <a:cubicBezTo>
                  <a:pt x="619760" y="1408853"/>
                  <a:pt x="629158" y="1416939"/>
                  <a:pt x="640080" y="1422400"/>
                </a:cubicBezTo>
                <a:cubicBezTo>
                  <a:pt x="649659" y="1427189"/>
                  <a:pt x="662987" y="1424987"/>
                  <a:pt x="670560" y="1432560"/>
                </a:cubicBezTo>
                <a:cubicBezTo>
                  <a:pt x="707466" y="1469466"/>
                  <a:pt x="694267" y="1452880"/>
                  <a:pt x="701040" y="1432560"/>
                </a:cubicBezTo>
                <a:close/>
              </a:path>
            </a:pathLst>
          </a:custGeom>
          <a:solidFill>
            <a:srgbClr val="FF00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144963" y="3348038"/>
            <a:ext cx="48895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5021263" y="3343275"/>
            <a:ext cx="1370012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H="1">
            <a:off x="4618038" y="3717925"/>
            <a:ext cx="298450" cy="33655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 flipV="1">
            <a:off x="4633913" y="2819400"/>
            <a:ext cx="282575" cy="4095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Freeform 22"/>
          <p:cNvSpPr>
            <a:spLocks/>
          </p:cNvSpPr>
          <p:nvPr/>
        </p:nvSpPr>
        <p:spPr bwMode="auto">
          <a:xfrm>
            <a:off x="2046288" y="2306638"/>
            <a:ext cx="2068512" cy="2405062"/>
          </a:xfrm>
          <a:custGeom>
            <a:avLst/>
            <a:gdLst>
              <a:gd name="T0" fmla="*/ 1505481 w 2067835"/>
              <a:gd name="T1" fmla="*/ 1916796 h 2404935"/>
              <a:gd name="T2" fmla="*/ 1515651 w 2067835"/>
              <a:gd name="T3" fmla="*/ 1794858 h 2404935"/>
              <a:gd name="T4" fmla="*/ 1566501 w 2067835"/>
              <a:gd name="T5" fmla="*/ 1754212 h 2404935"/>
              <a:gd name="T6" fmla="*/ 1617350 w 2067835"/>
              <a:gd name="T7" fmla="*/ 1744049 h 2404935"/>
              <a:gd name="T8" fmla="*/ 1647860 w 2067835"/>
              <a:gd name="T9" fmla="*/ 1723726 h 2404935"/>
              <a:gd name="T10" fmla="*/ 1678370 w 2067835"/>
              <a:gd name="T11" fmla="*/ 1713563 h 2404935"/>
              <a:gd name="T12" fmla="*/ 1708880 w 2067835"/>
              <a:gd name="T13" fmla="*/ 1683080 h 2404935"/>
              <a:gd name="T14" fmla="*/ 1759731 w 2067835"/>
              <a:gd name="T15" fmla="*/ 1672917 h 2404935"/>
              <a:gd name="T16" fmla="*/ 1820751 w 2067835"/>
              <a:gd name="T17" fmla="*/ 1652594 h 2404935"/>
              <a:gd name="T18" fmla="*/ 1841090 w 2067835"/>
              <a:gd name="T19" fmla="*/ 1622111 h 2404935"/>
              <a:gd name="T20" fmla="*/ 1871600 w 2067835"/>
              <a:gd name="T21" fmla="*/ 1611948 h 2404935"/>
              <a:gd name="T22" fmla="*/ 1902110 w 2067835"/>
              <a:gd name="T23" fmla="*/ 1591625 h 2404935"/>
              <a:gd name="T24" fmla="*/ 1922450 w 2067835"/>
              <a:gd name="T25" fmla="*/ 1561139 h 2404935"/>
              <a:gd name="T26" fmla="*/ 1983470 w 2067835"/>
              <a:gd name="T27" fmla="*/ 1520493 h 2404935"/>
              <a:gd name="T28" fmla="*/ 2003810 w 2067835"/>
              <a:gd name="T29" fmla="*/ 1459524 h 2404935"/>
              <a:gd name="T30" fmla="*/ 2013980 w 2067835"/>
              <a:gd name="T31" fmla="*/ 1429038 h 2404935"/>
              <a:gd name="T32" fmla="*/ 2024149 w 2067835"/>
              <a:gd name="T33" fmla="*/ 1388392 h 2404935"/>
              <a:gd name="T34" fmla="*/ 2044490 w 2067835"/>
              <a:gd name="T35" fmla="*/ 1296937 h 2404935"/>
              <a:gd name="T36" fmla="*/ 2054659 w 2067835"/>
              <a:gd name="T37" fmla="*/ 1266454 h 2404935"/>
              <a:gd name="T38" fmla="*/ 2054659 w 2067835"/>
              <a:gd name="T39" fmla="*/ 890474 h 2404935"/>
              <a:gd name="T40" fmla="*/ 2044490 w 2067835"/>
              <a:gd name="T41" fmla="*/ 859988 h 2404935"/>
              <a:gd name="T42" fmla="*/ 2013980 w 2067835"/>
              <a:gd name="T43" fmla="*/ 839665 h 2404935"/>
              <a:gd name="T44" fmla="*/ 1952960 w 2067835"/>
              <a:gd name="T45" fmla="*/ 799019 h 2404935"/>
              <a:gd name="T46" fmla="*/ 1922450 w 2067835"/>
              <a:gd name="T47" fmla="*/ 778696 h 2404935"/>
              <a:gd name="T48" fmla="*/ 1881770 w 2067835"/>
              <a:gd name="T49" fmla="*/ 738050 h 2404935"/>
              <a:gd name="T50" fmla="*/ 1881770 w 2067835"/>
              <a:gd name="T51" fmla="*/ 697404 h 2404935"/>
              <a:gd name="T52" fmla="*/ 1820751 w 2067835"/>
              <a:gd name="T53" fmla="*/ 656758 h 2404935"/>
              <a:gd name="T54" fmla="*/ 1902110 w 2067835"/>
              <a:gd name="T55" fmla="*/ 656758 h 2404935"/>
              <a:gd name="T56" fmla="*/ 1861430 w 2067835"/>
              <a:gd name="T57" fmla="*/ 605949 h 2404935"/>
              <a:gd name="T58" fmla="*/ 1881770 w 2067835"/>
              <a:gd name="T59" fmla="*/ 494171 h 2404935"/>
              <a:gd name="T60" fmla="*/ 1861430 w 2067835"/>
              <a:gd name="T61" fmla="*/ 412879 h 2404935"/>
              <a:gd name="T62" fmla="*/ 1780070 w 2067835"/>
              <a:gd name="T63" fmla="*/ 392556 h 2404935"/>
              <a:gd name="T64" fmla="*/ 1678370 w 2067835"/>
              <a:gd name="T65" fmla="*/ 290938 h 2404935"/>
              <a:gd name="T66" fmla="*/ 1586840 w 2067835"/>
              <a:gd name="T67" fmla="*/ 179160 h 2404935"/>
              <a:gd name="T68" fmla="*/ 1464800 w 2067835"/>
              <a:gd name="T69" fmla="*/ 97868 h 2404935"/>
              <a:gd name="T70" fmla="*/ 1373270 w 2067835"/>
              <a:gd name="T71" fmla="*/ 36899 h 2404935"/>
              <a:gd name="T72" fmla="*/ 1129191 w 2067835"/>
              <a:gd name="T73" fmla="*/ 26736 h 2404935"/>
              <a:gd name="T74" fmla="*/ 793583 w 2067835"/>
              <a:gd name="T75" fmla="*/ 6413 h 2404935"/>
              <a:gd name="T76" fmla="*/ 285082 w 2067835"/>
              <a:gd name="T77" fmla="*/ 148677 h 2404935"/>
              <a:gd name="T78" fmla="*/ 142704 w 2067835"/>
              <a:gd name="T79" fmla="*/ 463685 h 2404935"/>
              <a:gd name="T80" fmla="*/ 323 w 2067835"/>
              <a:gd name="T81" fmla="*/ 870151 h 2404935"/>
              <a:gd name="T82" fmla="*/ 183383 w 2067835"/>
              <a:gd name="T83" fmla="*/ 1296937 h 2404935"/>
              <a:gd name="T84" fmla="*/ 295254 w 2067835"/>
              <a:gd name="T85" fmla="*/ 1378232 h 2404935"/>
              <a:gd name="T86" fmla="*/ 264744 w 2067835"/>
              <a:gd name="T87" fmla="*/ 1510333 h 2404935"/>
              <a:gd name="T88" fmla="*/ 274913 w 2067835"/>
              <a:gd name="T89" fmla="*/ 1622111 h 2404935"/>
              <a:gd name="T90" fmla="*/ 346102 w 2067835"/>
              <a:gd name="T91" fmla="*/ 1774535 h 2404935"/>
              <a:gd name="T92" fmla="*/ 651202 w 2067835"/>
              <a:gd name="T93" fmla="*/ 1937119 h 2404935"/>
              <a:gd name="T94" fmla="*/ 763073 w 2067835"/>
              <a:gd name="T95" fmla="*/ 1977765 h 2404935"/>
              <a:gd name="T96" fmla="*/ 834262 w 2067835"/>
              <a:gd name="T97" fmla="*/ 1906636 h 2404935"/>
              <a:gd name="T98" fmla="*/ 935961 w 2067835"/>
              <a:gd name="T99" fmla="*/ 2028574 h 2404935"/>
              <a:gd name="T100" fmla="*/ 1058001 w 2067835"/>
              <a:gd name="T101" fmla="*/ 2191161 h 2404935"/>
              <a:gd name="T102" fmla="*/ 1190211 w 2067835"/>
              <a:gd name="T103" fmla="*/ 2333422 h 2404935"/>
              <a:gd name="T104" fmla="*/ 1261402 w 2067835"/>
              <a:gd name="T105" fmla="*/ 2404554 h 2404935"/>
              <a:gd name="T106" fmla="*/ 1332591 w 2067835"/>
              <a:gd name="T107" fmla="*/ 2374068 h 2404935"/>
              <a:gd name="T108" fmla="*/ 1352932 w 2067835"/>
              <a:gd name="T109" fmla="*/ 2231807 h 2404935"/>
              <a:gd name="T110" fmla="*/ 1352932 w 2067835"/>
              <a:gd name="T111" fmla="*/ 2099706 h 2404935"/>
              <a:gd name="T112" fmla="*/ 1332591 w 2067835"/>
              <a:gd name="T113" fmla="*/ 2048897 h 2404935"/>
              <a:gd name="T114" fmla="*/ 1413951 w 2067835"/>
              <a:gd name="T115" fmla="*/ 2008251 h 2404935"/>
              <a:gd name="T116" fmla="*/ 1439376 w 2067835"/>
              <a:gd name="T117" fmla="*/ 1998090 h 2404935"/>
              <a:gd name="T118" fmla="*/ 1474971 w 2067835"/>
              <a:gd name="T119" fmla="*/ 1987928 h 2404935"/>
              <a:gd name="T120" fmla="*/ 1474971 w 2067835"/>
              <a:gd name="T121" fmla="*/ 1972685 h 2404935"/>
              <a:gd name="T122" fmla="*/ 1487684 w 2067835"/>
              <a:gd name="T123" fmla="*/ 1959982 h 2404935"/>
              <a:gd name="T124" fmla="*/ 1505481 w 2067835"/>
              <a:gd name="T125" fmla="*/ 1916796 h 24049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67835" h="2404935">
                <a:moveTo>
                  <a:pt x="1504003" y="1916493"/>
                </a:moveTo>
                <a:cubicBezTo>
                  <a:pt x="1508660" y="1888976"/>
                  <a:pt x="1506165" y="1834562"/>
                  <a:pt x="1514163" y="1794573"/>
                </a:cubicBezTo>
                <a:cubicBezTo>
                  <a:pt x="1520232" y="1764227"/>
                  <a:pt x="1540608" y="1760022"/>
                  <a:pt x="1564963" y="1753933"/>
                </a:cubicBezTo>
                <a:cubicBezTo>
                  <a:pt x="1581716" y="1749745"/>
                  <a:pt x="1598830" y="1747160"/>
                  <a:pt x="1615763" y="1743773"/>
                </a:cubicBezTo>
                <a:cubicBezTo>
                  <a:pt x="1625923" y="1737000"/>
                  <a:pt x="1635321" y="1728914"/>
                  <a:pt x="1646243" y="1723453"/>
                </a:cubicBezTo>
                <a:cubicBezTo>
                  <a:pt x="1655822" y="1718664"/>
                  <a:pt x="1667812" y="1719234"/>
                  <a:pt x="1676723" y="1713293"/>
                </a:cubicBezTo>
                <a:cubicBezTo>
                  <a:pt x="1688678" y="1705323"/>
                  <a:pt x="1694352" y="1689239"/>
                  <a:pt x="1707203" y="1682813"/>
                </a:cubicBezTo>
                <a:cubicBezTo>
                  <a:pt x="1722649" y="1675090"/>
                  <a:pt x="1741343" y="1677197"/>
                  <a:pt x="1758003" y="1672653"/>
                </a:cubicBezTo>
                <a:cubicBezTo>
                  <a:pt x="1778667" y="1667017"/>
                  <a:pt x="1818963" y="1652333"/>
                  <a:pt x="1818963" y="1652333"/>
                </a:cubicBezTo>
                <a:cubicBezTo>
                  <a:pt x="1825736" y="1642173"/>
                  <a:pt x="1829748" y="1629481"/>
                  <a:pt x="1839283" y="1621853"/>
                </a:cubicBezTo>
                <a:cubicBezTo>
                  <a:pt x="1847646" y="1615163"/>
                  <a:pt x="1860184" y="1616482"/>
                  <a:pt x="1869763" y="1611693"/>
                </a:cubicBezTo>
                <a:cubicBezTo>
                  <a:pt x="1880685" y="1606232"/>
                  <a:pt x="1890083" y="1598146"/>
                  <a:pt x="1900243" y="1591373"/>
                </a:cubicBezTo>
                <a:cubicBezTo>
                  <a:pt x="1907016" y="1581213"/>
                  <a:pt x="1911373" y="1568934"/>
                  <a:pt x="1920563" y="1560893"/>
                </a:cubicBezTo>
                <a:cubicBezTo>
                  <a:pt x="1938942" y="1544811"/>
                  <a:pt x="1981523" y="1520253"/>
                  <a:pt x="1981523" y="1520253"/>
                </a:cubicBezTo>
                <a:lnTo>
                  <a:pt x="2001843" y="1459293"/>
                </a:lnTo>
                <a:cubicBezTo>
                  <a:pt x="2005230" y="1449133"/>
                  <a:pt x="2009406" y="1439203"/>
                  <a:pt x="2012003" y="1428813"/>
                </a:cubicBezTo>
                <a:cubicBezTo>
                  <a:pt x="2015390" y="1415266"/>
                  <a:pt x="2019134" y="1401804"/>
                  <a:pt x="2022163" y="1388173"/>
                </a:cubicBezTo>
                <a:cubicBezTo>
                  <a:pt x="2032639" y="1341033"/>
                  <a:pt x="2030094" y="1340095"/>
                  <a:pt x="2042483" y="1296733"/>
                </a:cubicBezTo>
                <a:cubicBezTo>
                  <a:pt x="2045425" y="1286435"/>
                  <a:pt x="2049256" y="1276413"/>
                  <a:pt x="2052643" y="1266253"/>
                </a:cubicBezTo>
                <a:cubicBezTo>
                  <a:pt x="2075696" y="1104879"/>
                  <a:pt x="2069896" y="1175003"/>
                  <a:pt x="2052643" y="890333"/>
                </a:cubicBezTo>
                <a:cubicBezTo>
                  <a:pt x="2051995" y="879643"/>
                  <a:pt x="2049173" y="868216"/>
                  <a:pt x="2042483" y="859853"/>
                </a:cubicBezTo>
                <a:cubicBezTo>
                  <a:pt x="2034855" y="850318"/>
                  <a:pt x="2021384" y="847350"/>
                  <a:pt x="2012003" y="839533"/>
                </a:cubicBezTo>
                <a:cubicBezTo>
                  <a:pt x="1961266" y="797252"/>
                  <a:pt x="2004608" y="816748"/>
                  <a:pt x="1951043" y="798893"/>
                </a:cubicBezTo>
                <a:cubicBezTo>
                  <a:pt x="1940883" y="792120"/>
                  <a:pt x="1932416" y="788733"/>
                  <a:pt x="1920563" y="778573"/>
                </a:cubicBezTo>
                <a:cubicBezTo>
                  <a:pt x="1908710" y="768413"/>
                  <a:pt x="1978547" y="770808"/>
                  <a:pt x="1879923" y="737933"/>
                </a:cubicBezTo>
                <a:cubicBezTo>
                  <a:pt x="1798643" y="683746"/>
                  <a:pt x="1890083" y="710840"/>
                  <a:pt x="1879923" y="697293"/>
                </a:cubicBezTo>
                <a:cubicBezTo>
                  <a:pt x="1869763" y="683746"/>
                  <a:pt x="1829123" y="663426"/>
                  <a:pt x="1818963" y="656653"/>
                </a:cubicBezTo>
                <a:cubicBezTo>
                  <a:pt x="1812190" y="646493"/>
                  <a:pt x="1893470" y="665120"/>
                  <a:pt x="1900243" y="656653"/>
                </a:cubicBezTo>
                <a:cubicBezTo>
                  <a:pt x="1907016" y="648186"/>
                  <a:pt x="1862990" y="632946"/>
                  <a:pt x="1859603" y="605853"/>
                </a:cubicBezTo>
                <a:cubicBezTo>
                  <a:pt x="1856216" y="578760"/>
                  <a:pt x="1879923" y="526266"/>
                  <a:pt x="1879923" y="494093"/>
                </a:cubicBezTo>
                <a:cubicBezTo>
                  <a:pt x="1879923" y="461920"/>
                  <a:pt x="1876536" y="429746"/>
                  <a:pt x="1859603" y="412813"/>
                </a:cubicBezTo>
                <a:cubicBezTo>
                  <a:pt x="1842670" y="395880"/>
                  <a:pt x="1808803" y="412813"/>
                  <a:pt x="1778323" y="392493"/>
                </a:cubicBezTo>
                <a:cubicBezTo>
                  <a:pt x="1747843" y="372173"/>
                  <a:pt x="1708896" y="326453"/>
                  <a:pt x="1676723" y="290893"/>
                </a:cubicBezTo>
                <a:cubicBezTo>
                  <a:pt x="1644550" y="255333"/>
                  <a:pt x="1619150" y="182520"/>
                  <a:pt x="1585283" y="179133"/>
                </a:cubicBezTo>
                <a:cubicBezTo>
                  <a:pt x="1551416" y="182520"/>
                  <a:pt x="1498923" y="121560"/>
                  <a:pt x="1463363" y="97853"/>
                </a:cubicBezTo>
                <a:cubicBezTo>
                  <a:pt x="1427803" y="74146"/>
                  <a:pt x="1427803" y="48746"/>
                  <a:pt x="1371923" y="36893"/>
                </a:cubicBezTo>
                <a:cubicBezTo>
                  <a:pt x="1316043" y="25040"/>
                  <a:pt x="1138243" y="19960"/>
                  <a:pt x="1128083" y="26733"/>
                </a:cubicBezTo>
                <a:cubicBezTo>
                  <a:pt x="1016323" y="19960"/>
                  <a:pt x="933350" y="-13907"/>
                  <a:pt x="792803" y="6413"/>
                </a:cubicBezTo>
                <a:cubicBezTo>
                  <a:pt x="652256" y="26733"/>
                  <a:pt x="294963" y="141880"/>
                  <a:pt x="284803" y="148653"/>
                </a:cubicBezTo>
                <a:cubicBezTo>
                  <a:pt x="278030" y="158813"/>
                  <a:pt x="189976" y="343386"/>
                  <a:pt x="142563" y="463613"/>
                </a:cubicBezTo>
                <a:cubicBezTo>
                  <a:pt x="95150" y="583840"/>
                  <a:pt x="-6450" y="731160"/>
                  <a:pt x="323" y="870013"/>
                </a:cubicBezTo>
                <a:cubicBezTo>
                  <a:pt x="7096" y="1008866"/>
                  <a:pt x="134096" y="1212066"/>
                  <a:pt x="183203" y="1296733"/>
                </a:cubicBezTo>
                <a:cubicBezTo>
                  <a:pt x="232310" y="1381400"/>
                  <a:pt x="281416" y="1342453"/>
                  <a:pt x="294963" y="1378013"/>
                </a:cubicBezTo>
                <a:cubicBezTo>
                  <a:pt x="308510" y="1413573"/>
                  <a:pt x="267870" y="1469453"/>
                  <a:pt x="264483" y="1510093"/>
                </a:cubicBezTo>
                <a:cubicBezTo>
                  <a:pt x="261096" y="1550733"/>
                  <a:pt x="284803" y="1608306"/>
                  <a:pt x="274643" y="1621853"/>
                </a:cubicBezTo>
                <a:cubicBezTo>
                  <a:pt x="454136" y="1428813"/>
                  <a:pt x="283110" y="1721760"/>
                  <a:pt x="345763" y="1774253"/>
                </a:cubicBezTo>
                <a:cubicBezTo>
                  <a:pt x="408416" y="1826746"/>
                  <a:pt x="581136" y="1902946"/>
                  <a:pt x="650563" y="1936813"/>
                </a:cubicBezTo>
                <a:cubicBezTo>
                  <a:pt x="719990" y="1970680"/>
                  <a:pt x="731843" y="1982533"/>
                  <a:pt x="762323" y="1977453"/>
                </a:cubicBezTo>
                <a:cubicBezTo>
                  <a:pt x="792803" y="1972373"/>
                  <a:pt x="804656" y="1897866"/>
                  <a:pt x="833443" y="1906333"/>
                </a:cubicBezTo>
                <a:cubicBezTo>
                  <a:pt x="862230" y="1914800"/>
                  <a:pt x="897790" y="1980840"/>
                  <a:pt x="935043" y="2028253"/>
                </a:cubicBezTo>
                <a:cubicBezTo>
                  <a:pt x="972296" y="2075666"/>
                  <a:pt x="1014630" y="2140013"/>
                  <a:pt x="1056963" y="2190813"/>
                </a:cubicBezTo>
                <a:cubicBezTo>
                  <a:pt x="1099296" y="2241613"/>
                  <a:pt x="1155176" y="2297493"/>
                  <a:pt x="1189043" y="2333053"/>
                </a:cubicBezTo>
                <a:cubicBezTo>
                  <a:pt x="1222910" y="2368613"/>
                  <a:pt x="1236456" y="2397400"/>
                  <a:pt x="1260163" y="2404173"/>
                </a:cubicBezTo>
                <a:cubicBezTo>
                  <a:pt x="1283870" y="2410946"/>
                  <a:pt x="1321123" y="2370306"/>
                  <a:pt x="1331283" y="2373693"/>
                </a:cubicBezTo>
                <a:cubicBezTo>
                  <a:pt x="1350645" y="2402736"/>
                  <a:pt x="1348216" y="2277173"/>
                  <a:pt x="1351603" y="2231453"/>
                </a:cubicBezTo>
                <a:cubicBezTo>
                  <a:pt x="1354990" y="2185733"/>
                  <a:pt x="1354990" y="2129853"/>
                  <a:pt x="1351603" y="2099373"/>
                </a:cubicBezTo>
                <a:cubicBezTo>
                  <a:pt x="1348216" y="2068893"/>
                  <a:pt x="1321123" y="2063813"/>
                  <a:pt x="1331283" y="2048573"/>
                </a:cubicBezTo>
                <a:cubicBezTo>
                  <a:pt x="1341443" y="2033333"/>
                  <a:pt x="1402403" y="2004546"/>
                  <a:pt x="1412563" y="2007933"/>
                </a:cubicBezTo>
                <a:cubicBezTo>
                  <a:pt x="1446430" y="2058733"/>
                  <a:pt x="1427803" y="2001160"/>
                  <a:pt x="1437963" y="1997773"/>
                </a:cubicBezTo>
                <a:cubicBezTo>
                  <a:pt x="1448123" y="1994386"/>
                  <a:pt x="1467596" y="1991846"/>
                  <a:pt x="1473523" y="1987613"/>
                </a:cubicBezTo>
                <a:cubicBezTo>
                  <a:pt x="1479450" y="1983380"/>
                  <a:pt x="1462601" y="1966912"/>
                  <a:pt x="1473523" y="1972373"/>
                </a:cubicBezTo>
                <a:cubicBezTo>
                  <a:pt x="1483102" y="1977162"/>
                  <a:pt x="1478650" y="1952100"/>
                  <a:pt x="1486223" y="1959673"/>
                </a:cubicBezTo>
                <a:cubicBezTo>
                  <a:pt x="1523129" y="1996579"/>
                  <a:pt x="1499346" y="1944010"/>
                  <a:pt x="1504003" y="1916493"/>
                </a:cubicBezTo>
                <a:close/>
              </a:path>
            </a:pathLst>
          </a:custGeom>
          <a:solidFill>
            <a:srgbClr val="FF0000">
              <a:alpha val="8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83932" y="1537770"/>
            <a:ext cx="119314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Pain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01677" y="1414658"/>
            <a:ext cx="15610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Pain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19473" y="1126897"/>
            <a:ext cx="220483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Pain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94300" y="613252"/>
            <a:ext cx="3349700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Pain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6563" name="Picture 3" descr="pain 5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4871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230880" y="2803208"/>
            <a:ext cx="55270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latin typeface="Arial" pitchFamily="34" charset="0"/>
              </a:rPr>
              <a:t>Convergent </a:t>
            </a:r>
            <a:r>
              <a:rPr lang="en-US" sz="2000" b="1" dirty="0" smtClean="0">
                <a:latin typeface="Arial" pitchFamily="34" charset="0"/>
              </a:rPr>
              <a:t>Excitation:  lower thresholds (better detection) come at a cost of lousy ID.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910080"/>
            <a:ext cx="1882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Heart Attack?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6480" y="1910080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Lung Pain?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2240" y="1910080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 Pain?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593692" y="2813528"/>
            <a:ext cx="5185093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Spinal Gate Theory:</a:t>
            </a:r>
          </a:p>
        </p:txBody>
      </p:sp>
      <p:graphicFrame>
        <p:nvGraphicFramePr>
          <p:cNvPr id="52227" name="Object 3"/>
          <p:cNvGraphicFramePr>
            <a:graphicFrameLocks/>
          </p:cNvGraphicFramePr>
          <p:nvPr/>
        </p:nvGraphicFramePr>
        <p:xfrm>
          <a:off x="2384425" y="0"/>
          <a:ext cx="6759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2" name="Image" r:id="rId4" imgW="18019048" imgH="15314286" progId="">
                  <p:embed/>
                </p:oleObj>
              </mc:Choice>
              <mc:Fallback>
                <p:oleObj name="Image" r:id="rId4" imgW="18019048" imgH="15314286" progId="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4425" y="0"/>
                        <a:ext cx="67595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Rectangle 4"/>
          <p:cNvSpPr>
            <a:spLocks noChangeArrowheads="1"/>
          </p:cNvSpPr>
          <p:nvPr/>
        </p:nvSpPr>
        <p:spPr bwMode="auto">
          <a:xfrm rot="16200000">
            <a:off x="-766762" y="2744788"/>
            <a:ext cx="4895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Two Ways to Inhibit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1975" y="257175"/>
            <a:ext cx="29813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  <a:cs typeface="+mn-cs"/>
              </a:rPr>
              <a:t>L-fibers are mechanoreceptors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863" y="1711325"/>
            <a:ext cx="30035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  <a:cs typeface="+mn-cs"/>
              </a:rPr>
              <a:t>S-fibers are free nerve endings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8720" y="269240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1.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491744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2.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0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949252"/>
              </p:ext>
            </p:extLst>
          </p:nvPr>
        </p:nvGraphicFramePr>
        <p:xfrm>
          <a:off x="536349" y="1033918"/>
          <a:ext cx="4064680" cy="3960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0" name="Image" r:id="rId4" imgW="18533878" imgH="15751837" progId="">
                  <p:embed/>
                </p:oleObj>
              </mc:Choice>
              <mc:Fallback>
                <p:oleObj name="Image" r:id="rId4" imgW="18533878" imgH="15751837" progId="">
                  <p:embed/>
                  <p:pic>
                    <p:nvPicPr>
                      <p:cNvPr id="0" name="Object 2050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47"/>
                      <a:stretch>
                        <a:fillRect/>
                      </a:stretch>
                    </p:blipFill>
                    <p:spPr bwMode="auto">
                      <a:xfrm>
                        <a:off x="536349" y="1033918"/>
                        <a:ext cx="4064680" cy="3960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3" name="Picture 2051" descr="Untitle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0"/>
            <a:ext cx="2944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2052"/>
          <p:cNvSpPr>
            <a:spLocks noChangeArrowheads="1"/>
          </p:cNvSpPr>
          <p:nvPr/>
        </p:nvSpPr>
        <p:spPr bwMode="auto">
          <a:xfrm>
            <a:off x="7461250" y="6584950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Rectangle 2055"/>
          <p:cNvSpPr>
            <a:spLocks noChangeArrowheads="1"/>
          </p:cNvSpPr>
          <p:nvPr/>
        </p:nvSpPr>
        <p:spPr bwMode="auto">
          <a:xfrm>
            <a:off x="4000500" y="2628900"/>
            <a:ext cx="960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7" name="Rectangle 2057"/>
          <p:cNvSpPr>
            <a:spLocks noChangeArrowheads="1"/>
          </p:cNvSpPr>
          <p:nvPr/>
        </p:nvSpPr>
        <p:spPr bwMode="auto">
          <a:xfrm>
            <a:off x="4000500" y="1143000"/>
            <a:ext cx="9334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Rectangle 2059"/>
          <p:cNvSpPr>
            <a:spLocks noChangeArrowheads="1"/>
          </p:cNvSpPr>
          <p:nvPr/>
        </p:nvSpPr>
        <p:spPr bwMode="auto">
          <a:xfrm>
            <a:off x="4000500" y="114300"/>
            <a:ext cx="7239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9" name="Rectangle 2061"/>
          <p:cNvSpPr>
            <a:spLocks noChangeArrowheads="1"/>
          </p:cNvSpPr>
          <p:nvPr/>
        </p:nvSpPr>
        <p:spPr bwMode="auto">
          <a:xfrm>
            <a:off x="120650" y="0"/>
            <a:ext cx="41417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3600">
                <a:solidFill>
                  <a:schemeClr val="bg2"/>
                </a:solidFill>
              </a:rPr>
              <a:t>Spinothalamic System</a:t>
            </a:r>
          </a:p>
          <a:p>
            <a:pPr algn="ctr" eaLnBrk="0" hangingPunct="0"/>
            <a:r>
              <a:rPr lang="en-US" sz="3200">
                <a:solidFill>
                  <a:schemeClr val="bg2"/>
                </a:solidFill>
              </a:rPr>
              <a:t>(</a:t>
            </a:r>
            <a:r>
              <a:rPr lang="en-US" sz="3200" i="1">
                <a:solidFill>
                  <a:schemeClr val="bg2"/>
                </a:solidFill>
              </a:rPr>
              <a:t>free nerve endings</a:t>
            </a:r>
            <a:r>
              <a:rPr lang="en-US" sz="3200">
                <a:solidFill>
                  <a:schemeClr val="bg2"/>
                </a:solidFill>
              </a:rPr>
              <a:t>)</a:t>
            </a:r>
            <a:endParaRPr lang="en-US" sz="3600">
              <a:solidFill>
                <a:schemeClr val="bg2"/>
              </a:solidFill>
            </a:endParaRPr>
          </a:p>
        </p:txBody>
      </p:sp>
      <p:sp>
        <p:nvSpPr>
          <p:cNvPr id="71690" name="Text Box 2075"/>
          <p:cNvSpPr txBox="1">
            <a:spLocks noChangeArrowheads="1"/>
          </p:cNvSpPr>
          <p:nvPr/>
        </p:nvSpPr>
        <p:spPr bwMode="auto">
          <a:xfrm>
            <a:off x="225198" y="5058929"/>
            <a:ext cx="3031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1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</a:rPr>
              <a:t>Nociceptor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(excitatory)</a:t>
            </a:r>
          </a:p>
        </p:txBody>
      </p:sp>
      <p:sp>
        <p:nvSpPr>
          <p:cNvPr id="71691" name="Text Box 2076"/>
          <p:cNvSpPr txBox="1">
            <a:spLocks noChangeArrowheads="1"/>
          </p:cNvSpPr>
          <p:nvPr/>
        </p:nvSpPr>
        <p:spPr bwMode="auto">
          <a:xfrm>
            <a:off x="225198" y="5738311"/>
            <a:ext cx="52950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3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Modulatory Brainstem neurons (excitatory)</a:t>
            </a:r>
            <a:endParaRPr lang="en-US" sz="2000" dirty="0">
              <a:solidFill>
                <a:srgbClr val="00B050"/>
              </a:solidFill>
              <a:latin typeface="Arial" pitchFamily="34" charset="0"/>
            </a:endParaRPr>
          </a:p>
        </p:txBody>
      </p:sp>
      <p:grpSp>
        <p:nvGrpSpPr>
          <p:cNvPr id="71692" name="Group 31"/>
          <p:cNvGrpSpPr>
            <a:grpSpLocks/>
          </p:cNvGrpSpPr>
          <p:nvPr/>
        </p:nvGrpSpPr>
        <p:grpSpPr bwMode="auto">
          <a:xfrm>
            <a:off x="4765675" y="190500"/>
            <a:ext cx="3790950" cy="4019550"/>
            <a:chOff x="4456983" y="190348"/>
            <a:chExt cx="3791284" cy="4019741"/>
          </a:xfrm>
        </p:grpSpPr>
        <p:sp>
          <p:nvSpPr>
            <p:cNvPr id="33" name="Rectangle 1030"/>
            <p:cNvSpPr>
              <a:spLocks noChangeArrowheads="1"/>
            </p:cNvSpPr>
            <p:nvPr/>
          </p:nvSpPr>
          <p:spPr bwMode="auto">
            <a:xfrm>
              <a:off x="6953041" y="3933090"/>
              <a:ext cx="12952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Spinal Cord</a:t>
              </a:r>
            </a:p>
          </p:txBody>
        </p:sp>
        <p:sp>
          <p:nvSpPr>
            <p:cNvPr id="34" name="Rectangle 1034"/>
            <p:cNvSpPr>
              <a:spLocks noChangeArrowheads="1"/>
            </p:cNvSpPr>
            <p:nvPr/>
          </p:nvSpPr>
          <p:spPr bwMode="auto">
            <a:xfrm>
              <a:off x="6528710" y="117126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Thalamus</a:t>
              </a:r>
            </a:p>
          </p:txBody>
        </p:sp>
        <p:sp>
          <p:nvSpPr>
            <p:cNvPr id="35" name="Rectangle 1036"/>
            <p:cNvSpPr>
              <a:spLocks noChangeArrowheads="1"/>
            </p:cNvSpPr>
            <p:nvPr/>
          </p:nvSpPr>
          <p:spPr bwMode="auto">
            <a:xfrm>
              <a:off x="7266727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parietal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Rectangle 1032"/>
            <p:cNvSpPr>
              <a:spLocks noChangeArrowheads="1"/>
            </p:cNvSpPr>
            <p:nvPr/>
          </p:nvSpPr>
          <p:spPr bwMode="auto">
            <a:xfrm>
              <a:off x="7120790" y="249179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Hindbrain</a:t>
              </a:r>
            </a:p>
          </p:txBody>
        </p:sp>
        <p:sp>
          <p:nvSpPr>
            <p:cNvPr id="37" name="Rectangle 1036"/>
            <p:cNvSpPr>
              <a:spLocks noChangeArrowheads="1"/>
            </p:cNvSpPr>
            <p:nvPr/>
          </p:nvSpPr>
          <p:spPr bwMode="auto">
            <a:xfrm>
              <a:off x="4456983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frontal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71693" name="Text Box 2076"/>
          <p:cNvSpPr txBox="1">
            <a:spLocks noChangeArrowheads="1"/>
          </p:cNvSpPr>
          <p:nvPr/>
        </p:nvSpPr>
        <p:spPr bwMode="auto">
          <a:xfrm>
            <a:off x="225198" y="6078002"/>
            <a:ext cx="312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Opiate Neuron (inhibitory)</a:t>
            </a:r>
          </a:p>
        </p:txBody>
      </p:sp>
      <p:grpSp>
        <p:nvGrpSpPr>
          <p:cNvPr id="3" name="Group 2065"/>
          <p:cNvGrpSpPr>
            <a:grpSpLocks/>
          </p:cNvGrpSpPr>
          <p:nvPr/>
        </p:nvGrpSpPr>
        <p:grpSpPr bwMode="auto">
          <a:xfrm>
            <a:off x="6188800" y="2528888"/>
            <a:ext cx="219075" cy="3473450"/>
            <a:chOff x="3888" y="1593"/>
            <a:chExt cx="135" cy="2394"/>
          </a:xfrm>
        </p:grpSpPr>
        <p:sp>
          <p:nvSpPr>
            <p:cNvPr id="71711" name="Oval 2066"/>
            <p:cNvSpPr>
              <a:spLocks noChangeArrowheads="1"/>
            </p:cNvSpPr>
            <p:nvPr/>
          </p:nvSpPr>
          <p:spPr bwMode="auto">
            <a:xfrm>
              <a:off x="3888" y="1593"/>
              <a:ext cx="135" cy="13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12" name="Line 2067"/>
            <p:cNvSpPr>
              <a:spLocks noChangeShapeType="1"/>
            </p:cNvSpPr>
            <p:nvPr/>
          </p:nvSpPr>
          <p:spPr bwMode="auto">
            <a:xfrm>
              <a:off x="3951" y="1719"/>
              <a:ext cx="0" cy="2268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82"/>
          <p:cNvGrpSpPr>
            <a:grpSpLocks/>
          </p:cNvGrpSpPr>
          <p:nvPr/>
        </p:nvGrpSpPr>
        <p:grpSpPr bwMode="auto">
          <a:xfrm>
            <a:off x="6124575" y="1343025"/>
            <a:ext cx="719138" cy="5295900"/>
            <a:chOff x="3858" y="846"/>
            <a:chExt cx="453" cy="3336"/>
          </a:xfrm>
          <a:solidFill>
            <a:srgbClr val="00B050"/>
          </a:solidFill>
        </p:grpSpPr>
        <p:sp>
          <p:nvSpPr>
            <p:cNvPr id="71708" name="Oval 2070"/>
            <p:cNvSpPr>
              <a:spLocks noChangeArrowheads="1"/>
            </p:cNvSpPr>
            <p:nvPr/>
          </p:nvSpPr>
          <p:spPr bwMode="auto">
            <a:xfrm>
              <a:off x="3858" y="4047"/>
              <a:ext cx="135" cy="13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9" name="Line 2072"/>
            <p:cNvSpPr>
              <a:spLocks noChangeShapeType="1"/>
            </p:cNvSpPr>
            <p:nvPr/>
          </p:nvSpPr>
          <p:spPr bwMode="auto">
            <a:xfrm>
              <a:off x="3960" y="4113"/>
              <a:ext cx="351" cy="0"/>
            </a:xfrm>
            <a:prstGeom prst="line">
              <a:avLst/>
            </a:prstGeom>
            <a:grpFill/>
            <a:ln w="57150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71710" name="Line 2073"/>
            <p:cNvSpPr>
              <a:spLocks noChangeShapeType="1"/>
            </p:cNvSpPr>
            <p:nvPr/>
          </p:nvSpPr>
          <p:spPr bwMode="auto">
            <a:xfrm flipV="1">
              <a:off x="4292" y="846"/>
              <a:ext cx="0" cy="3276"/>
            </a:xfrm>
            <a:prstGeom prst="line">
              <a:avLst/>
            </a:prstGeom>
            <a:grp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081"/>
          <p:cNvGrpSpPr>
            <a:grpSpLocks/>
          </p:cNvGrpSpPr>
          <p:nvPr/>
        </p:nvGrpSpPr>
        <p:grpSpPr bwMode="auto">
          <a:xfrm>
            <a:off x="6642100" y="284163"/>
            <a:ext cx="517525" cy="1012825"/>
            <a:chOff x="4184" y="179"/>
            <a:chExt cx="326" cy="638"/>
          </a:xfrm>
        </p:grpSpPr>
        <p:sp>
          <p:nvSpPr>
            <p:cNvPr id="71705" name="Freeform 2078"/>
            <p:cNvSpPr>
              <a:spLocks/>
            </p:cNvSpPr>
            <p:nvPr/>
          </p:nvSpPr>
          <p:spPr bwMode="auto">
            <a:xfrm>
              <a:off x="4184" y="389"/>
              <a:ext cx="218" cy="383"/>
            </a:xfrm>
            <a:custGeom>
              <a:avLst/>
              <a:gdLst>
                <a:gd name="T0" fmla="*/ 103 w 218"/>
                <a:gd name="T1" fmla="*/ 383 h 383"/>
                <a:gd name="T2" fmla="*/ 201 w 218"/>
                <a:gd name="T3" fmla="*/ 62 h 383"/>
                <a:gd name="T4" fmla="*/ 0 w 218"/>
                <a:gd name="T5" fmla="*/ 13 h 383"/>
                <a:gd name="T6" fmla="*/ 0 60000 65536"/>
                <a:gd name="T7" fmla="*/ 0 60000 65536"/>
                <a:gd name="T8" fmla="*/ 0 60000 65536"/>
                <a:gd name="T9" fmla="*/ 0 w 218"/>
                <a:gd name="T10" fmla="*/ 0 h 383"/>
                <a:gd name="T11" fmla="*/ 218 w 218"/>
                <a:gd name="T12" fmla="*/ 383 h 3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383">
                  <a:moveTo>
                    <a:pt x="103" y="383"/>
                  </a:moveTo>
                  <a:cubicBezTo>
                    <a:pt x="160" y="253"/>
                    <a:pt x="218" y="124"/>
                    <a:pt x="201" y="62"/>
                  </a:cubicBezTo>
                  <a:cubicBezTo>
                    <a:pt x="184" y="0"/>
                    <a:pt x="33" y="20"/>
                    <a:pt x="0" y="13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" name="Oval 2079"/>
            <p:cNvSpPr>
              <a:spLocks noChangeArrowheads="1"/>
            </p:cNvSpPr>
            <p:nvPr/>
          </p:nvSpPr>
          <p:spPr bwMode="auto">
            <a:xfrm>
              <a:off x="4225" y="682"/>
              <a:ext cx="135" cy="13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7" name="Freeform 2080"/>
            <p:cNvSpPr>
              <a:spLocks/>
            </p:cNvSpPr>
            <p:nvPr/>
          </p:nvSpPr>
          <p:spPr bwMode="auto">
            <a:xfrm>
              <a:off x="4380" y="179"/>
              <a:ext cx="130" cy="245"/>
            </a:xfrm>
            <a:custGeom>
              <a:avLst/>
              <a:gdLst>
                <a:gd name="T0" fmla="*/ 0 w 130"/>
                <a:gd name="T1" fmla="*/ 245 h 245"/>
                <a:gd name="T2" fmla="*/ 43 w 130"/>
                <a:gd name="T3" fmla="*/ 66 h 245"/>
                <a:gd name="T4" fmla="*/ 130 w 130"/>
                <a:gd name="T5" fmla="*/ 0 h 245"/>
                <a:gd name="T6" fmla="*/ 0 60000 65536"/>
                <a:gd name="T7" fmla="*/ 0 60000 65536"/>
                <a:gd name="T8" fmla="*/ 0 60000 65536"/>
                <a:gd name="T9" fmla="*/ 0 w 130"/>
                <a:gd name="T10" fmla="*/ 0 h 245"/>
                <a:gd name="T11" fmla="*/ 130 w 130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245">
                  <a:moveTo>
                    <a:pt x="0" y="245"/>
                  </a:moveTo>
                  <a:cubicBezTo>
                    <a:pt x="10" y="176"/>
                    <a:pt x="21" y="107"/>
                    <a:pt x="43" y="66"/>
                  </a:cubicBezTo>
                  <a:cubicBezTo>
                    <a:pt x="65" y="25"/>
                    <a:pt x="97" y="12"/>
                    <a:pt x="13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075680" y="6013450"/>
            <a:ext cx="261937" cy="347662"/>
            <a:chOff x="5382324" y="5718220"/>
            <a:chExt cx="260518" cy="347731"/>
          </a:xfrm>
        </p:grpSpPr>
        <p:sp>
          <p:nvSpPr>
            <p:cNvPr id="71701" name="Oval 37"/>
            <p:cNvSpPr>
              <a:spLocks noChangeArrowheads="1"/>
            </p:cNvSpPr>
            <p:nvPr/>
          </p:nvSpPr>
          <p:spPr bwMode="auto">
            <a:xfrm>
              <a:off x="5422006" y="5718220"/>
              <a:ext cx="193183" cy="193183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1702" name="Group 44"/>
            <p:cNvGrpSpPr>
              <a:grpSpLocks/>
            </p:cNvGrpSpPr>
            <p:nvPr/>
          </p:nvGrpSpPr>
          <p:grpSpPr bwMode="auto">
            <a:xfrm>
              <a:off x="5382324" y="5757652"/>
              <a:ext cx="260518" cy="308299"/>
              <a:chOff x="372442" y="5216739"/>
              <a:chExt cx="260518" cy="308299"/>
            </a:xfrm>
          </p:grpSpPr>
          <p:cxnSp>
            <p:nvCxnSpPr>
              <p:cNvPr id="71703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363262" y="5364052"/>
                <a:ext cx="296214" cy="1588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704" name="Straight Connector 42"/>
              <p:cNvCxnSpPr>
                <a:cxnSpLocks noChangeShapeType="1"/>
              </p:cNvCxnSpPr>
              <p:nvPr/>
            </p:nvCxnSpPr>
            <p:spPr bwMode="auto">
              <a:xfrm rot="10800000">
                <a:off x="372442" y="5523685"/>
                <a:ext cx="260518" cy="1353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57382" name="Picture 38" descr="C:\Users\Johnson\AppData\Local\Microsoft\Windows\Temporary Internet Files\Content.IE5\K5NIVLJM\MC900434816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60023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2074"/>
          <p:cNvSpPr txBox="1">
            <a:spLocks noChangeArrowheads="1"/>
          </p:cNvSpPr>
          <p:nvPr/>
        </p:nvSpPr>
        <p:spPr bwMode="auto">
          <a:xfrm>
            <a:off x="225198" y="5398620"/>
            <a:ext cx="3927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2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Mechanoreceptors (excitatory)</a:t>
            </a:r>
            <a:endParaRPr lang="en-US" sz="2000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751070" y="4991100"/>
            <a:ext cx="483870" cy="81915"/>
          </a:xfrm>
          <a:custGeom>
            <a:avLst/>
            <a:gdLst>
              <a:gd name="connsiteX0" fmla="*/ 0 w 483870"/>
              <a:gd name="connsiteY0" fmla="*/ 47625 h 66675"/>
              <a:gd name="connsiteX1" fmla="*/ 137160 w 483870"/>
              <a:gd name="connsiteY1" fmla="*/ 9525 h 66675"/>
              <a:gd name="connsiteX2" fmla="*/ 260985 w 483870"/>
              <a:gd name="connsiteY2" fmla="*/ 0 h 66675"/>
              <a:gd name="connsiteX3" fmla="*/ 388620 w 483870"/>
              <a:gd name="connsiteY3" fmla="*/ 30480 h 66675"/>
              <a:gd name="connsiteX4" fmla="*/ 483870 w 483870"/>
              <a:gd name="connsiteY4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" h="66675">
                <a:moveTo>
                  <a:pt x="0" y="47625"/>
                </a:moveTo>
                <a:lnTo>
                  <a:pt x="137160" y="9525"/>
                </a:lnTo>
                <a:lnTo>
                  <a:pt x="260985" y="0"/>
                </a:lnTo>
                <a:lnTo>
                  <a:pt x="388620" y="30480"/>
                </a:lnTo>
                <a:lnTo>
                  <a:pt x="483870" y="66675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733925" y="5033010"/>
            <a:ext cx="480060" cy="51435"/>
          </a:xfrm>
          <a:custGeom>
            <a:avLst/>
            <a:gdLst>
              <a:gd name="connsiteX0" fmla="*/ 480060 w 480060"/>
              <a:gd name="connsiteY0" fmla="*/ 15240 h 19050"/>
              <a:gd name="connsiteX1" fmla="*/ 278130 w 480060"/>
              <a:gd name="connsiteY1" fmla="*/ 3810 h 19050"/>
              <a:gd name="connsiteX2" fmla="*/ 194310 w 480060"/>
              <a:gd name="connsiteY2" fmla="*/ 0 h 19050"/>
              <a:gd name="connsiteX3" fmla="*/ 99060 w 480060"/>
              <a:gd name="connsiteY3" fmla="*/ 7620 h 19050"/>
              <a:gd name="connsiteX4" fmla="*/ 0 w 480060"/>
              <a:gd name="connsiteY4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9050">
                <a:moveTo>
                  <a:pt x="480060" y="15240"/>
                </a:moveTo>
                <a:lnTo>
                  <a:pt x="278130" y="3810"/>
                </a:lnTo>
                <a:lnTo>
                  <a:pt x="194310" y="0"/>
                </a:lnTo>
                <a:lnTo>
                  <a:pt x="99060" y="7620"/>
                </a:lnTo>
                <a:lnTo>
                  <a:pt x="0" y="19050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 rot="10800000">
            <a:off x="4743450" y="5128260"/>
            <a:ext cx="480060" cy="51435"/>
          </a:xfrm>
          <a:custGeom>
            <a:avLst/>
            <a:gdLst>
              <a:gd name="connsiteX0" fmla="*/ 480060 w 480060"/>
              <a:gd name="connsiteY0" fmla="*/ 15240 h 19050"/>
              <a:gd name="connsiteX1" fmla="*/ 278130 w 480060"/>
              <a:gd name="connsiteY1" fmla="*/ 3810 h 19050"/>
              <a:gd name="connsiteX2" fmla="*/ 194310 w 480060"/>
              <a:gd name="connsiteY2" fmla="*/ 0 h 19050"/>
              <a:gd name="connsiteX3" fmla="*/ 99060 w 480060"/>
              <a:gd name="connsiteY3" fmla="*/ 7620 h 19050"/>
              <a:gd name="connsiteX4" fmla="*/ 0 w 480060"/>
              <a:gd name="connsiteY4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9050">
                <a:moveTo>
                  <a:pt x="480060" y="15240"/>
                </a:moveTo>
                <a:lnTo>
                  <a:pt x="278130" y="3810"/>
                </a:lnTo>
                <a:lnTo>
                  <a:pt x="194310" y="0"/>
                </a:lnTo>
                <a:lnTo>
                  <a:pt x="99060" y="7620"/>
                </a:lnTo>
                <a:lnTo>
                  <a:pt x="0" y="19050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 rot="10800000">
            <a:off x="4735830" y="5139690"/>
            <a:ext cx="483870" cy="81915"/>
          </a:xfrm>
          <a:custGeom>
            <a:avLst/>
            <a:gdLst>
              <a:gd name="connsiteX0" fmla="*/ 0 w 483870"/>
              <a:gd name="connsiteY0" fmla="*/ 47625 h 66675"/>
              <a:gd name="connsiteX1" fmla="*/ 137160 w 483870"/>
              <a:gd name="connsiteY1" fmla="*/ 9525 h 66675"/>
              <a:gd name="connsiteX2" fmla="*/ 260985 w 483870"/>
              <a:gd name="connsiteY2" fmla="*/ 0 h 66675"/>
              <a:gd name="connsiteX3" fmla="*/ 388620 w 483870"/>
              <a:gd name="connsiteY3" fmla="*/ 30480 h 66675"/>
              <a:gd name="connsiteX4" fmla="*/ 483870 w 483870"/>
              <a:gd name="connsiteY4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" h="66675">
                <a:moveTo>
                  <a:pt x="0" y="47625"/>
                </a:moveTo>
                <a:lnTo>
                  <a:pt x="137160" y="9525"/>
                </a:lnTo>
                <a:lnTo>
                  <a:pt x="260985" y="0"/>
                </a:lnTo>
                <a:lnTo>
                  <a:pt x="388620" y="30480"/>
                </a:lnTo>
                <a:lnTo>
                  <a:pt x="483870" y="66675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32021" y="2608946"/>
            <a:ext cx="1379654" cy="3400425"/>
            <a:chOff x="4732021" y="2608946"/>
            <a:chExt cx="1379654" cy="3400425"/>
          </a:xfrm>
        </p:grpSpPr>
        <p:grpSp>
          <p:nvGrpSpPr>
            <p:cNvPr id="38" name="Group 2062"/>
            <p:cNvGrpSpPr>
              <a:grpSpLocks/>
            </p:cNvGrpSpPr>
            <p:nvPr/>
          </p:nvGrpSpPr>
          <p:grpSpPr bwMode="auto">
            <a:xfrm>
              <a:off x="4739388" y="2608946"/>
              <a:ext cx="1372287" cy="3400425"/>
              <a:chOff x="2814" y="1932"/>
              <a:chExt cx="780" cy="1791"/>
            </a:xfrm>
          </p:grpSpPr>
          <p:sp>
            <p:nvSpPr>
              <p:cNvPr id="39" name="Line 2063"/>
              <p:cNvSpPr>
                <a:spLocks noChangeShapeType="1"/>
              </p:cNvSpPr>
              <p:nvPr/>
            </p:nvSpPr>
            <p:spPr bwMode="auto">
              <a:xfrm flipV="1">
                <a:off x="2814" y="3243"/>
                <a:ext cx="774" cy="4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064"/>
              <p:cNvSpPr>
                <a:spLocks noChangeShapeType="1"/>
              </p:cNvSpPr>
              <p:nvPr/>
            </p:nvSpPr>
            <p:spPr bwMode="auto">
              <a:xfrm>
                <a:off x="3594" y="1932"/>
                <a:ext cx="0" cy="1791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 bwMode="auto">
            <a:xfrm>
              <a:off x="5501640" y="4729480"/>
              <a:ext cx="121920" cy="12192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5562600" y="4836160"/>
              <a:ext cx="0" cy="24892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" name="Oval 1"/>
            <p:cNvSpPr/>
            <p:nvPr/>
          </p:nvSpPr>
          <p:spPr bwMode="auto">
            <a:xfrm>
              <a:off x="4732021" y="4956629"/>
              <a:ext cx="500742" cy="297543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3438" y="6200140"/>
            <a:ext cx="1443037" cy="355600"/>
            <a:chOff x="4643438" y="6200140"/>
            <a:chExt cx="1443037" cy="355600"/>
          </a:xfrm>
        </p:grpSpPr>
        <p:sp>
          <p:nvSpPr>
            <p:cNvPr id="57357" name="Line 2068"/>
            <p:cNvSpPr>
              <a:spLocks noChangeShapeType="1"/>
            </p:cNvSpPr>
            <p:nvPr/>
          </p:nvSpPr>
          <p:spPr bwMode="auto">
            <a:xfrm>
              <a:off x="4643438" y="6543675"/>
              <a:ext cx="1443037" cy="0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501640" y="6200140"/>
              <a:ext cx="121920" cy="355600"/>
              <a:chOff x="5654040" y="4881880"/>
              <a:chExt cx="121920" cy="355600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5654040" y="4881880"/>
                <a:ext cx="121920" cy="121920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5715000" y="4988560"/>
                <a:ext cx="0" cy="248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5197036" y="468775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n-lt"/>
              </a:rPr>
              <a:t>2</a:t>
            </a:r>
            <a:r>
              <a:rPr lang="en-US" sz="1600" b="1" dirty="0" smtClean="0">
                <a:solidFill>
                  <a:srgbClr val="00B050"/>
                </a:solidFill>
                <a:latin typeface="+mn-lt"/>
              </a:rPr>
              <a:t>.</a:t>
            </a: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50131" y="2463520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97036" y="617123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n-lt"/>
              </a:rPr>
              <a:t>1</a:t>
            </a:r>
            <a:r>
              <a:rPr lang="en-US" sz="1600" b="1" dirty="0" smtClean="0">
                <a:solidFill>
                  <a:srgbClr val="00B050"/>
                </a:solidFill>
                <a:latin typeface="+mn-lt"/>
              </a:rPr>
              <a:t>.</a:t>
            </a: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31886" y="3149600"/>
            <a:ext cx="529771" cy="159657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891404" y="4616450"/>
            <a:ext cx="529771" cy="159657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7972" y="584498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+mn-lt"/>
              </a:rPr>
              <a:t>OUCH!</a:t>
            </a:r>
            <a:endParaRPr lang="en-US" b="1" i="1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3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2"/>
          <p:cNvSpPr txBox="1">
            <a:spLocks noChangeArrowheads="1"/>
          </p:cNvSpPr>
          <p:nvPr/>
        </p:nvSpPr>
        <p:spPr bwMode="auto">
          <a:xfrm rot="-5400000">
            <a:off x="-1985962" y="2535238"/>
            <a:ext cx="6315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dirty="0"/>
              <a:t>Receptors can be characterized in terms of:</a:t>
            </a:r>
          </a:p>
          <a:p>
            <a:pPr eaLnBrk="1" hangingPunct="1">
              <a:buFontTx/>
              <a:buAutoNum type="arabicPeriod"/>
            </a:pPr>
            <a:r>
              <a:rPr lang="en-US" sz="2800" dirty="0"/>
              <a:t>Stimulation Type </a:t>
            </a:r>
            <a:r>
              <a:rPr lang="en-US" sz="1600" dirty="0"/>
              <a:t>(pressure, vibration, temp, damage)</a:t>
            </a:r>
            <a:endParaRPr lang="en-US" sz="2800" dirty="0"/>
          </a:p>
          <a:p>
            <a:pPr eaLnBrk="1" hangingPunct="1">
              <a:buFontTx/>
              <a:buAutoNum type="arabicPeriod"/>
            </a:pPr>
            <a:r>
              <a:rPr lang="en-US" sz="2800" dirty="0"/>
              <a:t>Size of Receptive Field </a:t>
            </a:r>
            <a:r>
              <a:rPr lang="en-US" sz="1600" dirty="0"/>
              <a:t>(amount of branching)</a:t>
            </a:r>
            <a:endParaRPr lang="en-US" sz="2800" dirty="0"/>
          </a:p>
          <a:p>
            <a:pPr eaLnBrk="1" hangingPunct="1">
              <a:buFontTx/>
              <a:buAutoNum type="arabicPeriod"/>
            </a:pPr>
            <a:r>
              <a:rPr lang="en-US" sz="2800" dirty="0"/>
              <a:t>Rate of Adaptation </a:t>
            </a:r>
            <a:r>
              <a:rPr lang="en-US" sz="1600" dirty="0"/>
              <a:t>(slow, medium, fast)</a:t>
            </a:r>
            <a:endParaRPr lang="en-US" sz="2800" dirty="0"/>
          </a:p>
        </p:txBody>
      </p:sp>
      <p:pic>
        <p:nvPicPr>
          <p:cNvPr id="46085" name="Picture 3" descr="skin receptor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0"/>
            <a:ext cx="5991225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46094" name="Rectangle 9"/>
          <p:cNvSpPr>
            <a:spLocks noChangeArrowheads="1"/>
          </p:cNvSpPr>
          <p:nvPr/>
        </p:nvSpPr>
        <p:spPr bwMode="auto">
          <a:xfrm>
            <a:off x="2838450" y="6134100"/>
            <a:ext cx="1352550" cy="723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Rectangle 10"/>
          <p:cNvSpPr>
            <a:spLocks noChangeArrowheads="1"/>
          </p:cNvSpPr>
          <p:nvPr/>
        </p:nvSpPr>
        <p:spPr bwMode="auto">
          <a:xfrm>
            <a:off x="5391150" y="6134100"/>
            <a:ext cx="1028700" cy="723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2959100" y="6230938"/>
            <a:ext cx="1117600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+mn-lt"/>
              </a:rPr>
              <a:t>Basket Cell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5445125" y="6265863"/>
            <a:ext cx="9509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 err="1">
                <a:latin typeface="+mn-lt"/>
              </a:rPr>
              <a:t>Pacinian</a:t>
            </a:r>
            <a:r>
              <a:rPr lang="en-US" sz="1200" b="1" dirty="0">
                <a:latin typeface="+mn-lt"/>
              </a:rPr>
              <a:t> corpuscle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385312" y="4033520"/>
            <a:ext cx="213360" cy="21005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5920582" y="5053584"/>
            <a:ext cx="29114" cy="10805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endCxn id="46095" idx="0"/>
          </p:cNvCxnSpPr>
          <p:nvPr/>
        </p:nvCxnSpPr>
        <p:spPr bwMode="auto">
          <a:xfrm flipH="1">
            <a:off x="5905500" y="5334000"/>
            <a:ext cx="1064260" cy="8001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6784182" y="843280"/>
            <a:ext cx="277018" cy="106426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7059930" y="861060"/>
            <a:ext cx="732790" cy="101854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3695542" y="853440"/>
            <a:ext cx="3375818" cy="12573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5577840" y="887730"/>
            <a:ext cx="1447800" cy="15100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>
            <a:off x="7048500" y="621030"/>
            <a:ext cx="3810" cy="2286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7338060" y="685800"/>
            <a:ext cx="609600" cy="2133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606540" y="91440"/>
            <a:ext cx="1638300" cy="552450"/>
            <a:chOff x="6686550" y="304800"/>
            <a:chExt cx="1638300" cy="552450"/>
          </a:xfrm>
        </p:grpSpPr>
        <p:sp>
          <p:nvSpPr>
            <p:cNvPr id="46096" name="Rectangle 11"/>
            <p:cNvSpPr>
              <a:spLocks noChangeArrowheads="1"/>
            </p:cNvSpPr>
            <p:nvPr/>
          </p:nvSpPr>
          <p:spPr bwMode="auto">
            <a:xfrm>
              <a:off x="6686550" y="304800"/>
              <a:ext cx="1638300" cy="5524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769100" y="359093"/>
              <a:ext cx="1504950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latin typeface="+mn-lt"/>
                </a:rPr>
                <a:t>Free Nerve </a:t>
              </a:r>
              <a:r>
                <a:rPr lang="en-US" sz="1200" b="1" dirty="0" smtClean="0">
                  <a:latin typeface="+mn-lt"/>
                </a:rPr>
                <a:t>Endings</a:t>
              </a:r>
              <a:endParaRPr lang="en-US" sz="1200" b="1" dirty="0">
                <a:latin typeface="+mn-lt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0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949252"/>
              </p:ext>
            </p:extLst>
          </p:nvPr>
        </p:nvGraphicFramePr>
        <p:xfrm>
          <a:off x="536349" y="1033918"/>
          <a:ext cx="4064680" cy="3960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7" name="Image" r:id="rId4" imgW="18533878" imgH="15751837" progId="">
                  <p:embed/>
                </p:oleObj>
              </mc:Choice>
              <mc:Fallback>
                <p:oleObj name="Image" r:id="rId4" imgW="18533878" imgH="1575183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47"/>
                      <a:stretch>
                        <a:fillRect/>
                      </a:stretch>
                    </p:blipFill>
                    <p:spPr bwMode="auto">
                      <a:xfrm>
                        <a:off x="536349" y="1033918"/>
                        <a:ext cx="4064680" cy="3960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3" name="Picture 2051" descr="Untitle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0"/>
            <a:ext cx="2944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2052"/>
          <p:cNvSpPr>
            <a:spLocks noChangeArrowheads="1"/>
          </p:cNvSpPr>
          <p:nvPr/>
        </p:nvSpPr>
        <p:spPr bwMode="auto">
          <a:xfrm>
            <a:off x="7461250" y="6584950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Rectangle 2055"/>
          <p:cNvSpPr>
            <a:spLocks noChangeArrowheads="1"/>
          </p:cNvSpPr>
          <p:nvPr/>
        </p:nvSpPr>
        <p:spPr bwMode="auto">
          <a:xfrm>
            <a:off x="4000500" y="2628900"/>
            <a:ext cx="960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7" name="Rectangle 2057"/>
          <p:cNvSpPr>
            <a:spLocks noChangeArrowheads="1"/>
          </p:cNvSpPr>
          <p:nvPr/>
        </p:nvSpPr>
        <p:spPr bwMode="auto">
          <a:xfrm>
            <a:off x="4000500" y="1143000"/>
            <a:ext cx="9334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Rectangle 2059"/>
          <p:cNvSpPr>
            <a:spLocks noChangeArrowheads="1"/>
          </p:cNvSpPr>
          <p:nvPr/>
        </p:nvSpPr>
        <p:spPr bwMode="auto">
          <a:xfrm>
            <a:off x="4000500" y="114300"/>
            <a:ext cx="7239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9" name="Rectangle 2061"/>
          <p:cNvSpPr>
            <a:spLocks noChangeArrowheads="1"/>
          </p:cNvSpPr>
          <p:nvPr/>
        </p:nvSpPr>
        <p:spPr bwMode="auto">
          <a:xfrm>
            <a:off x="120650" y="0"/>
            <a:ext cx="41417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3600">
                <a:solidFill>
                  <a:schemeClr val="bg2"/>
                </a:solidFill>
              </a:rPr>
              <a:t>Spinothalamic System</a:t>
            </a:r>
          </a:p>
          <a:p>
            <a:pPr algn="ctr" eaLnBrk="0" hangingPunct="0"/>
            <a:r>
              <a:rPr lang="en-US" sz="3200">
                <a:solidFill>
                  <a:schemeClr val="bg2"/>
                </a:solidFill>
              </a:rPr>
              <a:t>(</a:t>
            </a:r>
            <a:r>
              <a:rPr lang="en-US" sz="3200" i="1">
                <a:solidFill>
                  <a:schemeClr val="bg2"/>
                </a:solidFill>
              </a:rPr>
              <a:t>free nerve endings</a:t>
            </a:r>
            <a:r>
              <a:rPr lang="en-US" sz="3200">
                <a:solidFill>
                  <a:schemeClr val="bg2"/>
                </a:solidFill>
              </a:rPr>
              <a:t>)</a:t>
            </a:r>
            <a:endParaRPr lang="en-US" sz="3600">
              <a:solidFill>
                <a:schemeClr val="bg2"/>
              </a:solidFill>
            </a:endParaRPr>
          </a:p>
        </p:txBody>
      </p:sp>
      <p:sp>
        <p:nvSpPr>
          <p:cNvPr id="71690" name="Text Box 2075"/>
          <p:cNvSpPr txBox="1">
            <a:spLocks noChangeArrowheads="1"/>
          </p:cNvSpPr>
          <p:nvPr/>
        </p:nvSpPr>
        <p:spPr bwMode="auto">
          <a:xfrm>
            <a:off x="225198" y="5058929"/>
            <a:ext cx="3031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1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</a:rPr>
              <a:t>Nociceptor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(excitatory)</a:t>
            </a:r>
          </a:p>
        </p:txBody>
      </p:sp>
      <p:sp>
        <p:nvSpPr>
          <p:cNvPr id="71691" name="Text Box 2076"/>
          <p:cNvSpPr txBox="1">
            <a:spLocks noChangeArrowheads="1"/>
          </p:cNvSpPr>
          <p:nvPr/>
        </p:nvSpPr>
        <p:spPr bwMode="auto">
          <a:xfrm>
            <a:off x="225198" y="5738311"/>
            <a:ext cx="52950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3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Modulatory Brainstem neurons (excitatory)</a:t>
            </a:r>
            <a:endParaRPr lang="en-US" sz="2000" dirty="0">
              <a:solidFill>
                <a:srgbClr val="00B050"/>
              </a:solidFill>
              <a:latin typeface="Arial" pitchFamily="34" charset="0"/>
            </a:endParaRPr>
          </a:p>
        </p:txBody>
      </p:sp>
      <p:grpSp>
        <p:nvGrpSpPr>
          <p:cNvPr id="71692" name="Group 31"/>
          <p:cNvGrpSpPr>
            <a:grpSpLocks/>
          </p:cNvGrpSpPr>
          <p:nvPr/>
        </p:nvGrpSpPr>
        <p:grpSpPr bwMode="auto">
          <a:xfrm>
            <a:off x="4765675" y="190500"/>
            <a:ext cx="3790950" cy="4019550"/>
            <a:chOff x="4456983" y="190348"/>
            <a:chExt cx="3791284" cy="4019741"/>
          </a:xfrm>
        </p:grpSpPr>
        <p:sp>
          <p:nvSpPr>
            <p:cNvPr id="33" name="Rectangle 1030"/>
            <p:cNvSpPr>
              <a:spLocks noChangeArrowheads="1"/>
            </p:cNvSpPr>
            <p:nvPr/>
          </p:nvSpPr>
          <p:spPr bwMode="auto">
            <a:xfrm>
              <a:off x="6953041" y="3933090"/>
              <a:ext cx="12952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Spinal Cord</a:t>
              </a:r>
            </a:p>
          </p:txBody>
        </p:sp>
        <p:sp>
          <p:nvSpPr>
            <p:cNvPr id="34" name="Rectangle 1034"/>
            <p:cNvSpPr>
              <a:spLocks noChangeArrowheads="1"/>
            </p:cNvSpPr>
            <p:nvPr/>
          </p:nvSpPr>
          <p:spPr bwMode="auto">
            <a:xfrm>
              <a:off x="6528710" y="117126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Thalamus</a:t>
              </a:r>
            </a:p>
          </p:txBody>
        </p:sp>
        <p:sp>
          <p:nvSpPr>
            <p:cNvPr id="35" name="Rectangle 1036"/>
            <p:cNvSpPr>
              <a:spLocks noChangeArrowheads="1"/>
            </p:cNvSpPr>
            <p:nvPr/>
          </p:nvSpPr>
          <p:spPr bwMode="auto">
            <a:xfrm>
              <a:off x="7266727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parietal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Rectangle 1032"/>
            <p:cNvSpPr>
              <a:spLocks noChangeArrowheads="1"/>
            </p:cNvSpPr>
            <p:nvPr/>
          </p:nvSpPr>
          <p:spPr bwMode="auto">
            <a:xfrm>
              <a:off x="7120790" y="249179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Hindbrain</a:t>
              </a:r>
            </a:p>
          </p:txBody>
        </p:sp>
        <p:sp>
          <p:nvSpPr>
            <p:cNvPr id="37" name="Rectangle 1036"/>
            <p:cNvSpPr>
              <a:spLocks noChangeArrowheads="1"/>
            </p:cNvSpPr>
            <p:nvPr/>
          </p:nvSpPr>
          <p:spPr bwMode="auto">
            <a:xfrm>
              <a:off x="4456983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frontal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71693" name="Text Box 2076"/>
          <p:cNvSpPr txBox="1">
            <a:spLocks noChangeArrowheads="1"/>
          </p:cNvSpPr>
          <p:nvPr/>
        </p:nvSpPr>
        <p:spPr bwMode="auto">
          <a:xfrm>
            <a:off x="225198" y="6078002"/>
            <a:ext cx="312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Opiate Neuron (inhibitory)</a:t>
            </a:r>
          </a:p>
        </p:txBody>
      </p:sp>
      <p:grpSp>
        <p:nvGrpSpPr>
          <p:cNvPr id="3" name="Group 2065"/>
          <p:cNvGrpSpPr>
            <a:grpSpLocks/>
          </p:cNvGrpSpPr>
          <p:nvPr/>
        </p:nvGrpSpPr>
        <p:grpSpPr bwMode="auto">
          <a:xfrm>
            <a:off x="6188800" y="2528888"/>
            <a:ext cx="219075" cy="3473450"/>
            <a:chOff x="3888" y="1593"/>
            <a:chExt cx="135" cy="2394"/>
          </a:xfrm>
        </p:grpSpPr>
        <p:sp>
          <p:nvSpPr>
            <p:cNvPr id="71711" name="Oval 2066"/>
            <p:cNvSpPr>
              <a:spLocks noChangeArrowheads="1"/>
            </p:cNvSpPr>
            <p:nvPr/>
          </p:nvSpPr>
          <p:spPr bwMode="auto">
            <a:xfrm>
              <a:off x="3888" y="1593"/>
              <a:ext cx="135" cy="13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12" name="Line 2067"/>
            <p:cNvSpPr>
              <a:spLocks noChangeShapeType="1"/>
            </p:cNvSpPr>
            <p:nvPr/>
          </p:nvSpPr>
          <p:spPr bwMode="auto">
            <a:xfrm>
              <a:off x="3951" y="1719"/>
              <a:ext cx="0" cy="2268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82"/>
          <p:cNvGrpSpPr>
            <a:grpSpLocks/>
          </p:cNvGrpSpPr>
          <p:nvPr/>
        </p:nvGrpSpPr>
        <p:grpSpPr bwMode="auto">
          <a:xfrm>
            <a:off x="6124575" y="1343025"/>
            <a:ext cx="719138" cy="5295900"/>
            <a:chOff x="3858" y="846"/>
            <a:chExt cx="453" cy="3336"/>
          </a:xfrm>
          <a:solidFill>
            <a:srgbClr val="00B050"/>
          </a:solidFill>
        </p:grpSpPr>
        <p:sp>
          <p:nvSpPr>
            <p:cNvPr id="71708" name="Oval 2070"/>
            <p:cNvSpPr>
              <a:spLocks noChangeArrowheads="1"/>
            </p:cNvSpPr>
            <p:nvPr/>
          </p:nvSpPr>
          <p:spPr bwMode="auto">
            <a:xfrm>
              <a:off x="3858" y="4047"/>
              <a:ext cx="135" cy="13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9" name="Line 2072"/>
            <p:cNvSpPr>
              <a:spLocks noChangeShapeType="1"/>
            </p:cNvSpPr>
            <p:nvPr/>
          </p:nvSpPr>
          <p:spPr bwMode="auto">
            <a:xfrm>
              <a:off x="3960" y="4113"/>
              <a:ext cx="351" cy="0"/>
            </a:xfrm>
            <a:prstGeom prst="line">
              <a:avLst/>
            </a:prstGeom>
            <a:grpFill/>
            <a:ln w="57150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71710" name="Line 2073"/>
            <p:cNvSpPr>
              <a:spLocks noChangeShapeType="1"/>
            </p:cNvSpPr>
            <p:nvPr/>
          </p:nvSpPr>
          <p:spPr bwMode="auto">
            <a:xfrm flipV="1">
              <a:off x="4292" y="846"/>
              <a:ext cx="0" cy="3276"/>
            </a:xfrm>
            <a:prstGeom prst="line">
              <a:avLst/>
            </a:prstGeom>
            <a:grp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081"/>
          <p:cNvGrpSpPr>
            <a:grpSpLocks/>
          </p:cNvGrpSpPr>
          <p:nvPr/>
        </p:nvGrpSpPr>
        <p:grpSpPr bwMode="auto">
          <a:xfrm>
            <a:off x="6642100" y="284163"/>
            <a:ext cx="517525" cy="1012825"/>
            <a:chOff x="4184" y="179"/>
            <a:chExt cx="326" cy="638"/>
          </a:xfrm>
        </p:grpSpPr>
        <p:sp>
          <p:nvSpPr>
            <p:cNvPr id="71705" name="Freeform 2078"/>
            <p:cNvSpPr>
              <a:spLocks/>
            </p:cNvSpPr>
            <p:nvPr/>
          </p:nvSpPr>
          <p:spPr bwMode="auto">
            <a:xfrm>
              <a:off x="4184" y="389"/>
              <a:ext cx="218" cy="383"/>
            </a:xfrm>
            <a:custGeom>
              <a:avLst/>
              <a:gdLst>
                <a:gd name="T0" fmla="*/ 103 w 218"/>
                <a:gd name="T1" fmla="*/ 383 h 383"/>
                <a:gd name="T2" fmla="*/ 201 w 218"/>
                <a:gd name="T3" fmla="*/ 62 h 383"/>
                <a:gd name="T4" fmla="*/ 0 w 218"/>
                <a:gd name="T5" fmla="*/ 13 h 383"/>
                <a:gd name="T6" fmla="*/ 0 60000 65536"/>
                <a:gd name="T7" fmla="*/ 0 60000 65536"/>
                <a:gd name="T8" fmla="*/ 0 60000 65536"/>
                <a:gd name="T9" fmla="*/ 0 w 218"/>
                <a:gd name="T10" fmla="*/ 0 h 383"/>
                <a:gd name="T11" fmla="*/ 218 w 218"/>
                <a:gd name="T12" fmla="*/ 383 h 3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383">
                  <a:moveTo>
                    <a:pt x="103" y="383"/>
                  </a:moveTo>
                  <a:cubicBezTo>
                    <a:pt x="160" y="253"/>
                    <a:pt x="218" y="124"/>
                    <a:pt x="201" y="62"/>
                  </a:cubicBezTo>
                  <a:cubicBezTo>
                    <a:pt x="184" y="0"/>
                    <a:pt x="33" y="20"/>
                    <a:pt x="0" y="13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" name="Oval 2079"/>
            <p:cNvSpPr>
              <a:spLocks noChangeArrowheads="1"/>
            </p:cNvSpPr>
            <p:nvPr/>
          </p:nvSpPr>
          <p:spPr bwMode="auto">
            <a:xfrm>
              <a:off x="4225" y="682"/>
              <a:ext cx="135" cy="13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7" name="Freeform 2080"/>
            <p:cNvSpPr>
              <a:spLocks/>
            </p:cNvSpPr>
            <p:nvPr/>
          </p:nvSpPr>
          <p:spPr bwMode="auto">
            <a:xfrm>
              <a:off x="4380" y="179"/>
              <a:ext cx="130" cy="245"/>
            </a:xfrm>
            <a:custGeom>
              <a:avLst/>
              <a:gdLst>
                <a:gd name="T0" fmla="*/ 0 w 130"/>
                <a:gd name="T1" fmla="*/ 245 h 245"/>
                <a:gd name="T2" fmla="*/ 43 w 130"/>
                <a:gd name="T3" fmla="*/ 66 h 245"/>
                <a:gd name="T4" fmla="*/ 130 w 130"/>
                <a:gd name="T5" fmla="*/ 0 h 245"/>
                <a:gd name="T6" fmla="*/ 0 60000 65536"/>
                <a:gd name="T7" fmla="*/ 0 60000 65536"/>
                <a:gd name="T8" fmla="*/ 0 60000 65536"/>
                <a:gd name="T9" fmla="*/ 0 w 130"/>
                <a:gd name="T10" fmla="*/ 0 h 245"/>
                <a:gd name="T11" fmla="*/ 130 w 130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245">
                  <a:moveTo>
                    <a:pt x="0" y="245"/>
                  </a:moveTo>
                  <a:cubicBezTo>
                    <a:pt x="10" y="176"/>
                    <a:pt x="21" y="107"/>
                    <a:pt x="43" y="66"/>
                  </a:cubicBezTo>
                  <a:cubicBezTo>
                    <a:pt x="65" y="25"/>
                    <a:pt x="97" y="12"/>
                    <a:pt x="13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075680" y="6013450"/>
            <a:ext cx="261937" cy="347662"/>
            <a:chOff x="5382324" y="5718220"/>
            <a:chExt cx="260518" cy="347731"/>
          </a:xfrm>
        </p:grpSpPr>
        <p:sp>
          <p:nvSpPr>
            <p:cNvPr id="71701" name="Oval 37"/>
            <p:cNvSpPr>
              <a:spLocks noChangeArrowheads="1"/>
            </p:cNvSpPr>
            <p:nvPr/>
          </p:nvSpPr>
          <p:spPr bwMode="auto">
            <a:xfrm>
              <a:off x="5422006" y="5718220"/>
              <a:ext cx="193183" cy="193183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1702" name="Group 44"/>
            <p:cNvGrpSpPr>
              <a:grpSpLocks/>
            </p:cNvGrpSpPr>
            <p:nvPr/>
          </p:nvGrpSpPr>
          <p:grpSpPr bwMode="auto">
            <a:xfrm>
              <a:off x="5382324" y="5757652"/>
              <a:ext cx="260518" cy="308299"/>
              <a:chOff x="372442" y="5216739"/>
              <a:chExt cx="260518" cy="308299"/>
            </a:xfrm>
          </p:grpSpPr>
          <p:cxnSp>
            <p:nvCxnSpPr>
              <p:cNvPr id="71703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363262" y="5364052"/>
                <a:ext cx="296214" cy="1588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704" name="Straight Connector 42"/>
              <p:cNvCxnSpPr>
                <a:cxnSpLocks noChangeShapeType="1"/>
              </p:cNvCxnSpPr>
              <p:nvPr/>
            </p:nvCxnSpPr>
            <p:spPr bwMode="auto">
              <a:xfrm rot="10800000">
                <a:off x="372442" y="5523685"/>
                <a:ext cx="260518" cy="1353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57382" name="Picture 38" descr="C:\Users\Johnson\AppData\Local\Microsoft\Windows\Temporary Internet Files\Content.IE5\K5NIVLJM\MC900434816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60023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2074"/>
          <p:cNvSpPr txBox="1">
            <a:spLocks noChangeArrowheads="1"/>
          </p:cNvSpPr>
          <p:nvPr/>
        </p:nvSpPr>
        <p:spPr bwMode="auto">
          <a:xfrm>
            <a:off x="225198" y="5398620"/>
            <a:ext cx="3927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2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</a:t>
            </a:r>
            <a:r>
              <a:rPr lang="en-US" sz="2000" u="sng" dirty="0" smtClean="0">
                <a:solidFill>
                  <a:srgbClr val="00B050"/>
                </a:solidFill>
                <a:latin typeface="Arial" pitchFamily="34" charset="0"/>
              </a:rPr>
              <a:t>Mechanoreceptors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 (excitatory)</a:t>
            </a:r>
            <a:endParaRPr lang="en-US" sz="2000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751070" y="4991100"/>
            <a:ext cx="483870" cy="81915"/>
          </a:xfrm>
          <a:custGeom>
            <a:avLst/>
            <a:gdLst>
              <a:gd name="connsiteX0" fmla="*/ 0 w 483870"/>
              <a:gd name="connsiteY0" fmla="*/ 47625 h 66675"/>
              <a:gd name="connsiteX1" fmla="*/ 137160 w 483870"/>
              <a:gd name="connsiteY1" fmla="*/ 9525 h 66675"/>
              <a:gd name="connsiteX2" fmla="*/ 260985 w 483870"/>
              <a:gd name="connsiteY2" fmla="*/ 0 h 66675"/>
              <a:gd name="connsiteX3" fmla="*/ 388620 w 483870"/>
              <a:gd name="connsiteY3" fmla="*/ 30480 h 66675"/>
              <a:gd name="connsiteX4" fmla="*/ 483870 w 483870"/>
              <a:gd name="connsiteY4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" h="66675">
                <a:moveTo>
                  <a:pt x="0" y="47625"/>
                </a:moveTo>
                <a:lnTo>
                  <a:pt x="137160" y="9525"/>
                </a:lnTo>
                <a:lnTo>
                  <a:pt x="260985" y="0"/>
                </a:lnTo>
                <a:lnTo>
                  <a:pt x="388620" y="30480"/>
                </a:lnTo>
                <a:lnTo>
                  <a:pt x="483870" y="66675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733925" y="5033010"/>
            <a:ext cx="480060" cy="51435"/>
          </a:xfrm>
          <a:custGeom>
            <a:avLst/>
            <a:gdLst>
              <a:gd name="connsiteX0" fmla="*/ 480060 w 480060"/>
              <a:gd name="connsiteY0" fmla="*/ 15240 h 19050"/>
              <a:gd name="connsiteX1" fmla="*/ 278130 w 480060"/>
              <a:gd name="connsiteY1" fmla="*/ 3810 h 19050"/>
              <a:gd name="connsiteX2" fmla="*/ 194310 w 480060"/>
              <a:gd name="connsiteY2" fmla="*/ 0 h 19050"/>
              <a:gd name="connsiteX3" fmla="*/ 99060 w 480060"/>
              <a:gd name="connsiteY3" fmla="*/ 7620 h 19050"/>
              <a:gd name="connsiteX4" fmla="*/ 0 w 480060"/>
              <a:gd name="connsiteY4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9050">
                <a:moveTo>
                  <a:pt x="480060" y="15240"/>
                </a:moveTo>
                <a:lnTo>
                  <a:pt x="278130" y="3810"/>
                </a:lnTo>
                <a:lnTo>
                  <a:pt x="194310" y="0"/>
                </a:lnTo>
                <a:lnTo>
                  <a:pt x="99060" y="7620"/>
                </a:lnTo>
                <a:lnTo>
                  <a:pt x="0" y="19050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 rot="10800000">
            <a:off x="4743450" y="5128260"/>
            <a:ext cx="480060" cy="51435"/>
          </a:xfrm>
          <a:custGeom>
            <a:avLst/>
            <a:gdLst>
              <a:gd name="connsiteX0" fmla="*/ 480060 w 480060"/>
              <a:gd name="connsiteY0" fmla="*/ 15240 h 19050"/>
              <a:gd name="connsiteX1" fmla="*/ 278130 w 480060"/>
              <a:gd name="connsiteY1" fmla="*/ 3810 h 19050"/>
              <a:gd name="connsiteX2" fmla="*/ 194310 w 480060"/>
              <a:gd name="connsiteY2" fmla="*/ 0 h 19050"/>
              <a:gd name="connsiteX3" fmla="*/ 99060 w 480060"/>
              <a:gd name="connsiteY3" fmla="*/ 7620 h 19050"/>
              <a:gd name="connsiteX4" fmla="*/ 0 w 480060"/>
              <a:gd name="connsiteY4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9050">
                <a:moveTo>
                  <a:pt x="480060" y="15240"/>
                </a:moveTo>
                <a:lnTo>
                  <a:pt x="278130" y="3810"/>
                </a:lnTo>
                <a:lnTo>
                  <a:pt x="194310" y="0"/>
                </a:lnTo>
                <a:lnTo>
                  <a:pt x="99060" y="7620"/>
                </a:lnTo>
                <a:lnTo>
                  <a:pt x="0" y="19050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 rot="10800000">
            <a:off x="4735830" y="5139690"/>
            <a:ext cx="483870" cy="81915"/>
          </a:xfrm>
          <a:custGeom>
            <a:avLst/>
            <a:gdLst>
              <a:gd name="connsiteX0" fmla="*/ 0 w 483870"/>
              <a:gd name="connsiteY0" fmla="*/ 47625 h 66675"/>
              <a:gd name="connsiteX1" fmla="*/ 137160 w 483870"/>
              <a:gd name="connsiteY1" fmla="*/ 9525 h 66675"/>
              <a:gd name="connsiteX2" fmla="*/ 260985 w 483870"/>
              <a:gd name="connsiteY2" fmla="*/ 0 h 66675"/>
              <a:gd name="connsiteX3" fmla="*/ 388620 w 483870"/>
              <a:gd name="connsiteY3" fmla="*/ 30480 h 66675"/>
              <a:gd name="connsiteX4" fmla="*/ 483870 w 483870"/>
              <a:gd name="connsiteY4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" h="66675">
                <a:moveTo>
                  <a:pt x="0" y="47625"/>
                </a:moveTo>
                <a:lnTo>
                  <a:pt x="137160" y="9525"/>
                </a:lnTo>
                <a:lnTo>
                  <a:pt x="260985" y="0"/>
                </a:lnTo>
                <a:lnTo>
                  <a:pt x="388620" y="30480"/>
                </a:lnTo>
                <a:lnTo>
                  <a:pt x="483870" y="66675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32021" y="2608946"/>
            <a:ext cx="1379654" cy="3400425"/>
            <a:chOff x="4732021" y="2608946"/>
            <a:chExt cx="1379654" cy="3400425"/>
          </a:xfrm>
        </p:grpSpPr>
        <p:grpSp>
          <p:nvGrpSpPr>
            <p:cNvPr id="38" name="Group 2062"/>
            <p:cNvGrpSpPr>
              <a:grpSpLocks/>
            </p:cNvGrpSpPr>
            <p:nvPr/>
          </p:nvGrpSpPr>
          <p:grpSpPr bwMode="auto">
            <a:xfrm>
              <a:off x="4739388" y="2608946"/>
              <a:ext cx="1372287" cy="3400425"/>
              <a:chOff x="2814" y="1932"/>
              <a:chExt cx="780" cy="1791"/>
            </a:xfrm>
          </p:grpSpPr>
          <p:sp>
            <p:nvSpPr>
              <p:cNvPr id="39" name="Line 2063"/>
              <p:cNvSpPr>
                <a:spLocks noChangeShapeType="1"/>
              </p:cNvSpPr>
              <p:nvPr/>
            </p:nvSpPr>
            <p:spPr bwMode="auto">
              <a:xfrm flipV="1">
                <a:off x="2814" y="3243"/>
                <a:ext cx="774" cy="4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064"/>
              <p:cNvSpPr>
                <a:spLocks noChangeShapeType="1"/>
              </p:cNvSpPr>
              <p:nvPr/>
            </p:nvSpPr>
            <p:spPr bwMode="auto">
              <a:xfrm>
                <a:off x="3594" y="1932"/>
                <a:ext cx="0" cy="1791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 bwMode="auto">
            <a:xfrm>
              <a:off x="5501640" y="4729480"/>
              <a:ext cx="121920" cy="12192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5562600" y="4836160"/>
              <a:ext cx="0" cy="24892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" name="Oval 1"/>
            <p:cNvSpPr/>
            <p:nvPr/>
          </p:nvSpPr>
          <p:spPr bwMode="auto">
            <a:xfrm>
              <a:off x="4732021" y="4956629"/>
              <a:ext cx="500742" cy="297543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3438" y="6200140"/>
            <a:ext cx="1443037" cy="355600"/>
            <a:chOff x="4643438" y="6200140"/>
            <a:chExt cx="1443037" cy="355600"/>
          </a:xfrm>
        </p:grpSpPr>
        <p:sp>
          <p:nvSpPr>
            <p:cNvPr id="57357" name="Line 2068"/>
            <p:cNvSpPr>
              <a:spLocks noChangeShapeType="1"/>
            </p:cNvSpPr>
            <p:nvPr/>
          </p:nvSpPr>
          <p:spPr bwMode="auto">
            <a:xfrm>
              <a:off x="4643438" y="6543675"/>
              <a:ext cx="1443037" cy="0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501640" y="6200140"/>
              <a:ext cx="121920" cy="355600"/>
              <a:chOff x="5654040" y="4881880"/>
              <a:chExt cx="121920" cy="355600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5654040" y="4881880"/>
                <a:ext cx="121920" cy="121920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5715000" y="4988560"/>
                <a:ext cx="0" cy="248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5197036" y="468775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n-lt"/>
              </a:rPr>
              <a:t>2</a:t>
            </a:r>
            <a:r>
              <a:rPr lang="en-US" sz="1600" b="1" dirty="0" smtClean="0">
                <a:solidFill>
                  <a:srgbClr val="00B050"/>
                </a:solidFill>
                <a:latin typeface="+mn-lt"/>
              </a:rPr>
              <a:t>.</a:t>
            </a: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50131" y="2463520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97036" y="617123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n-lt"/>
              </a:rPr>
              <a:t>1</a:t>
            </a:r>
            <a:r>
              <a:rPr lang="en-US" sz="1600" b="1" dirty="0" smtClean="0">
                <a:solidFill>
                  <a:srgbClr val="00B050"/>
                </a:solidFill>
                <a:latin typeface="+mn-lt"/>
              </a:rPr>
              <a:t>.</a:t>
            </a: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31886" y="3149600"/>
            <a:ext cx="529771" cy="159657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891404" y="4616450"/>
            <a:ext cx="529771" cy="159657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51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73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0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949252"/>
              </p:ext>
            </p:extLst>
          </p:nvPr>
        </p:nvGraphicFramePr>
        <p:xfrm>
          <a:off x="536349" y="1033918"/>
          <a:ext cx="4064680" cy="3960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0" name="Image" r:id="rId4" imgW="18533878" imgH="15751837" progId="">
                  <p:embed/>
                </p:oleObj>
              </mc:Choice>
              <mc:Fallback>
                <p:oleObj name="Image" r:id="rId4" imgW="18533878" imgH="1575183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47"/>
                      <a:stretch>
                        <a:fillRect/>
                      </a:stretch>
                    </p:blipFill>
                    <p:spPr bwMode="auto">
                      <a:xfrm>
                        <a:off x="536349" y="1033918"/>
                        <a:ext cx="4064680" cy="3960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3" name="Picture 2051" descr="Untitle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0"/>
            <a:ext cx="2944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2052"/>
          <p:cNvSpPr>
            <a:spLocks noChangeArrowheads="1"/>
          </p:cNvSpPr>
          <p:nvPr/>
        </p:nvSpPr>
        <p:spPr bwMode="auto">
          <a:xfrm>
            <a:off x="7461250" y="6584950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Rectangle 2055"/>
          <p:cNvSpPr>
            <a:spLocks noChangeArrowheads="1"/>
          </p:cNvSpPr>
          <p:nvPr/>
        </p:nvSpPr>
        <p:spPr bwMode="auto">
          <a:xfrm>
            <a:off x="4000500" y="2628900"/>
            <a:ext cx="960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7" name="Rectangle 2057"/>
          <p:cNvSpPr>
            <a:spLocks noChangeArrowheads="1"/>
          </p:cNvSpPr>
          <p:nvPr/>
        </p:nvSpPr>
        <p:spPr bwMode="auto">
          <a:xfrm>
            <a:off x="4000500" y="1143000"/>
            <a:ext cx="9334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Rectangle 2059"/>
          <p:cNvSpPr>
            <a:spLocks noChangeArrowheads="1"/>
          </p:cNvSpPr>
          <p:nvPr/>
        </p:nvSpPr>
        <p:spPr bwMode="auto">
          <a:xfrm>
            <a:off x="4000500" y="114300"/>
            <a:ext cx="7239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9" name="Rectangle 2061"/>
          <p:cNvSpPr>
            <a:spLocks noChangeArrowheads="1"/>
          </p:cNvSpPr>
          <p:nvPr/>
        </p:nvSpPr>
        <p:spPr bwMode="auto">
          <a:xfrm>
            <a:off x="120650" y="0"/>
            <a:ext cx="41417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3600">
                <a:solidFill>
                  <a:schemeClr val="bg2"/>
                </a:solidFill>
              </a:rPr>
              <a:t>Spinothalamic System</a:t>
            </a:r>
          </a:p>
          <a:p>
            <a:pPr algn="ctr" eaLnBrk="0" hangingPunct="0"/>
            <a:r>
              <a:rPr lang="en-US" sz="3200">
                <a:solidFill>
                  <a:schemeClr val="bg2"/>
                </a:solidFill>
              </a:rPr>
              <a:t>(</a:t>
            </a:r>
            <a:r>
              <a:rPr lang="en-US" sz="3200" i="1">
                <a:solidFill>
                  <a:schemeClr val="bg2"/>
                </a:solidFill>
              </a:rPr>
              <a:t>free nerve endings</a:t>
            </a:r>
            <a:r>
              <a:rPr lang="en-US" sz="3200">
                <a:solidFill>
                  <a:schemeClr val="bg2"/>
                </a:solidFill>
              </a:rPr>
              <a:t>)</a:t>
            </a:r>
            <a:endParaRPr lang="en-US" sz="3600">
              <a:solidFill>
                <a:schemeClr val="bg2"/>
              </a:solidFill>
            </a:endParaRPr>
          </a:p>
        </p:txBody>
      </p:sp>
      <p:sp>
        <p:nvSpPr>
          <p:cNvPr id="71690" name="Text Box 2075"/>
          <p:cNvSpPr txBox="1">
            <a:spLocks noChangeArrowheads="1"/>
          </p:cNvSpPr>
          <p:nvPr/>
        </p:nvSpPr>
        <p:spPr bwMode="auto">
          <a:xfrm>
            <a:off x="225198" y="5058929"/>
            <a:ext cx="3031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1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</a:t>
            </a:r>
            <a:r>
              <a:rPr lang="en-US" sz="2000" dirty="0" err="1" smtClean="0">
                <a:solidFill>
                  <a:srgbClr val="00B050"/>
                </a:solidFill>
                <a:latin typeface="Arial" pitchFamily="34" charset="0"/>
              </a:rPr>
              <a:t>Nociceptor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(excitatory)</a:t>
            </a:r>
          </a:p>
        </p:txBody>
      </p:sp>
      <p:sp>
        <p:nvSpPr>
          <p:cNvPr id="71691" name="Text Box 2076"/>
          <p:cNvSpPr txBox="1">
            <a:spLocks noChangeArrowheads="1"/>
          </p:cNvSpPr>
          <p:nvPr/>
        </p:nvSpPr>
        <p:spPr bwMode="auto">
          <a:xfrm>
            <a:off x="225198" y="5738311"/>
            <a:ext cx="52950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3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</a:t>
            </a:r>
            <a:r>
              <a:rPr lang="en-US" sz="2000" u="sng" dirty="0" smtClean="0">
                <a:solidFill>
                  <a:srgbClr val="00B050"/>
                </a:solidFill>
                <a:latin typeface="Arial" pitchFamily="34" charset="0"/>
              </a:rPr>
              <a:t>Modulatory Brainstem neurons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 (excitatory)</a:t>
            </a:r>
            <a:endParaRPr lang="en-US" sz="2000" dirty="0">
              <a:solidFill>
                <a:srgbClr val="00B050"/>
              </a:solidFill>
              <a:latin typeface="Arial" pitchFamily="34" charset="0"/>
            </a:endParaRPr>
          </a:p>
        </p:txBody>
      </p:sp>
      <p:grpSp>
        <p:nvGrpSpPr>
          <p:cNvPr id="71692" name="Group 31"/>
          <p:cNvGrpSpPr>
            <a:grpSpLocks/>
          </p:cNvGrpSpPr>
          <p:nvPr/>
        </p:nvGrpSpPr>
        <p:grpSpPr bwMode="auto">
          <a:xfrm>
            <a:off x="4765675" y="190500"/>
            <a:ext cx="3790950" cy="4019550"/>
            <a:chOff x="4456983" y="190348"/>
            <a:chExt cx="3791284" cy="4019741"/>
          </a:xfrm>
        </p:grpSpPr>
        <p:sp>
          <p:nvSpPr>
            <p:cNvPr id="33" name="Rectangle 1030"/>
            <p:cNvSpPr>
              <a:spLocks noChangeArrowheads="1"/>
            </p:cNvSpPr>
            <p:nvPr/>
          </p:nvSpPr>
          <p:spPr bwMode="auto">
            <a:xfrm>
              <a:off x="6953041" y="3933090"/>
              <a:ext cx="12952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Spinal Cord</a:t>
              </a:r>
            </a:p>
          </p:txBody>
        </p:sp>
        <p:sp>
          <p:nvSpPr>
            <p:cNvPr id="34" name="Rectangle 1034"/>
            <p:cNvSpPr>
              <a:spLocks noChangeArrowheads="1"/>
            </p:cNvSpPr>
            <p:nvPr/>
          </p:nvSpPr>
          <p:spPr bwMode="auto">
            <a:xfrm>
              <a:off x="6528710" y="117126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Thalamus</a:t>
              </a:r>
            </a:p>
          </p:txBody>
        </p:sp>
        <p:sp>
          <p:nvSpPr>
            <p:cNvPr id="35" name="Rectangle 1036"/>
            <p:cNvSpPr>
              <a:spLocks noChangeArrowheads="1"/>
            </p:cNvSpPr>
            <p:nvPr/>
          </p:nvSpPr>
          <p:spPr bwMode="auto">
            <a:xfrm>
              <a:off x="7266727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parietal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6" name="Rectangle 1032"/>
            <p:cNvSpPr>
              <a:spLocks noChangeArrowheads="1"/>
            </p:cNvSpPr>
            <p:nvPr/>
          </p:nvSpPr>
          <p:spPr bwMode="auto">
            <a:xfrm>
              <a:off x="7120790" y="2491797"/>
              <a:ext cx="107721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Hindbrain</a:t>
              </a:r>
            </a:p>
          </p:txBody>
        </p:sp>
        <p:sp>
          <p:nvSpPr>
            <p:cNvPr id="37" name="Rectangle 1036"/>
            <p:cNvSpPr>
              <a:spLocks noChangeArrowheads="1"/>
            </p:cNvSpPr>
            <p:nvPr/>
          </p:nvSpPr>
          <p:spPr bwMode="auto">
            <a:xfrm>
              <a:off x="4456983" y="190348"/>
              <a:ext cx="73096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defRPr/>
              </a:pPr>
              <a:r>
                <a:rPr lang="en-US" sz="18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Cortex</a:t>
              </a:r>
            </a:p>
            <a:p>
              <a:pPr algn="ctr" eaLnBrk="0" hangingPunct="0">
                <a:defRPr/>
              </a:pPr>
              <a:r>
                <a:rPr lang="en-US" sz="1400" b="1" dirty="0">
                  <a:ln>
                    <a:prstDash val="solid"/>
                  </a:ln>
                  <a:gradFill rotWithShape="1">
                    <a:gsLst>
                      <a:gs pos="0">
                        <a:schemeClr val="accent4">
                          <a:tint val="70000"/>
                          <a:satMod val="200000"/>
                        </a:schemeClr>
                      </a:gs>
                      <a:gs pos="40000">
                        <a:schemeClr val="accent4">
                          <a:tint val="90000"/>
                          <a:satMod val="130000"/>
                        </a:schemeClr>
                      </a:gs>
                      <a:gs pos="50000">
                        <a:schemeClr val="accent4">
                          <a:tint val="90000"/>
                          <a:satMod val="130000"/>
                        </a:schemeClr>
                      </a:gs>
                      <a:gs pos="68000">
                        <a:schemeClr val="accent4">
                          <a:tint val="90000"/>
                          <a:satMod val="130000"/>
                        </a:schemeClr>
                      </a:gs>
                      <a:gs pos="100000">
                        <a:schemeClr val="accent4">
                          <a:tint val="70000"/>
                          <a:satMod val="200000"/>
                        </a:schemeClr>
                      </a:gs>
                    </a:gsLst>
                    <a:lin ang="5400000"/>
                  </a:gradFill>
                  <a:effectLst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+mn-lt"/>
                  <a:cs typeface="+mn-cs"/>
                </a:rPr>
                <a:t>frontal</a:t>
              </a:r>
              <a:endPara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71693" name="Text Box 2076"/>
          <p:cNvSpPr txBox="1">
            <a:spLocks noChangeArrowheads="1"/>
          </p:cNvSpPr>
          <p:nvPr/>
        </p:nvSpPr>
        <p:spPr bwMode="auto">
          <a:xfrm>
            <a:off x="225198" y="6078002"/>
            <a:ext cx="3121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Opiate Neuron (inhibitory)</a:t>
            </a:r>
          </a:p>
        </p:txBody>
      </p:sp>
      <p:grpSp>
        <p:nvGrpSpPr>
          <p:cNvPr id="4" name="Group 2082"/>
          <p:cNvGrpSpPr>
            <a:grpSpLocks/>
          </p:cNvGrpSpPr>
          <p:nvPr/>
        </p:nvGrpSpPr>
        <p:grpSpPr bwMode="auto">
          <a:xfrm>
            <a:off x="6124575" y="1343025"/>
            <a:ext cx="719138" cy="5295900"/>
            <a:chOff x="3858" y="846"/>
            <a:chExt cx="453" cy="3336"/>
          </a:xfrm>
          <a:solidFill>
            <a:srgbClr val="00B050"/>
          </a:solidFill>
        </p:grpSpPr>
        <p:sp>
          <p:nvSpPr>
            <p:cNvPr id="71708" name="Oval 2070"/>
            <p:cNvSpPr>
              <a:spLocks noChangeArrowheads="1"/>
            </p:cNvSpPr>
            <p:nvPr/>
          </p:nvSpPr>
          <p:spPr bwMode="auto">
            <a:xfrm>
              <a:off x="3858" y="4047"/>
              <a:ext cx="135" cy="13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9" name="Line 2072"/>
            <p:cNvSpPr>
              <a:spLocks noChangeShapeType="1"/>
            </p:cNvSpPr>
            <p:nvPr/>
          </p:nvSpPr>
          <p:spPr bwMode="auto">
            <a:xfrm>
              <a:off x="3960" y="4113"/>
              <a:ext cx="351" cy="0"/>
            </a:xfrm>
            <a:prstGeom prst="line">
              <a:avLst/>
            </a:prstGeom>
            <a:grpFill/>
            <a:ln w="57150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71710" name="Line 2073"/>
            <p:cNvSpPr>
              <a:spLocks noChangeShapeType="1"/>
            </p:cNvSpPr>
            <p:nvPr/>
          </p:nvSpPr>
          <p:spPr bwMode="auto">
            <a:xfrm flipV="1">
              <a:off x="4292" y="846"/>
              <a:ext cx="0" cy="3276"/>
            </a:xfrm>
            <a:prstGeom prst="line">
              <a:avLst/>
            </a:prstGeom>
            <a:grp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081"/>
          <p:cNvGrpSpPr>
            <a:grpSpLocks/>
          </p:cNvGrpSpPr>
          <p:nvPr/>
        </p:nvGrpSpPr>
        <p:grpSpPr bwMode="auto">
          <a:xfrm>
            <a:off x="6642100" y="284163"/>
            <a:ext cx="517525" cy="1012825"/>
            <a:chOff x="4184" y="179"/>
            <a:chExt cx="326" cy="638"/>
          </a:xfrm>
        </p:grpSpPr>
        <p:sp>
          <p:nvSpPr>
            <p:cNvPr id="71705" name="Freeform 2078"/>
            <p:cNvSpPr>
              <a:spLocks/>
            </p:cNvSpPr>
            <p:nvPr/>
          </p:nvSpPr>
          <p:spPr bwMode="auto">
            <a:xfrm>
              <a:off x="4184" y="389"/>
              <a:ext cx="218" cy="383"/>
            </a:xfrm>
            <a:custGeom>
              <a:avLst/>
              <a:gdLst>
                <a:gd name="T0" fmla="*/ 103 w 218"/>
                <a:gd name="T1" fmla="*/ 383 h 383"/>
                <a:gd name="T2" fmla="*/ 201 w 218"/>
                <a:gd name="T3" fmla="*/ 62 h 383"/>
                <a:gd name="T4" fmla="*/ 0 w 218"/>
                <a:gd name="T5" fmla="*/ 13 h 383"/>
                <a:gd name="T6" fmla="*/ 0 60000 65536"/>
                <a:gd name="T7" fmla="*/ 0 60000 65536"/>
                <a:gd name="T8" fmla="*/ 0 60000 65536"/>
                <a:gd name="T9" fmla="*/ 0 w 218"/>
                <a:gd name="T10" fmla="*/ 0 h 383"/>
                <a:gd name="T11" fmla="*/ 218 w 218"/>
                <a:gd name="T12" fmla="*/ 383 h 3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" h="383">
                  <a:moveTo>
                    <a:pt x="103" y="383"/>
                  </a:moveTo>
                  <a:cubicBezTo>
                    <a:pt x="160" y="253"/>
                    <a:pt x="218" y="124"/>
                    <a:pt x="201" y="62"/>
                  </a:cubicBezTo>
                  <a:cubicBezTo>
                    <a:pt x="184" y="0"/>
                    <a:pt x="33" y="20"/>
                    <a:pt x="0" y="13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" name="Oval 2079"/>
            <p:cNvSpPr>
              <a:spLocks noChangeArrowheads="1"/>
            </p:cNvSpPr>
            <p:nvPr/>
          </p:nvSpPr>
          <p:spPr bwMode="auto">
            <a:xfrm>
              <a:off x="4225" y="682"/>
              <a:ext cx="135" cy="13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7" name="Freeform 2080"/>
            <p:cNvSpPr>
              <a:spLocks/>
            </p:cNvSpPr>
            <p:nvPr/>
          </p:nvSpPr>
          <p:spPr bwMode="auto">
            <a:xfrm>
              <a:off x="4380" y="179"/>
              <a:ext cx="130" cy="245"/>
            </a:xfrm>
            <a:custGeom>
              <a:avLst/>
              <a:gdLst>
                <a:gd name="T0" fmla="*/ 0 w 130"/>
                <a:gd name="T1" fmla="*/ 245 h 245"/>
                <a:gd name="T2" fmla="*/ 43 w 130"/>
                <a:gd name="T3" fmla="*/ 66 h 245"/>
                <a:gd name="T4" fmla="*/ 130 w 130"/>
                <a:gd name="T5" fmla="*/ 0 h 245"/>
                <a:gd name="T6" fmla="*/ 0 60000 65536"/>
                <a:gd name="T7" fmla="*/ 0 60000 65536"/>
                <a:gd name="T8" fmla="*/ 0 60000 65536"/>
                <a:gd name="T9" fmla="*/ 0 w 130"/>
                <a:gd name="T10" fmla="*/ 0 h 245"/>
                <a:gd name="T11" fmla="*/ 130 w 130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245">
                  <a:moveTo>
                    <a:pt x="0" y="245"/>
                  </a:moveTo>
                  <a:cubicBezTo>
                    <a:pt x="10" y="176"/>
                    <a:pt x="21" y="107"/>
                    <a:pt x="43" y="66"/>
                  </a:cubicBezTo>
                  <a:cubicBezTo>
                    <a:pt x="65" y="25"/>
                    <a:pt x="97" y="12"/>
                    <a:pt x="13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6075680" y="6013450"/>
            <a:ext cx="261937" cy="347662"/>
            <a:chOff x="5382324" y="5718220"/>
            <a:chExt cx="260518" cy="347731"/>
          </a:xfrm>
        </p:grpSpPr>
        <p:sp>
          <p:nvSpPr>
            <p:cNvPr id="71701" name="Oval 37"/>
            <p:cNvSpPr>
              <a:spLocks noChangeArrowheads="1"/>
            </p:cNvSpPr>
            <p:nvPr/>
          </p:nvSpPr>
          <p:spPr bwMode="auto">
            <a:xfrm>
              <a:off x="5422006" y="5718220"/>
              <a:ext cx="193183" cy="193183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1702" name="Group 44"/>
            <p:cNvGrpSpPr>
              <a:grpSpLocks/>
            </p:cNvGrpSpPr>
            <p:nvPr/>
          </p:nvGrpSpPr>
          <p:grpSpPr bwMode="auto">
            <a:xfrm>
              <a:off x="5382324" y="5757652"/>
              <a:ext cx="260518" cy="308299"/>
              <a:chOff x="372442" y="5216739"/>
              <a:chExt cx="260518" cy="308299"/>
            </a:xfrm>
          </p:grpSpPr>
          <p:cxnSp>
            <p:nvCxnSpPr>
              <p:cNvPr id="71703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363262" y="5364052"/>
                <a:ext cx="296214" cy="1588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704" name="Straight Connector 42"/>
              <p:cNvCxnSpPr>
                <a:cxnSpLocks noChangeShapeType="1"/>
              </p:cNvCxnSpPr>
              <p:nvPr/>
            </p:nvCxnSpPr>
            <p:spPr bwMode="auto">
              <a:xfrm rot="10800000">
                <a:off x="372442" y="5523685"/>
                <a:ext cx="260518" cy="1353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57382" name="Picture 38" descr="C:\Users\Johnson\AppData\Local\Microsoft\Windows\Temporary Internet Files\Content.IE5\K5NIVLJM\MC900434816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600233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2074"/>
          <p:cNvSpPr txBox="1">
            <a:spLocks noChangeArrowheads="1"/>
          </p:cNvSpPr>
          <p:nvPr/>
        </p:nvSpPr>
        <p:spPr bwMode="auto">
          <a:xfrm>
            <a:off x="225198" y="5398620"/>
            <a:ext cx="3927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50"/>
                </a:solidFill>
                <a:latin typeface="Arial" pitchFamily="34" charset="0"/>
              </a:rPr>
              <a:t>2</a:t>
            </a:r>
            <a:r>
              <a:rPr lang="en-US" sz="2000" dirty="0" smtClean="0">
                <a:solidFill>
                  <a:srgbClr val="00B050"/>
                </a:solidFill>
                <a:latin typeface="Arial" pitchFamily="34" charset="0"/>
              </a:rPr>
              <a:t>. Mechanoreceptors (excitatory)</a:t>
            </a:r>
            <a:endParaRPr lang="en-US" sz="2000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751070" y="4991100"/>
            <a:ext cx="483870" cy="81915"/>
          </a:xfrm>
          <a:custGeom>
            <a:avLst/>
            <a:gdLst>
              <a:gd name="connsiteX0" fmla="*/ 0 w 483870"/>
              <a:gd name="connsiteY0" fmla="*/ 47625 h 66675"/>
              <a:gd name="connsiteX1" fmla="*/ 137160 w 483870"/>
              <a:gd name="connsiteY1" fmla="*/ 9525 h 66675"/>
              <a:gd name="connsiteX2" fmla="*/ 260985 w 483870"/>
              <a:gd name="connsiteY2" fmla="*/ 0 h 66675"/>
              <a:gd name="connsiteX3" fmla="*/ 388620 w 483870"/>
              <a:gd name="connsiteY3" fmla="*/ 30480 h 66675"/>
              <a:gd name="connsiteX4" fmla="*/ 483870 w 483870"/>
              <a:gd name="connsiteY4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" h="66675">
                <a:moveTo>
                  <a:pt x="0" y="47625"/>
                </a:moveTo>
                <a:lnTo>
                  <a:pt x="137160" y="9525"/>
                </a:lnTo>
                <a:lnTo>
                  <a:pt x="260985" y="0"/>
                </a:lnTo>
                <a:lnTo>
                  <a:pt x="388620" y="30480"/>
                </a:lnTo>
                <a:lnTo>
                  <a:pt x="483870" y="66675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733925" y="5033010"/>
            <a:ext cx="480060" cy="51435"/>
          </a:xfrm>
          <a:custGeom>
            <a:avLst/>
            <a:gdLst>
              <a:gd name="connsiteX0" fmla="*/ 480060 w 480060"/>
              <a:gd name="connsiteY0" fmla="*/ 15240 h 19050"/>
              <a:gd name="connsiteX1" fmla="*/ 278130 w 480060"/>
              <a:gd name="connsiteY1" fmla="*/ 3810 h 19050"/>
              <a:gd name="connsiteX2" fmla="*/ 194310 w 480060"/>
              <a:gd name="connsiteY2" fmla="*/ 0 h 19050"/>
              <a:gd name="connsiteX3" fmla="*/ 99060 w 480060"/>
              <a:gd name="connsiteY3" fmla="*/ 7620 h 19050"/>
              <a:gd name="connsiteX4" fmla="*/ 0 w 480060"/>
              <a:gd name="connsiteY4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9050">
                <a:moveTo>
                  <a:pt x="480060" y="15240"/>
                </a:moveTo>
                <a:lnTo>
                  <a:pt x="278130" y="3810"/>
                </a:lnTo>
                <a:lnTo>
                  <a:pt x="194310" y="0"/>
                </a:lnTo>
                <a:lnTo>
                  <a:pt x="99060" y="7620"/>
                </a:lnTo>
                <a:lnTo>
                  <a:pt x="0" y="19050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 rot="10800000">
            <a:off x="4743450" y="5128260"/>
            <a:ext cx="480060" cy="51435"/>
          </a:xfrm>
          <a:custGeom>
            <a:avLst/>
            <a:gdLst>
              <a:gd name="connsiteX0" fmla="*/ 480060 w 480060"/>
              <a:gd name="connsiteY0" fmla="*/ 15240 h 19050"/>
              <a:gd name="connsiteX1" fmla="*/ 278130 w 480060"/>
              <a:gd name="connsiteY1" fmla="*/ 3810 h 19050"/>
              <a:gd name="connsiteX2" fmla="*/ 194310 w 480060"/>
              <a:gd name="connsiteY2" fmla="*/ 0 h 19050"/>
              <a:gd name="connsiteX3" fmla="*/ 99060 w 480060"/>
              <a:gd name="connsiteY3" fmla="*/ 7620 h 19050"/>
              <a:gd name="connsiteX4" fmla="*/ 0 w 480060"/>
              <a:gd name="connsiteY4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19050">
                <a:moveTo>
                  <a:pt x="480060" y="15240"/>
                </a:moveTo>
                <a:lnTo>
                  <a:pt x="278130" y="3810"/>
                </a:lnTo>
                <a:lnTo>
                  <a:pt x="194310" y="0"/>
                </a:lnTo>
                <a:lnTo>
                  <a:pt x="99060" y="7620"/>
                </a:lnTo>
                <a:lnTo>
                  <a:pt x="0" y="19050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 rot="10800000">
            <a:off x="4735830" y="5139690"/>
            <a:ext cx="483870" cy="81915"/>
          </a:xfrm>
          <a:custGeom>
            <a:avLst/>
            <a:gdLst>
              <a:gd name="connsiteX0" fmla="*/ 0 w 483870"/>
              <a:gd name="connsiteY0" fmla="*/ 47625 h 66675"/>
              <a:gd name="connsiteX1" fmla="*/ 137160 w 483870"/>
              <a:gd name="connsiteY1" fmla="*/ 9525 h 66675"/>
              <a:gd name="connsiteX2" fmla="*/ 260985 w 483870"/>
              <a:gd name="connsiteY2" fmla="*/ 0 h 66675"/>
              <a:gd name="connsiteX3" fmla="*/ 388620 w 483870"/>
              <a:gd name="connsiteY3" fmla="*/ 30480 h 66675"/>
              <a:gd name="connsiteX4" fmla="*/ 483870 w 483870"/>
              <a:gd name="connsiteY4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70" h="66675">
                <a:moveTo>
                  <a:pt x="0" y="47625"/>
                </a:moveTo>
                <a:lnTo>
                  <a:pt x="137160" y="9525"/>
                </a:lnTo>
                <a:lnTo>
                  <a:pt x="260985" y="0"/>
                </a:lnTo>
                <a:lnTo>
                  <a:pt x="388620" y="30480"/>
                </a:lnTo>
                <a:lnTo>
                  <a:pt x="483870" y="66675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32021" y="2608946"/>
            <a:ext cx="1379654" cy="3400425"/>
            <a:chOff x="4732021" y="2608946"/>
            <a:chExt cx="1379654" cy="3400425"/>
          </a:xfrm>
        </p:grpSpPr>
        <p:grpSp>
          <p:nvGrpSpPr>
            <p:cNvPr id="38" name="Group 2062"/>
            <p:cNvGrpSpPr>
              <a:grpSpLocks/>
            </p:cNvGrpSpPr>
            <p:nvPr/>
          </p:nvGrpSpPr>
          <p:grpSpPr bwMode="auto">
            <a:xfrm>
              <a:off x="4739388" y="2608946"/>
              <a:ext cx="1372287" cy="3400425"/>
              <a:chOff x="2814" y="1932"/>
              <a:chExt cx="780" cy="1791"/>
            </a:xfrm>
          </p:grpSpPr>
          <p:sp>
            <p:nvSpPr>
              <p:cNvPr id="39" name="Line 2063"/>
              <p:cNvSpPr>
                <a:spLocks noChangeShapeType="1"/>
              </p:cNvSpPr>
              <p:nvPr/>
            </p:nvSpPr>
            <p:spPr bwMode="auto">
              <a:xfrm flipV="1">
                <a:off x="2814" y="3243"/>
                <a:ext cx="774" cy="4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064"/>
              <p:cNvSpPr>
                <a:spLocks noChangeShapeType="1"/>
              </p:cNvSpPr>
              <p:nvPr/>
            </p:nvSpPr>
            <p:spPr bwMode="auto">
              <a:xfrm>
                <a:off x="3594" y="1932"/>
                <a:ext cx="0" cy="1791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 bwMode="auto">
            <a:xfrm>
              <a:off x="5501640" y="4729480"/>
              <a:ext cx="121920" cy="12192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V="1">
              <a:off x="5562600" y="4836160"/>
              <a:ext cx="0" cy="24892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2" name="Oval 1"/>
            <p:cNvSpPr/>
            <p:nvPr/>
          </p:nvSpPr>
          <p:spPr bwMode="auto">
            <a:xfrm>
              <a:off x="4732021" y="4956629"/>
              <a:ext cx="500742" cy="297543"/>
            </a:xfrm>
            <a:prstGeom prst="ellips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3438" y="6200140"/>
            <a:ext cx="1443037" cy="355600"/>
            <a:chOff x="4643438" y="6200140"/>
            <a:chExt cx="1443037" cy="355600"/>
          </a:xfrm>
        </p:grpSpPr>
        <p:sp>
          <p:nvSpPr>
            <p:cNvPr id="57357" name="Line 2068"/>
            <p:cNvSpPr>
              <a:spLocks noChangeShapeType="1"/>
            </p:cNvSpPr>
            <p:nvPr/>
          </p:nvSpPr>
          <p:spPr bwMode="auto">
            <a:xfrm>
              <a:off x="4643438" y="6543675"/>
              <a:ext cx="1443037" cy="0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501640" y="6200140"/>
              <a:ext cx="121920" cy="355600"/>
              <a:chOff x="5654040" y="4881880"/>
              <a:chExt cx="121920" cy="355600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5654040" y="4881880"/>
                <a:ext cx="121920" cy="121920"/>
              </a:xfrm>
              <a:prstGeom prst="ellipse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5715000" y="4988560"/>
                <a:ext cx="0" cy="2489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5197036" y="4687750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n-lt"/>
              </a:rPr>
              <a:t>2</a:t>
            </a:r>
            <a:r>
              <a:rPr lang="en-US" sz="1600" b="1" dirty="0" smtClean="0">
                <a:solidFill>
                  <a:srgbClr val="00B050"/>
                </a:solidFill>
                <a:latin typeface="+mn-lt"/>
              </a:rPr>
              <a:t>.</a:t>
            </a: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50131" y="2463520"/>
            <a:ext cx="333746" cy="3538818"/>
            <a:chOff x="6150131" y="2463520"/>
            <a:chExt cx="333746" cy="3538818"/>
          </a:xfrm>
        </p:grpSpPr>
        <p:grpSp>
          <p:nvGrpSpPr>
            <p:cNvPr id="3" name="Group 2065"/>
            <p:cNvGrpSpPr>
              <a:grpSpLocks/>
            </p:cNvGrpSpPr>
            <p:nvPr/>
          </p:nvGrpSpPr>
          <p:grpSpPr bwMode="auto">
            <a:xfrm>
              <a:off x="6188800" y="2528888"/>
              <a:ext cx="219075" cy="3473450"/>
              <a:chOff x="3888" y="1593"/>
              <a:chExt cx="135" cy="2394"/>
            </a:xfrm>
          </p:grpSpPr>
          <p:sp>
            <p:nvSpPr>
              <p:cNvPr id="71711" name="Oval 2066"/>
              <p:cNvSpPr>
                <a:spLocks noChangeArrowheads="1"/>
              </p:cNvSpPr>
              <p:nvPr/>
            </p:nvSpPr>
            <p:spPr bwMode="auto">
              <a:xfrm>
                <a:off x="3888" y="1593"/>
                <a:ext cx="135" cy="135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rgbClr val="00B05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12" name="Line 2067"/>
              <p:cNvSpPr>
                <a:spLocks noChangeShapeType="1"/>
              </p:cNvSpPr>
              <p:nvPr/>
            </p:nvSpPr>
            <p:spPr bwMode="auto">
              <a:xfrm>
                <a:off x="3951" y="1719"/>
                <a:ext cx="0" cy="2268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150131" y="2463520"/>
              <a:ext cx="333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3</a:t>
              </a:r>
              <a:r>
                <a:rPr lang="en-US" sz="1400" b="1" dirty="0" smtClean="0">
                  <a:solidFill>
                    <a:schemeClr val="bg1"/>
                  </a:solidFill>
                  <a:latin typeface="+mn-lt"/>
                </a:rPr>
                <a:t>.</a:t>
              </a:r>
              <a:endParaRPr lang="en-US" sz="1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197036" y="6171238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n-lt"/>
              </a:rPr>
              <a:t>1</a:t>
            </a:r>
            <a:r>
              <a:rPr lang="en-US" sz="1600" b="1" dirty="0" smtClean="0">
                <a:solidFill>
                  <a:srgbClr val="00B050"/>
                </a:solidFill>
                <a:latin typeface="+mn-lt"/>
              </a:rPr>
              <a:t>.</a:t>
            </a: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31886" y="3149600"/>
            <a:ext cx="529771" cy="159657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2891404" y="4616450"/>
            <a:ext cx="529771" cy="159657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10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73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76200"/>
            <a:ext cx="4343400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5" name="Group 15"/>
          <p:cNvGrpSpPr>
            <a:grpSpLocks/>
          </p:cNvGrpSpPr>
          <p:nvPr/>
        </p:nvGrpSpPr>
        <p:grpSpPr bwMode="auto">
          <a:xfrm>
            <a:off x="4872038" y="2638425"/>
            <a:ext cx="3295650" cy="2767013"/>
            <a:chOff x="3069" y="1662"/>
            <a:chExt cx="2076" cy="1743"/>
          </a:xfrm>
        </p:grpSpPr>
        <p:sp>
          <p:nvSpPr>
            <p:cNvPr id="69654" name="Text Box 6"/>
            <p:cNvSpPr txBox="1">
              <a:spLocks noChangeArrowheads="1"/>
            </p:cNvSpPr>
            <p:nvPr/>
          </p:nvSpPr>
          <p:spPr bwMode="auto">
            <a:xfrm>
              <a:off x="3843" y="2726"/>
              <a:ext cx="1302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 sz="3200"/>
                <a:t>Hindbrain</a:t>
              </a:r>
            </a:p>
            <a:p>
              <a:r>
                <a:rPr lang="en-US" sz="3200"/>
                <a:t>(5-HT, NE)</a:t>
              </a:r>
            </a:p>
          </p:txBody>
        </p:sp>
        <p:sp>
          <p:nvSpPr>
            <p:cNvPr id="69655" name="Text Box 8"/>
            <p:cNvSpPr txBox="1">
              <a:spLocks noChangeArrowheads="1"/>
            </p:cNvSpPr>
            <p:nvPr/>
          </p:nvSpPr>
          <p:spPr bwMode="auto">
            <a:xfrm>
              <a:off x="3827" y="1868"/>
              <a:ext cx="1079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 sz="3200"/>
                <a:t>Midbrain</a:t>
              </a:r>
            </a:p>
            <a:p>
              <a:r>
                <a:rPr lang="en-US" sz="3200"/>
                <a:t>(DA)</a:t>
              </a:r>
            </a:p>
          </p:txBody>
        </p:sp>
        <p:sp>
          <p:nvSpPr>
            <p:cNvPr id="69656" name="Line 10"/>
            <p:cNvSpPr>
              <a:spLocks noChangeShapeType="1"/>
            </p:cNvSpPr>
            <p:nvPr/>
          </p:nvSpPr>
          <p:spPr bwMode="auto">
            <a:xfrm>
              <a:off x="3069" y="1662"/>
              <a:ext cx="774" cy="38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657" name="Line 12"/>
            <p:cNvSpPr>
              <a:spLocks noChangeShapeType="1"/>
            </p:cNvSpPr>
            <p:nvPr/>
          </p:nvSpPr>
          <p:spPr bwMode="auto">
            <a:xfrm>
              <a:off x="3081" y="2193"/>
              <a:ext cx="746" cy="71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9636" name="Text Box 30"/>
          <p:cNvSpPr txBox="1">
            <a:spLocks noChangeArrowheads="1"/>
          </p:cNvSpPr>
          <p:nvPr/>
        </p:nvSpPr>
        <p:spPr bwMode="auto">
          <a:xfrm>
            <a:off x="1458913" y="4964113"/>
            <a:ext cx="28067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Dopamine (DA)</a:t>
            </a:r>
          </a:p>
          <a:p>
            <a:pPr eaLnBrk="1" hangingPunct="1"/>
            <a:r>
              <a:rPr lang="en-US"/>
              <a:t>Serotonin (5-HT)</a:t>
            </a:r>
          </a:p>
          <a:p>
            <a:pPr eaLnBrk="1" hangingPunct="1"/>
            <a:r>
              <a:rPr lang="en-US"/>
              <a:t>Norepinephrine (NE)</a:t>
            </a:r>
          </a:p>
        </p:txBody>
      </p:sp>
      <p:sp>
        <p:nvSpPr>
          <p:cNvPr id="69637" name="TextBox 1"/>
          <p:cNvSpPr txBox="1">
            <a:spLocks noChangeArrowheads="1"/>
          </p:cNvSpPr>
          <p:nvPr/>
        </p:nvSpPr>
        <p:spPr bwMode="auto">
          <a:xfrm>
            <a:off x="1865313" y="447198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“one-to-many”</a:t>
            </a:r>
          </a:p>
        </p:txBody>
      </p:sp>
      <p:sp>
        <p:nvSpPr>
          <p:cNvPr id="69638" name="TextBox 2"/>
          <p:cNvSpPr txBox="1">
            <a:spLocks noChangeArrowheads="1"/>
          </p:cNvSpPr>
          <p:nvPr/>
        </p:nvSpPr>
        <p:spPr bwMode="auto">
          <a:xfrm>
            <a:off x="5233988" y="350838"/>
            <a:ext cx="3379787" cy="954087"/>
          </a:xfrm>
          <a:prstGeom prst="rect">
            <a:avLst/>
          </a:prstGeom>
          <a:solidFill>
            <a:schemeClr val="bg1">
              <a:alpha val="3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/>
              <a:t>Architecture of</a:t>
            </a:r>
          </a:p>
          <a:p>
            <a:pPr eaLnBrk="1" hangingPunct="1"/>
            <a:r>
              <a:rPr lang="en-US" sz="2800"/>
              <a:t>‘Modulatory’ Systems</a:t>
            </a: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3019425" y="420688"/>
            <a:ext cx="1778000" cy="6057900"/>
            <a:chOff x="3019425" y="420688"/>
            <a:chExt cx="1778000" cy="6057900"/>
          </a:xfrm>
        </p:grpSpPr>
        <p:sp>
          <p:nvSpPr>
            <p:cNvPr id="69640" name="Freeform 18"/>
            <p:cNvSpPr>
              <a:spLocks/>
            </p:cNvSpPr>
            <p:nvPr/>
          </p:nvSpPr>
          <p:spPr bwMode="auto">
            <a:xfrm>
              <a:off x="4313238" y="431800"/>
              <a:ext cx="449262" cy="2173288"/>
            </a:xfrm>
            <a:custGeom>
              <a:avLst/>
              <a:gdLst>
                <a:gd name="T0" fmla="*/ 2147483647 w 283"/>
                <a:gd name="T1" fmla="*/ 2147483647 h 1369"/>
                <a:gd name="T2" fmla="*/ 2147483647 w 283"/>
                <a:gd name="T3" fmla="*/ 2147483647 h 1369"/>
                <a:gd name="T4" fmla="*/ 0 w 283"/>
                <a:gd name="T5" fmla="*/ 0 h 1369"/>
                <a:gd name="T6" fmla="*/ 0 60000 65536"/>
                <a:gd name="T7" fmla="*/ 0 60000 65536"/>
                <a:gd name="T8" fmla="*/ 0 60000 65536"/>
                <a:gd name="T9" fmla="*/ 0 w 283"/>
                <a:gd name="T10" fmla="*/ 0 h 1369"/>
                <a:gd name="T11" fmla="*/ 283 w 283"/>
                <a:gd name="T12" fmla="*/ 1369 h 13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3" h="1369">
                  <a:moveTo>
                    <a:pt x="266" y="1369"/>
                  </a:moveTo>
                  <a:cubicBezTo>
                    <a:pt x="274" y="1078"/>
                    <a:pt x="283" y="787"/>
                    <a:pt x="239" y="559"/>
                  </a:cubicBezTo>
                  <a:cubicBezTo>
                    <a:pt x="195" y="331"/>
                    <a:pt x="40" y="93"/>
                    <a:pt x="0" y="0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1" name="Freeform 19"/>
            <p:cNvSpPr>
              <a:spLocks/>
            </p:cNvSpPr>
            <p:nvPr/>
          </p:nvSpPr>
          <p:spPr bwMode="auto">
            <a:xfrm>
              <a:off x="3019425" y="542925"/>
              <a:ext cx="1449388" cy="1104900"/>
            </a:xfrm>
            <a:custGeom>
              <a:avLst/>
              <a:gdLst>
                <a:gd name="T0" fmla="*/ 2147483647 w 913"/>
                <a:gd name="T1" fmla="*/ 2147483647 h 696"/>
                <a:gd name="T2" fmla="*/ 2147483647 w 913"/>
                <a:gd name="T3" fmla="*/ 2147483647 h 696"/>
                <a:gd name="T4" fmla="*/ 0 w 913"/>
                <a:gd name="T5" fmla="*/ 2147483647 h 696"/>
                <a:gd name="T6" fmla="*/ 0 60000 65536"/>
                <a:gd name="T7" fmla="*/ 0 60000 65536"/>
                <a:gd name="T8" fmla="*/ 0 60000 65536"/>
                <a:gd name="T9" fmla="*/ 0 w 913"/>
                <a:gd name="T10" fmla="*/ 0 h 696"/>
                <a:gd name="T11" fmla="*/ 913 w 913"/>
                <a:gd name="T12" fmla="*/ 696 h 6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3" h="696">
                  <a:moveTo>
                    <a:pt x="913" y="136"/>
                  </a:moveTo>
                  <a:cubicBezTo>
                    <a:pt x="790" y="68"/>
                    <a:pt x="668" y="0"/>
                    <a:pt x="516" y="93"/>
                  </a:cubicBezTo>
                  <a:cubicBezTo>
                    <a:pt x="364" y="186"/>
                    <a:pt x="86" y="595"/>
                    <a:pt x="0" y="696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2" name="Freeform 20"/>
            <p:cNvSpPr>
              <a:spLocks/>
            </p:cNvSpPr>
            <p:nvPr/>
          </p:nvSpPr>
          <p:spPr bwMode="auto">
            <a:xfrm>
              <a:off x="3027363" y="995363"/>
              <a:ext cx="1657350" cy="1644650"/>
            </a:xfrm>
            <a:custGeom>
              <a:avLst/>
              <a:gdLst>
                <a:gd name="T0" fmla="*/ 2147483647 w 1044"/>
                <a:gd name="T1" fmla="*/ 2147483647 h 1036"/>
                <a:gd name="T2" fmla="*/ 2147483647 w 1044"/>
                <a:gd name="T3" fmla="*/ 2147483647 h 1036"/>
                <a:gd name="T4" fmla="*/ 0 w 1044"/>
                <a:gd name="T5" fmla="*/ 2147483647 h 1036"/>
                <a:gd name="T6" fmla="*/ 0 60000 65536"/>
                <a:gd name="T7" fmla="*/ 0 60000 65536"/>
                <a:gd name="T8" fmla="*/ 0 60000 65536"/>
                <a:gd name="T9" fmla="*/ 0 w 1044"/>
                <a:gd name="T10" fmla="*/ 0 h 1036"/>
                <a:gd name="T11" fmla="*/ 1044 w 1044"/>
                <a:gd name="T12" fmla="*/ 1036 h 1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4" h="1036">
                  <a:moveTo>
                    <a:pt x="1044" y="204"/>
                  </a:moveTo>
                  <a:cubicBezTo>
                    <a:pt x="927" y="102"/>
                    <a:pt x="810" y="0"/>
                    <a:pt x="636" y="139"/>
                  </a:cubicBezTo>
                  <a:cubicBezTo>
                    <a:pt x="462" y="278"/>
                    <a:pt x="106" y="887"/>
                    <a:pt x="0" y="1036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3" name="Freeform 21"/>
            <p:cNvSpPr>
              <a:spLocks/>
            </p:cNvSpPr>
            <p:nvPr/>
          </p:nvSpPr>
          <p:spPr bwMode="auto">
            <a:xfrm>
              <a:off x="3338513" y="2001838"/>
              <a:ext cx="206375" cy="1776412"/>
            </a:xfrm>
            <a:custGeom>
              <a:avLst/>
              <a:gdLst>
                <a:gd name="T0" fmla="*/ 2147483647 w 130"/>
                <a:gd name="T1" fmla="*/ 0 h 1119"/>
                <a:gd name="T2" fmla="*/ 2147483647 w 130"/>
                <a:gd name="T3" fmla="*/ 2147483647 h 1119"/>
                <a:gd name="T4" fmla="*/ 2147483647 w 130"/>
                <a:gd name="T5" fmla="*/ 2147483647 h 1119"/>
                <a:gd name="T6" fmla="*/ 0 60000 65536"/>
                <a:gd name="T7" fmla="*/ 0 60000 65536"/>
                <a:gd name="T8" fmla="*/ 0 60000 65536"/>
                <a:gd name="T9" fmla="*/ 0 w 130"/>
                <a:gd name="T10" fmla="*/ 0 h 1119"/>
                <a:gd name="T11" fmla="*/ 130 w 130"/>
                <a:gd name="T12" fmla="*/ 1119 h 1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1119">
                  <a:moveTo>
                    <a:pt x="65" y="0"/>
                  </a:moveTo>
                  <a:cubicBezTo>
                    <a:pt x="32" y="205"/>
                    <a:pt x="0" y="411"/>
                    <a:pt x="11" y="597"/>
                  </a:cubicBezTo>
                  <a:cubicBezTo>
                    <a:pt x="22" y="783"/>
                    <a:pt x="110" y="1032"/>
                    <a:pt x="130" y="1119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4" name="Freeform 22"/>
            <p:cNvSpPr>
              <a:spLocks/>
            </p:cNvSpPr>
            <p:nvPr/>
          </p:nvSpPr>
          <p:spPr bwMode="auto">
            <a:xfrm>
              <a:off x="3856038" y="1285875"/>
              <a:ext cx="103187" cy="1042988"/>
            </a:xfrm>
            <a:custGeom>
              <a:avLst/>
              <a:gdLst>
                <a:gd name="T0" fmla="*/ 2147483647 w 65"/>
                <a:gd name="T1" fmla="*/ 0 h 657"/>
                <a:gd name="T2" fmla="*/ 0 w 65"/>
                <a:gd name="T3" fmla="*/ 2147483647 h 657"/>
                <a:gd name="T4" fmla="*/ 2147483647 w 65"/>
                <a:gd name="T5" fmla="*/ 2147483647 h 657"/>
                <a:gd name="T6" fmla="*/ 0 60000 65536"/>
                <a:gd name="T7" fmla="*/ 0 60000 65536"/>
                <a:gd name="T8" fmla="*/ 0 60000 65536"/>
                <a:gd name="T9" fmla="*/ 0 w 65"/>
                <a:gd name="T10" fmla="*/ 0 h 657"/>
                <a:gd name="T11" fmla="*/ 65 w 65"/>
                <a:gd name="T12" fmla="*/ 657 h 6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657">
                  <a:moveTo>
                    <a:pt x="65" y="0"/>
                  </a:moveTo>
                  <a:cubicBezTo>
                    <a:pt x="32" y="116"/>
                    <a:pt x="0" y="233"/>
                    <a:pt x="0" y="342"/>
                  </a:cubicBezTo>
                  <a:cubicBezTo>
                    <a:pt x="0" y="451"/>
                    <a:pt x="32" y="554"/>
                    <a:pt x="65" y="657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5" name="Freeform 23"/>
            <p:cNvSpPr>
              <a:spLocks/>
            </p:cNvSpPr>
            <p:nvPr/>
          </p:nvSpPr>
          <p:spPr bwMode="auto">
            <a:xfrm>
              <a:off x="3200400" y="854075"/>
              <a:ext cx="449263" cy="1112838"/>
            </a:xfrm>
            <a:custGeom>
              <a:avLst/>
              <a:gdLst>
                <a:gd name="T0" fmla="*/ 2147483647 w 283"/>
                <a:gd name="T1" fmla="*/ 0 h 701"/>
                <a:gd name="T2" fmla="*/ 2147483647 w 283"/>
                <a:gd name="T3" fmla="*/ 2147483647 h 701"/>
                <a:gd name="T4" fmla="*/ 0 w 283"/>
                <a:gd name="T5" fmla="*/ 2147483647 h 701"/>
                <a:gd name="T6" fmla="*/ 0 60000 65536"/>
                <a:gd name="T7" fmla="*/ 0 60000 65536"/>
                <a:gd name="T8" fmla="*/ 0 60000 65536"/>
                <a:gd name="T9" fmla="*/ 0 w 283"/>
                <a:gd name="T10" fmla="*/ 0 h 701"/>
                <a:gd name="T11" fmla="*/ 283 w 283"/>
                <a:gd name="T12" fmla="*/ 701 h 7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3" h="701">
                  <a:moveTo>
                    <a:pt x="283" y="0"/>
                  </a:moveTo>
                  <a:cubicBezTo>
                    <a:pt x="230" y="93"/>
                    <a:pt x="177" y="187"/>
                    <a:pt x="130" y="304"/>
                  </a:cubicBezTo>
                  <a:cubicBezTo>
                    <a:pt x="83" y="421"/>
                    <a:pt x="41" y="561"/>
                    <a:pt x="0" y="701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6" name="Freeform 24"/>
            <p:cNvSpPr>
              <a:spLocks/>
            </p:cNvSpPr>
            <p:nvPr/>
          </p:nvSpPr>
          <p:spPr bwMode="auto">
            <a:xfrm>
              <a:off x="3519488" y="420688"/>
              <a:ext cx="612775" cy="192087"/>
            </a:xfrm>
            <a:custGeom>
              <a:avLst/>
              <a:gdLst>
                <a:gd name="T0" fmla="*/ 2147483647 w 386"/>
                <a:gd name="T1" fmla="*/ 2147483647 h 121"/>
                <a:gd name="T2" fmla="*/ 2147483647 w 386"/>
                <a:gd name="T3" fmla="*/ 2147483647 h 121"/>
                <a:gd name="T4" fmla="*/ 0 w 386"/>
                <a:gd name="T5" fmla="*/ 2147483647 h 121"/>
                <a:gd name="T6" fmla="*/ 0 60000 65536"/>
                <a:gd name="T7" fmla="*/ 0 60000 65536"/>
                <a:gd name="T8" fmla="*/ 0 60000 65536"/>
                <a:gd name="T9" fmla="*/ 0 w 386"/>
                <a:gd name="T10" fmla="*/ 0 h 121"/>
                <a:gd name="T11" fmla="*/ 386 w 386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6" h="121">
                  <a:moveTo>
                    <a:pt x="386" y="121"/>
                  </a:moveTo>
                  <a:cubicBezTo>
                    <a:pt x="361" y="67"/>
                    <a:pt x="336" y="14"/>
                    <a:pt x="272" y="7"/>
                  </a:cubicBezTo>
                  <a:cubicBezTo>
                    <a:pt x="208" y="0"/>
                    <a:pt x="104" y="38"/>
                    <a:pt x="0" y="77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7" name="Freeform 26"/>
            <p:cNvSpPr>
              <a:spLocks/>
            </p:cNvSpPr>
            <p:nvPr/>
          </p:nvSpPr>
          <p:spPr bwMode="auto">
            <a:xfrm>
              <a:off x="4727575" y="3260725"/>
              <a:ext cx="60325" cy="3217863"/>
            </a:xfrm>
            <a:custGeom>
              <a:avLst/>
              <a:gdLst>
                <a:gd name="T0" fmla="*/ 0 w 37"/>
                <a:gd name="T1" fmla="*/ 0 h 2016"/>
                <a:gd name="T2" fmla="*/ 2147483647 w 37"/>
                <a:gd name="T3" fmla="*/ 2147483647 h 2016"/>
                <a:gd name="T4" fmla="*/ 2147483647 w 37"/>
                <a:gd name="T5" fmla="*/ 2147483647 h 2016"/>
                <a:gd name="T6" fmla="*/ 0 60000 65536"/>
                <a:gd name="T7" fmla="*/ 0 60000 65536"/>
                <a:gd name="T8" fmla="*/ 0 60000 65536"/>
                <a:gd name="T9" fmla="*/ 0 w 37"/>
                <a:gd name="T10" fmla="*/ 0 h 2016"/>
                <a:gd name="T11" fmla="*/ 37 w 37"/>
                <a:gd name="T12" fmla="*/ 2016 h 20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2016">
                  <a:moveTo>
                    <a:pt x="0" y="0"/>
                  </a:moveTo>
                  <a:cubicBezTo>
                    <a:pt x="13" y="141"/>
                    <a:pt x="27" y="283"/>
                    <a:pt x="32" y="619"/>
                  </a:cubicBezTo>
                  <a:cubicBezTo>
                    <a:pt x="37" y="955"/>
                    <a:pt x="34" y="1485"/>
                    <a:pt x="32" y="2016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8" name="Freeform 27"/>
            <p:cNvSpPr>
              <a:spLocks/>
            </p:cNvSpPr>
            <p:nvPr/>
          </p:nvSpPr>
          <p:spPr bwMode="auto">
            <a:xfrm>
              <a:off x="4210050" y="2820988"/>
              <a:ext cx="465138" cy="414337"/>
            </a:xfrm>
            <a:custGeom>
              <a:avLst/>
              <a:gdLst>
                <a:gd name="T0" fmla="*/ 2147483647 w 293"/>
                <a:gd name="T1" fmla="*/ 2147483647 h 261"/>
                <a:gd name="T2" fmla="*/ 2147483647 w 293"/>
                <a:gd name="T3" fmla="*/ 2147483647 h 261"/>
                <a:gd name="T4" fmla="*/ 0 w 293"/>
                <a:gd name="T5" fmla="*/ 0 h 261"/>
                <a:gd name="T6" fmla="*/ 0 60000 65536"/>
                <a:gd name="T7" fmla="*/ 0 60000 65536"/>
                <a:gd name="T8" fmla="*/ 0 60000 65536"/>
                <a:gd name="T9" fmla="*/ 0 w 293"/>
                <a:gd name="T10" fmla="*/ 0 h 261"/>
                <a:gd name="T11" fmla="*/ 293 w 293"/>
                <a:gd name="T12" fmla="*/ 261 h 2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3" h="261">
                  <a:moveTo>
                    <a:pt x="293" y="261"/>
                  </a:moveTo>
                  <a:cubicBezTo>
                    <a:pt x="233" y="244"/>
                    <a:pt x="174" y="228"/>
                    <a:pt x="125" y="185"/>
                  </a:cubicBezTo>
                  <a:cubicBezTo>
                    <a:pt x="76" y="142"/>
                    <a:pt x="38" y="71"/>
                    <a:pt x="0" y="0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49" name="Freeform 28"/>
            <p:cNvSpPr>
              <a:spLocks/>
            </p:cNvSpPr>
            <p:nvPr/>
          </p:nvSpPr>
          <p:spPr bwMode="auto">
            <a:xfrm>
              <a:off x="4070350" y="3206750"/>
              <a:ext cx="620713" cy="366713"/>
            </a:xfrm>
            <a:custGeom>
              <a:avLst/>
              <a:gdLst>
                <a:gd name="T0" fmla="*/ 2147483647 w 391"/>
                <a:gd name="T1" fmla="*/ 2147483647 h 231"/>
                <a:gd name="T2" fmla="*/ 2147483647 w 391"/>
                <a:gd name="T3" fmla="*/ 2147483647 h 231"/>
                <a:gd name="T4" fmla="*/ 0 w 391"/>
                <a:gd name="T5" fmla="*/ 2147483647 h 231"/>
                <a:gd name="T6" fmla="*/ 0 60000 65536"/>
                <a:gd name="T7" fmla="*/ 0 60000 65536"/>
                <a:gd name="T8" fmla="*/ 0 60000 65536"/>
                <a:gd name="T9" fmla="*/ 0 w 391"/>
                <a:gd name="T10" fmla="*/ 0 h 231"/>
                <a:gd name="T11" fmla="*/ 391 w 391"/>
                <a:gd name="T12" fmla="*/ 231 h 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1" h="231">
                  <a:moveTo>
                    <a:pt x="391" y="19"/>
                  </a:moveTo>
                  <a:cubicBezTo>
                    <a:pt x="301" y="9"/>
                    <a:pt x="211" y="0"/>
                    <a:pt x="146" y="35"/>
                  </a:cubicBezTo>
                  <a:cubicBezTo>
                    <a:pt x="81" y="70"/>
                    <a:pt x="40" y="150"/>
                    <a:pt x="0" y="231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9650" name="Freeform 29"/>
            <p:cNvSpPr>
              <a:spLocks/>
            </p:cNvSpPr>
            <p:nvPr/>
          </p:nvSpPr>
          <p:spPr bwMode="auto">
            <a:xfrm>
              <a:off x="4511675" y="2009775"/>
              <a:ext cx="223838" cy="233363"/>
            </a:xfrm>
            <a:custGeom>
              <a:avLst/>
              <a:gdLst>
                <a:gd name="T0" fmla="*/ 2147483647 w 141"/>
                <a:gd name="T1" fmla="*/ 2147483647 h 147"/>
                <a:gd name="T2" fmla="*/ 2147483647 w 141"/>
                <a:gd name="T3" fmla="*/ 2147483647 h 147"/>
                <a:gd name="T4" fmla="*/ 0 w 141"/>
                <a:gd name="T5" fmla="*/ 0 h 147"/>
                <a:gd name="T6" fmla="*/ 0 60000 65536"/>
                <a:gd name="T7" fmla="*/ 0 60000 65536"/>
                <a:gd name="T8" fmla="*/ 0 60000 65536"/>
                <a:gd name="T9" fmla="*/ 0 w 141"/>
                <a:gd name="T10" fmla="*/ 0 h 147"/>
                <a:gd name="T11" fmla="*/ 141 w 141"/>
                <a:gd name="T12" fmla="*/ 147 h 1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147">
                  <a:moveTo>
                    <a:pt x="141" y="147"/>
                  </a:moveTo>
                  <a:cubicBezTo>
                    <a:pt x="120" y="104"/>
                    <a:pt x="99" y="62"/>
                    <a:pt x="76" y="38"/>
                  </a:cubicBezTo>
                  <a:cubicBezTo>
                    <a:pt x="53" y="14"/>
                    <a:pt x="26" y="7"/>
                    <a:pt x="0" y="0"/>
                  </a:cubicBezTo>
                </a:path>
              </a:pathLst>
            </a:custGeom>
            <a:noFill/>
            <a:ln w="28575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69651" name="Straight Connector 4"/>
            <p:cNvCxnSpPr>
              <a:cxnSpLocks noChangeShapeType="1"/>
              <a:stCxn id="69653" idx="0"/>
              <a:endCxn id="69652" idx="0"/>
            </p:cNvCxnSpPr>
            <p:nvPr/>
          </p:nvCxnSpPr>
          <p:spPr bwMode="auto">
            <a:xfrm>
              <a:off x="4737100" y="2579688"/>
              <a:ext cx="0" cy="593725"/>
            </a:xfrm>
            <a:prstGeom prst="line">
              <a:avLst/>
            </a:prstGeom>
            <a:noFill/>
            <a:ln w="28575" algn="ctr">
              <a:solidFill>
                <a:srgbClr val="66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652" name="Oval 16"/>
            <p:cNvSpPr>
              <a:spLocks noChangeArrowheads="1"/>
            </p:cNvSpPr>
            <p:nvPr/>
          </p:nvSpPr>
          <p:spPr bwMode="auto">
            <a:xfrm>
              <a:off x="4676775" y="3173413"/>
              <a:ext cx="120650" cy="120650"/>
            </a:xfrm>
            <a:prstGeom prst="ellipse">
              <a:avLst/>
            </a:prstGeom>
            <a:solidFill>
              <a:srgbClr val="6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Oval 17"/>
            <p:cNvSpPr>
              <a:spLocks noChangeArrowheads="1"/>
            </p:cNvSpPr>
            <p:nvPr/>
          </p:nvSpPr>
          <p:spPr bwMode="auto">
            <a:xfrm>
              <a:off x="4676775" y="2579688"/>
              <a:ext cx="120650" cy="120650"/>
            </a:xfrm>
            <a:prstGeom prst="ellipse">
              <a:avLst/>
            </a:prstGeom>
            <a:solidFill>
              <a:srgbClr val="6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Endogenous Opiates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2190750"/>
            <a:ext cx="7747000" cy="3968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Common practice to name neurotransmitters after the plant-derived chemical that mimics their action in the brain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Morphine-like neurotransmitters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Endorphins, </a:t>
            </a:r>
            <a:r>
              <a:rPr lang="en-US" sz="2800" dirty="0" err="1" smtClean="0"/>
              <a:t>Enkephalins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Role in suppressing pain (i.e., inhibiting input from </a:t>
            </a:r>
            <a:r>
              <a:rPr lang="en-US" sz="2800" dirty="0" err="1" smtClean="0"/>
              <a:t>nociceptors</a:t>
            </a:r>
            <a:r>
              <a:rPr lang="en-US" sz="28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Opiate neurons found throughout brain and spinal cord – not all are involved in pain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616075" y="890588"/>
            <a:ext cx="1379538" cy="696912"/>
          </a:xfrm>
          <a:custGeom>
            <a:avLst/>
            <a:gdLst>
              <a:gd name="connsiteX0" fmla="*/ 0 w 1379349"/>
              <a:gd name="connsiteY0" fmla="*/ 666429 h 696318"/>
              <a:gd name="connsiteX1" fmla="*/ 286719 w 1379349"/>
              <a:gd name="connsiteY1" fmla="*/ 2 h 696318"/>
              <a:gd name="connsiteX2" fmla="*/ 666427 w 1379349"/>
              <a:gd name="connsiteY2" fmla="*/ 658680 h 696318"/>
              <a:gd name="connsiteX3" fmla="*/ 1379349 w 1379349"/>
              <a:gd name="connsiteY3" fmla="*/ 557941 h 69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9349" h="696318">
                <a:moveTo>
                  <a:pt x="0" y="666429"/>
                </a:moveTo>
                <a:cubicBezTo>
                  <a:pt x="87824" y="333861"/>
                  <a:pt x="175648" y="1293"/>
                  <a:pt x="286719" y="2"/>
                </a:cubicBezTo>
                <a:cubicBezTo>
                  <a:pt x="397790" y="-1289"/>
                  <a:pt x="484322" y="565690"/>
                  <a:pt x="666427" y="658680"/>
                </a:cubicBezTo>
                <a:cubicBezTo>
                  <a:pt x="848532" y="751670"/>
                  <a:pt x="1113940" y="654805"/>
                  <a:pt x="1379349" y="557941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 flipV="1">
            <a:off x="4945063" y="901700"/>
            <a:ext cx="1379537" cy="695325"/>
          </a:xfrm>
          <a:custGeom>
            <a:avLst/>
            <a:gdLst>
              <a:gd name="connsiteX0" fmla="*/ 0 w 1379349"/>
              <a:gd name="connsiteY0" fmla="*/ 666429 h 696318"/>
              <a:gd name="connsiteX1" fmla="*/ 286719 w 1379349"/>
              <a:gd name="connsiteY1" fmla="*/ 2 h 696318"/>
              <a:gd name="connsiteX2" fmla="*/ 666427 w 1379349"/>
              <a:gd name="connsiteY2" fmla="*/ 658680 h 696318"/>
              <a:gd name="connsiteX3" fmla="*/ 1379349 w 1379349"/>
              <a:gd name="connsiteY3" fmla="*/ 557941 h 69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9349" h="696318">
                <a:moveTo>
                  <a:pt x="0" y="666429"/>
                </a:moveTo>
                <a:cubicBezTo>
                  <a:pt x="87824" y="333861"/>
                  <a:pt x="175648" y="1293"/>
                  <a:pt x="286719" y="2"/>
                </a:cubicBezTo>
                <a:cubicBezTo>
                  <a:pt x="397790" y="-1289"/>
                  <a:pt x="484322" y="565690"/>
                  <a:pt x="666427" y="658680"/>
                </a:cubicBezTo>
                <a:cubicBezTo>
                  <a:pt x="848532" y="751670"/>
                  <a:pt x="1113940" y="654805"/>
                  <a:pt x="1379349" y="557941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12738"/>
            <a:ext cx="17065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EPSP: glutamate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81000"/>
            <a:ext cx="32623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IPSP: </a:t>
            </a:r>
            <a:r>
              <a:rPr lang="en-US" sz="1800" dirty="0" err="1">
                <a:solidFill>
                  <a:prstClr val="black"/>
                </a:solidFill>
                <a:latin typeface="Calibri"/>
                <a:cs typeface="+mn-cs"/>
              </a:rPr>
              <a:t>gaba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 or endogenous opiate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863" y="1828800"/>
            <a:ext cx="84486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Synaptic potentials are brief (a few </a:t>
            </a:r>
            <a:r>
              <a:rPr lang="en-US" sz="1800" u="sng" dirty="0">
                <a:solidFill>
                  <a:prstClr val="black"/>
                </a:solidFill>
                <a:latin typeface="Calibri"/>
                <a:cs typeface="+mn-cs"/>
              </a:rPr>
              <a:t>milliseconds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) positive or negative changes in voltage.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Occur at dendrites – positive and negative summate.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Caused by neurotransmitter released from a presynaptic neuron.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EPSPs increase likelihood of action potentials, IPSPs decrease that likelihood.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143000" y="890588"/>
            <a:ext cx="0" cy="6334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49788" y="903288"/>
            <a:ext cx="0" cy="6334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750888"/>
            <a:ext cx="3000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2613" y="1309688"/>
            <a:ext cx="2555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81225" y="1065213"/>
            <a:ext cx="5889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B050"/>
                </a:solidFill>
                <a:latin typeface="Calibri"/>
                <a:cs typeface="+mn-cs"/>
              </a:rPr>
              <a:t>YES!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35625" y="1131888"/>
            <a:ext cx="5603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0000"/>
                </a:solidFill>
                <a:latin typeface="Calibri"/>
                <a:cs typeface="+mn-cs"/>
              </a:rPr>
              <a:t>NO!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57200" y="3189288"/>
            <a:ext cx="8534400" cy="3581400"/>
            <a:chOff x="457200" y="3188676"/>
            <a:chExt cx="8534772" cy="3581456"/>
          </a:xfrm>
        </p:grpSpPr>
        <p:sp>
          <p:nvSpPr>
            <p:cNvPr id="22" name="Freeform 21"/>
            <p:cNvSpPr/>
            <p:nvPr/>
          </p:nvSpPr>
          <p:spPr>
            <a:xfrm>
              <a:off x="666759" y="3558569"/>
              <a:ext cx="8012462" cy="784237"/>
            </a:xfrm>
            <a:custGeom>
              <a:avLst/>
              <a:gdLst>
                <a:gd name="connsiteX0" fmla="*/ 0 w 8012624"/>
                <a:gd name="connsiteY0" fmla="*/ 785392 h 785392"/>
                <a:gd name="connsiteX1" fmla="*/ 1108129 w 8012624"/>
                <a:gd name="connsiteY1" fmla="*/ 188708 h 785392"/>
                <a:gd name="connsiteX2" fmla="*/ 5253926 w 8012624"/>
                <a:gd name="connsiteY2" fmla="*/ 33725 h 785392"/>
                <a:gd name="connsiteX3" fmla="*/ 8012624 w 8012624"/>
                <a:gd name="connsiteY3" fmla="*/ 762145 h 78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2624" h="785392">
                  <a:moveTo>
                    <a:pt x="0" y="785392"/>
                  </a:moveTo>
                  <a:cubicBezTo>
                    <a:pt x="116237" y="549689"/>
                    <a:pt x="232475" y="313986"/>
                    <a:pt x="1108129" y="188708"/>
                  </a:cubicBezTo>
                  <a:cubicBezTo>
                    <a:pt x="1983783" y="63430"/>
                    <a:pt x="4103177" y="-61848"/>
                    <a:pt x="5253926" y="33725"/>
                  </a:cubicBezTo>
                  <a:cubicBezTo>
                    <a:pt x="6404675" y="129298"/>
                    <a:pt x="7208649" y="445721"/>
                    <a:pt x="8012624" y="762145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666759" y="5638226"/>
              <a:ext cx="8012462" cy="785825"/>
            </a:xfrm>
            <a:custGeom>
              <a:avLst/>
              <a:gdLst>
                <a:gd name="connsiteX0" fmla="*/ 0 w 8012624"/>
                <a:gd name="connsiteY0" fmla="*/ 785392 h 785392"/>
                <a:gd name="connsiteX1" fmla="*/ 1108129 w 8012624"/>
                <a:gd name="connsiteY1" fmla="*/ 188708 h 785392"/>
                <a:gd name="connsiteX2" fmla="*/ 5253926 w 8012624"/>
                <a:gd name="connsiteY2" fmla="*/ 33725 h 785392"/>
                <a:gd name="connsiteX3" fmla="*/ 8012624 w 8012624"/>
                <a:gd name="connsiteY3" fmla="*/ 762145 h 78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2624" h="785392">
                  <a:moveTo>
                    <a:pt x="0" y="785392"/>
                  </a:moveTo>
                  <a:cubicBezTo>
                    <a:pt x="116237" y="549689"/>
                    <a:pt x="232475" y="313986"/>
                    <a:pt x="1108129" y="188708"/>
                  </a:cubicBezTo>
                  <a:cubicBezTo>
                    <a:pt x="1983783" y="63430"/>
                    <a:pt x="4103177" y="-61848"/>
                    <a:pt x="5253926" y="33725"/>
                  </a:cubicBezTo>
                  <a:cubicBezTo>
                    <a:pt x="6404675" y="129298"/>
                    <a:pt x="7208649" y="445721"/>
                    <a:pt x="8012624" y="762145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8113" y="3188676"/>
              <a:ext cx="3049721" cy="3698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00B050"/>
                  </a:solidFill>
                  <a:latin typeface="Calibri"/>
                  <a:cs typeface="+mn-cs"/>
                </a:rPr>
                <a:t>Drug effect:  excitatory agonist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30684" y="6400238"/>
              <a:ext cx="3033844" cy="3698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FF0000"/>
                  </a:solidFill>
                  <a:latin typeface="Calibri"/>
                  <a:cs typeface="+mn-cs"/>
                </a:rPr>
                <a:t>Drug effect:  inhibitory agonist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200" y="4266605"/>
              <a:ext cx="8534772" cy="14779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Agonist drugs can also produce positive or negative changes in voltage.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They do so by mimicking the chemical structure of naturally-occurring neurotransmitters.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However, the DURATION of their effects can be </a:t>
              </a:r>
              <a:r>
                <a:rPr lang="en-US" sz="1800" u="sng" dirty="0">
                  <a:solidFill>
                    <a:prstClr val="black"/>
                  </a:solidFill>
                  <a:latin typeface="Calibri"/>
                  <a:cs typeface="+mn-cs"/>
                </a:rPr>
                <a:t>minutes</a:t>
              </a: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 or </a:t>
              </a:r>
              <a:r>
                <a:rPr lang="en-US" sz="1800" u="sng" dirty="0">
                  <a:solidFill>
                    <a:prstClr val="black"/>
                  </a:solidFill>
                  <a:latin typeface="Calibri"/>
                  <a:cs typeface="+mn-cs"/>
                </a:rPr>
                <a:t>hours</a:t>
              </a: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Neurons respond to this stimulation by making themselves more or less excitable.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cs typeface="+mn-cs"/>
                </a:rPr>
                <a:t>Leads to dose tolerance and with persistent use, chemical dependence.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95437" y="3874487"/>
              <a:ext cx="6486808" cy="3698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00B050"/>
                  </a:solidFill>
                  <a:latin typeface="Calibri"/>
                  <a:cs typeface="+mn-cs"/>
                </a:rPr>
                <a:t>YEEEEEEEEEEEEEEEEEEEEEEEEEEEEEESSSSSSSSSSSSSSSSSSSSSSSSSS!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95437" y="5727128"/>
              <a:ext cx="6348690" cy="3683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FF0000"/>
                  </a:solidFill>
                  <a:latin typeface="Calibri"/>
                  <a:cs typeface="+mn-cs"/>
                </a:rPr>
                <a:t>NOOOOOOOOOOOOOOOOOOOOOOOOOOOOOOOOOOOOOOO!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0"/>
            <a:ext cx="5483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 rot="-5400000">
            <a:off x="-1881981" y="2991644"/>
            <a:ext cx="5818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2000">
                <a:solidFill>
                  <a:schemeClr val="tx2"/>
                </a:solidFill>
              </a:rPr>
              <a:t>Short term effect of morphine is increase in K</a:t>
            </a:r>
            <a:r>
              <a:rPr lang="en-US" sz="2000" baseline="30000">
                <a:solidFill>
                  <a:schemeClr val="tx2"/>
                </a:solidFill>
              </a:rPr>
              <a:t>+</a:t>
            </a:r>
            <a:r>
              <a:rPr lang="en-US" sz="2000">
                <a:solidFill>
                  <a:schemeClr val="tx2"/>
                </a:solidFill>
              </a:rPr>
              <a:t> current</a:t>
            </a:r>
          </a:p>
          <a:p>
            <a:r>
              <a:rPr lang="en-US" sz="2000">
                <a:solidFill>
                  <a:schemeClr val="tx2"/>
                </a:solidFill>
              </a:rPr>
              <a:t>Long term effect of morphine is increase in Na</a:t>
            </a:r>
            <a:r>
              <a:rPr lang="en-US" sz="2000" baseline="30000">
                <a:solidFill>
                  <a:schemeClr val="tx2"/>
                </a:solidFill>
              </a:rPr>
              <a:t>+</a:t>
            </a:r>
            <a:r>
              <a:rPr lang="en-US" sz="2000">
                <a:solidFill>
                  <a:schemeClr val="tx2"/>
                </a:solidFill>
              </a:rPr>
              <a:t> current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 rot="-5400000">
            <a:off x="-990600" y="2932113"/>
            <a:ext cx="5730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>
                <a:solidFill>
                  <a:srgbClr val="FF3300"/>
                </a:solidFill>
              </a:rPr>
              <a:t>Why drugs produce  chemical dependence. . .</a:t>
            </a:r>
          </a:p>
          <a:p>
            <a:pPr algn="ctr"/>
            <a:r>
              <a:rPr lang="en-US">
                <a:solidFill>
                  <a:srgbClr val="FF3300"/>
                </a:solidFill>
              </a:rPr>
              <a:t>. . . even ‘good’ ones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pain 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57504" b="62823"/>
          <a:stretch>
            <a:fillRect/>
          </a:stretch>
        </p:blipFill>
        <p:spPr bwMode="auto">
          <a:xfrm>
            <a:off x="1238250" y="1244600"/>
            <a:ext cx="5056188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1428750" y="427038"/>
            <a:ext cx="497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latin typeface="Arial" pitchFamily="34" charset="0"/>
              </a:rPr>
              <a:t>The ‘Spinal Gate’ in action</a:t>
            </a:r>
          </a:p>
        </p:txBody>
      </p:sp>
      <p:pic>
        <p:nvPicPr>
          <p:cNvPr id="74756" name="Picture 9" descr="109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775" y="2335213"/>
            <a:ext cx="2803525" cy="2535237"/>
          </a:xfrm>
        </p:spPr>
      </p:pic>
      <p:sp>
        <p:nvSpPr>
          <p:cNvPr id="74757" name="Rectangle 11"/>
          <p:cNvSpPr>
            <a:spLocks noChangeArrowheads="1"/>
          </p:cNvSpPr>
          <p:nvPr/>
        </p:nvSpPr>
        <p:spPr bwMode="auto">
          <a:xfrm>
            <a:off x="6437313" y="2657475"/>
            <a:ext cx="927100" cy="82708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AutoShape 12"/>
          <p:cNvSpPr>
            <a:spLocks noChangeArrowheads="1"/>
          </p:cNvSpPr>
          <p:nvPr/>
        </p:nvSpPr>
        <p:spPr bwMode="auto">
          <a:xfrm>
            <a:off x="5634038" y="2941638"/>
            <a:ext cx="666750" cy="246062"/>
          </a:xfrm>
          <a:prstGeom prst="leftArrow">
            <a:avLst>
              <a:gd name="adj1" fmla="val 50000"/>
              <a:gd name="adj2" fmla="val 6774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Line 13"/>
          <p:cNvSpPr>
            <a:spLocks noChangeShapeType="1"/>
          </p:cNvSpPr>
          <p:nvPr/>
        </p:nvSpPr>
        <p:spPr bwMode="auto">
          <a:xfrm>
            <a:off x="4375150" y="3608388"/>
            <a:ext cx="382588" cy="0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0" name="Oval 14"/>
          <p:cNvSpPr>
            <a:spLocks noChangeArrowheads="1"/>
          </p:cNvSpPr>
          <p:nvPr/>
        </p:nvSpPr>
        <p:spPr bwMode="auto">
          <a:xfrm>
            <a:off x="3919538" y="1384300"/>
            <a:ext cx="1965325" cy="641350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1" name="Line 15"/>
          <p:cNvSpPr>
            <a:spLocks noChangeShapeType="1"/>
          </p:cNvSpPr>
          <p:nvPr/>
        </p:nvSpPr>
        <p:spPr bwMode="auto">
          <a:xfrm flipV="1">
            <a:off x="5461000" y="1173163"/>
            <a:ext cx="927100" cy="260350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4762" name="Text Box 16"/>
          <p:cNvSpPr txBox="1">
            <a:spLocks noChangeArrowheads="1"/>
          </p:cNvSpPr>
          <p:nvPr/>
        </p:nvSpPr>
        <p:spPr bwMode="auto">
          <a:xfrm>
            <a:off x="6369050" y="846138"/>
            <a:ext cx="18748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latin typeface="Arial" pitchFamily="34" charset="0"/>
              </a:rPr>
              <a:t>Cell bodies in</a:t>
            </a:r>
          </a:p>
          <a:p>
            <a:pPr eaLnBrk="1" hangingPunct="1"/>
            <a:r>
              <a:rPr lang="en-US" sz="2000" b="1">
                <a:latin typeface="Arial" pitchFamily="34" charset="0"/>
              </a:rPr>
              <a:t>brainstem</a:t>
            </a:r>
          </a:p>
        </p:txBody>
      </p:sp>
      <p:sp>
        <p:nvSpPr>
          <p:cNvPr id="74763" name="TextBox 10"/>
          <p:cNvSpPr txBox="1">
            <a:spLocks noChangeArrowheads="1"/>
          </p:cNvSpPr>
          <p:nvPr/>
        </p:nvSpPr>
        <p:spPr bwMode="auto">
          <a:xfrm>
            <a:off x="7112000" y="2017713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dorsal</a:t>
            </a:r>
          </a:p>
        </p:txBody>
      </p:sp>
      <p:sp>
        <p:nvSpPr>
          <p:cNvPr id="74764" name="TextBox 11"/>
          <p:cNvSpPr txBox="1">
            <a:spLocks noChangeArrowheads="1"/>
          </p:cNvSpPr>
          <p:nvPr/>
        </p:nvSpPr>
        <p:spPr bwMode="auto">
          <a:xfrm>
            <a:off x="7046913" y="4695825"/>
            <a:ext cx="1036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ventral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pain 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51068" b="63033"/>
          <a:stretch>
            <a:fillRect/>
          </a:stretch>
        </p:blipFill>
        <p:spPr bwMode="auto">
          <a:xfrm>
            <a:off x="1423988" y="2114550"/>
            <a:ext cx="2982912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1247775" y="354013"/>
            <a:ext cx="497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latin typeface="Arial" pitchFamily="34" charset="0"/>
              </a:rPr>
              <a:t>Activation of a Nociceptor</a:t>
            </a:r>
          </a:p>
        </p:txBody>
      </p:sp>
      <p:pic>
        <p:nvPicPr>
          <p:cNvPr id="75780" name="Picture 12" descr="pain 1"/>
          <p:cNvPicPr preferRelativeResize="0">
            <a:picLocks noGrp="1" noChangeAspect="1" noChangeArrowheads="1"/>
          </p:cNvPicPr>
          <p:nvPr>
            <p:ph/>
            <p:custDataLst>
              <p:tags r:id="rId2"/>
            </p:custDataLst>
          </p:nvPr>
        </p:nvPicPr>
        <p:blipFill>
          <a:blip r:embed="rId5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3" r="51068"/>
          <a:stretch>
            <a:fillRect/>
          </a:stretch>
        </p:blipFill>
        <p:spPr>
          <a:xfrm>
            <a:off x="3795713" y="735013"/>
            <a:ext cx="5348287" cy="6122987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pain 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40015" r="845"/>
          <a:stretch>
            <a:fillRect/>
          </a:stretch>
        </p:blipFill>
        <p:spPr bwMode="auto">
          <a:xfrm>
            <a:off x="4225925" y="773113"/>
            <a:ext cx="4918075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5" descr="pain 1"/>
          <p:cNvPicPr preferRelativeResize="0"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51068" b="63033"/>
          <a:stretch>
            <a:fillRect/>
          </a:stretch>
        </p:blipFill>
        <p:spPr>
          <a:xfrm>
            <a:off x="1479550" y="2228850"/>
            <a:ext cx="3094038" cy="2613025"/>
          </a:xfrm>
        </p:spPr>
      </p:pic>
      <p:sp>
        <p:nvSpPr>
          <p:cNvPr id="76804" name="Text Box 8"/>
          <p:cNvSpPr txBox="1">
            <a:spLocks noChangeArrowheads="1"/>
          </p:cNvSpPr>
          <p:nvPr/>
        </p:nvSpPr>
        <p:spPr bwMode="auto">
          <a:xfrm>
            <a:off x="1247775" y="354013"/>
            <a:ext cx="6219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latin typeface="Arial" pitchFamily="34" charset="0"/>
              </a:rPr>
              <a:t>Activation of a Nociceptor:  Inhibition by Enkephalin / Morphine</a:t>
            </a:r>
          </a:p>
        </p:txBody>
      </p:sp>
      <p:sp>
        <p:nvSpPr>
          <p:cNvPr id="112649" name="AutoShape 9"/>
          <p:cNvSpPr>
            <a:spLocks noChangeArrowheads="1"/>
          </p:cNvSpPr>
          <p:nvPr/>
        </p:nvSpPr>
        <p:spPr bwMode="auto">
          <a:xfrm>
            <a:off x="2717800" y="1593850"/>
            <a:ext cx="542925" cy="765175"/>
          </a:xfrm>
          <a:prstGeom prst="lightningBol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9" grpId="0" animBg="1"/>
      <p:bldP spid="11264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825625"/>
            <a:ext cx="3354388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148263" y="608013"/>
            <a:ext cx="28876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2800"/>
              <a:t>Cone Snail Venom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173663" y="2074863"/>
            <a:ext cx="2736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/>
              <a:t>Venom consists of a</a:t>
            </a:r>
          </a:p>
          <a:p>
            <a:r>
              <a:rPr lang="en-US"/>
              <a:t>‘cocktail’ of proteins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5173663" y="3297238"/>
            <a:ext cx="28876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/>
              <a:t>One of these venom</a:t>
            </a:r>
          </a:p>
          <a:p>
            <a:r>
              <a:rPr lang="en-US"/>
              <a:t>proteins blocks ‘N’</a:t>
            </a:r>
          </a:p>
          <a:p>
            <a:r>
              <a:rPr lang="en-US"/>
              <a:t>type calcium channels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173663" y="4965700"/>
            <a:ext cx="3027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/>
              <a:t>Nociceptors</a:t>
            </a:r>
            <a:r>
              <a:rPr lang="en-US"/>
              <a:t> have ‘N’</a:t>
            </a:r>
          </a:p>
          <a:p>
            <a:r>
              <a:rPr lang="en-US"/>
              <a:t>type calcium channels</a:t>
            </a:r>
          </a:p>
          <a:p>
            <a:r>
              <a:rPr lang="en-US"/>
              <a:t>on their axon terminals</a:t>
            </a: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1"/>
          <a:stretch>
            <a:fillRect/>
          </a:stretch>
        </p:blipFill>
        <p:spPr bwMode="auto">
          <a:xfrm>
            <a:off x="1695450" y="0"/>
            <a:ext cx="33607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495300"/>
            <a:ext cx="7678737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8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reeform 2"/>
          <p:cNvSpPr>
            <a:spLocks/>
          </p:cNvSpPr>
          <p:nvPr/>
        </p:nvSpPr>
        <p:spPr bwMode="auto">
          <a:xfrm>
            <a:off x="2097088" y="2960688"/>
            <a:ext cx="4743450" cy="1657350"/>
          </a:xfrm>
          <a:custGeom>
            <a:avLst/>
            <a:gdLst>
              <a:gd name="T0" fmla="*/ 2147483647 w 8964"/>
              <a:gd name="T1" fmla="*/ 2147483647 h 3133"/>
              <a:gd name="T2" fmla="*/ 2147483647 w 8964"/>
              <a:gd name="T3" fmla="*/ 2147483647 h 3133"/>
              <a:gd name="T4" fmla="*/ 2147483647 w 8964"/>
              <a:gd name="T5" fmla="*/ 2147483647 h 3133"/>
              <a:gd name="T6" fmla="*/ 2147483647 w 8964"/>
              <a:gd name="T7" fmla="*/ 2147483647 h 3133"/>
              <a:gd name="T8" fmla="*/ 2147483647 w 8964"/>
              <a:gd name="T9" fmla="*/ 2147483647 h 3133"/>
              <a:gd name="T10" fmla="*/ 2147483647 w 8964"/>
              <a:gd name="T11" fmla="*/ 2147483647 h 3133"/>
              <a:gd name="T12" fmla="*/ 2147483647 w 8964"/>
              <a:gd name="T13" fmla="*/ 2147483647 h 3133"/>
              <a:gd name="T14" fmla="*/ 2147483647 w 8964"/>
              <a:gd name="T15" fmla="*/ 2147483647 h 3133"/>
              <a:gd name="T16" fmla="*/ 2147483647 w 8964"/>
              <a:gd name="T17" fmla="*/ 0 h 3133"/>
              <a:gd name="T18" fmla="*/ 2147483647 w 8964"/>
              <a:gd name="T19" fmla="*/ 2147483647 h 3133"/>
              <a:gd name="T20" fmla="*/ 2147483647 w 8964"/>
              <a:gd name="T21" fmla="*/ 2147483647 h 3133"/>
              <a:gd name="T22" fmla="*/ 2147483647 w 8964"/>
              <a:gd name="T23" fmla="*/ 2147483647 h 3133"/>
              <a:gd name="T24" fmla="*/ 2147483647 w 8964"/>
              <a:gd name="T25" fmla="*/ 2147483647 h 3133"/>
              <a:gd name="T26" fmla="*/ 2147483647 w 8964"/>
              <a:gd name="T27" fmla="*/ 2147483647 h 3133"/>
              <a:gd name="T28" fmla="*/ 2147483647 w 8964"/>
              <a:gd name="T29" fmla="*/ 2147483647 h 3133"/>
              <a:gd name="T30" fmla="*/ 2147483647 w 8964"/>
              <a:gd name="T31" fmla="*/ 2147483647 h 3133"/>
              <a:gd name="T32" fmla="*/ 2147483647 w 8964"/>
              <a:gd name="T33" fmla="*/ 2147483647 h 3133"/>
              <a:gd name="T34" fmla="*/ 2147483647 w 8964"/>
              <a:gd name="T35" fmla="*/ 2147483647 h 3133"/>
              <a:gd name="T36" fmla="*/ 2147483647 w 8964"/>
              <a:gd name="T37" fmla="*/ 2147483647 h 3133"/>
              <a:gd name="T38" fmla="*/ 2147483647 w 8964"/>
              <a:gd name="T39" fmla="*/ 2147483647 h 3133"/>
              <a:gd name="T40" fmla="*/ 2147483647 w 8964"/>
              <a:gd name="T41" fmla="*/ 2147483647 h 3133"/>
              <a:gd name="T42" fmla="*/ 2147483647 w 8964"/>
              <a:gd name="T43" fmla="*/ 2147483647 h 3133"/>
              <a:gd name="T44" fmla="*/ 2147483647 w 8964"/>
              <a:gd name="T45" fmla="*/ 2147483647 h 3133"/>
              <a:gd name="T46" fmla="*/ 2147483647 w 8964"/>
              <a:gd name="T47" fmla="*/ 2147483647 h 3133"/>
              <a:gd name="T48" fmla="*/ 2147483647 w 8964"/>
              <a:gd name="T49" fmla="*/ 2147483647 h 3133"/>
              <a:gd name="T50" fmla="*/ 2147483647 w 8964"/>
              <a:gd name="T51" fmla="*/ 2147483647 h 3133"/>
              <a:gd name="T52" fmla="*/ 2147483647 w 8964"/>
              <a:gd name="T53" fmla="*/ 2147483647 h 3133"/>
              <a:gd name="T54" fmla="*/ 2147483647 w 8964"/>
              <a:gd name="T55" fmla="*/ 2147483647 h 3133"/>
              <a:gd name="T56" fmla="*/ 2147483647 w 8964"/>
              <a:gd name="T57" fmla="*/ 2147483647 h 3133"/>
              <a:gd name="T58" fmla="*/ 2147483647 w 8964"/>
              <a:gd name="T59" fmla="*/ 2147483647 h 3133"/>
              <a:gd name="T60" fmla="*/ 2147483647 w 8964"/>
              <a:gd name="T61" fmla="*/ 2147483647 h 3133"/>
              <a:gd name="T62" fmla="*/ 2147483647 w 8964"/>
              <a:gd name="T63" fmla="*/ 2147483647 h 3133"/>
              <a:gd name="T64" fmla="*/ 2147483647 w 8964"/>
              <a:gd name="T65" fmla="*/ 2147483647 h 3133"/>
              <a:gd name="T66" fmla="*/ 2147483647 w 8964"/>
              <a:gd name="T67" fmla="*/ 2147483647 h 3133"/>
              <a:gd name="T68" fmla="*/ 2147483647 w 8964"/>
              <a:gd name="T69" fmla="*/ 2147483647 h 3133"/>
              <a:gd name="T70" fmla="*/ 2147483647 w 8964"/>
              <a:gd name="T71" fmla="*/ 2147483647 h 3133"/>
              <a:gd name="T72" fmla="*/ 2147483647 w 8964"/>
              <a:gd name="T73" fmla="*/ 2147483647 h 3133"/>
              <a:gd name="T74" fmla="*/ 2147483647 w 8964"/>
              <a:gd name="T75" fmla="*/ 2147483647 h 3133"/>
              <a:gd name="T76" fmla="*/ 2147483647 w 8964"/>
              <a:gd name="T77" fmla="*/ 2147483647 h 3133"/>
              <a:gd name="T78" fmla="*/ 2147483647 w 8964"/>
              <a:gd name="T79" fmla="*/ 2147483647 h 3133"/>
              <a:gd name="T80" fmla="*/ 2147483647 w 8964"/>
              <a:gd name="T81" fmla="*/ 2147483647 h 3133"/>
              <a:gd name="T82" fmla="*/ 2147483647 w 8964"/>
              <a:gd name="T83" fmla="*/ 2147483647 h 3133"/>
              <a:gd name="T84" fmla="*/ 2147483647 w 8964"/>
              <a:gd name="T85" fmla="*/ 2147483647 h 3133"/>
              <a:gd name="T86" fmla="*/ 2147483647 w 8964"/>
              <a:gd name="T87" fmla="*/ 2147483647 h 3133"/>
              <a:gd name="T88" fmla="*/ 2147483647 w 8964"/>
              <a:gd name="T89" fmla="*/ 2147483647 h 3133"/>
              <a:gd name="T90" fmla="*/ 2147483647 w 8964"/>
              <a:gd name="T91" fmla="*/ 2147483647 h 3133"/>
              <a:gd name="T92" fmla="*/ 2147483647 w 8964"/>
              <a:gd name="T93" fmla="*/ 2147483647 h 3133"/>
              <a:gd name="T94" fmla="*/ 2147483647 w 8964"/>
              <a:gd name="T95" fmla="*/ 2147483647 h 3133"/>
              <a:gd name="T96" fmla="*/ 2147483647 w 8964"/>
              <a:gd name="T97" fmla="*/ 2147483647 h 3133"/>
              <a:gd name="T98" fmla="*/ 2147483647 w 8964"/>
              <a:gd name="T99" fmla="*/ 2147483647 h 3133"/>
              <a:gd name="T100" fmla="*/ 2147483647 w 8964"/>
              <a:gd name="T101" fmla="*/ 2147483647 h 3133"/>
              <a:gd name="T102" fmla="*/ 2147483647 w 8964"/>
              <a:gd name="T103" fmla="*/ 2147483647 h 3133"/>
              <a:gd name="T104" fmla="*/ 2147483647 w 8964"/>
              <a:gd name="T105" fmla="*/ 2147483647 h 3133"/>
              <a:gd name="T106" fmla="*/ 2147483647 w 8964"/>
              <a:gd name="T107" fmla="*/ 2147483647 h 3133"/>
              <a:gd name="T108" fmla="*/ 2147483647 w 8964"/>
              <a:gd name="T109" fmla="*/ 2147483647 h 3133"/>
              <a:gd name="T110" fmla="*/ 2147483647 w 8964"/>
              <a:gd name="T111" fmla="*/ 2147483647 h 3133"/>
              <a:gd name="T112" fmla="*/ 2147483647 w 8964"/>
              <a:gd name="T113" fmla="*/ 2147483647 h 3133"/>
              <a:gd name="T114" fmla="*/ 2147483647 w 8964"/>
              <a:gd name="T115" fmla="*/ 2147483647 h 313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964"/>
              <a:gd name="T175" fmla="*/ 0 h 3133"/>
              <a:gd name="T176" fmla="*/ 8964 w 8964"/>
              <a:gd name="T177" fmla="*/ 3133 h 313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964" h="3133">
                <a:moveTo>
                  <a:pt x="1998" y="1134"/>
                </a:moveTo>
                <a:lnTo>
                  <a:pt x="2004" y="1129"/>
                </a:lnTo>
                <a:lnTo>
                  <a:pt x="1998" y="1107"/>
                </a:lnTo>
                <a:lnTo>
                  <a:pt x="1998" y="972"/>
                </a:lnTo>
                <a:lnTo>
                  <a:pt x="1972" y="972"/>
                </a:lnTo>
                <a:lnTo>
                  <a:pt x="1972" y="891"/>
                </a:lnTo>
                <a:lnTo>
                  <a:pt x="1944" y="891"/>
                </a:lnTo>
                <a:lnTo>
                  <a:pt x="1944" y="864"/>
                </a:lnTo>
                <a:lnTo>
                  <a:pt x="1918" y="836"/>
                </a:lnTo>
                <a:lnTo>
                  <a:pt x="1918" y="810"/>
                </a:lnTo>
                <a:lnTo>
                  <a:pt x="1890" y="782"/>
                </a:lnTo>
                <a:lnTo>
                  <a:pt x="1890" y="756"/>
                </a:lnTo>
                <a:lnTo>
                  <a:pt x="1864" y="756"/>
                </a:lnTo>
                <a:lnTo>
                  <a:pt x="1864" y="702"/>
                </a:lnTo>
                <a:lnTo>
                  <a:pt x="1836" y="674"/>
                </a:lnTo>
                <a:lnTo>
                  <a:pt x="1836" y="648"/>
                </a:lnTo>
                <a:lnTo>
                  <a:pt x="1810" y="648"/>
                </a:lnTo>
                <a:lnTo>
                  <a:pt x="1810" y="566"/>
                </a:lnTo>
                <a:lnTo>
                  <a:pt x="1782" y="566"/>
                </a:lnTo>
                <a:lnTo>
                  <a:pt x="1782" y="512"/>
                </a:lnTo>
                <a:lnTo>
                  <a:pt x="1756" y="512"/>
                </a:lnTo>
                <a:lnTo>
                  <a:pt x="1756" y="404"/>
                </a:lnTo>
                <a:lnTo>
                  <a:pt x="1728" y="404"/>
                </a:lnTo>
                <a:lnTo>
                  <a:pt x="1728" y="324"/>
                </a:lnTo>
                <a:lnTo>
                  <a:pt x="1702" y="324"/>
                </a:lnTo>
                <a:lnTo>
                  <a:pt x="1702" y="270"/>
                </a:lnTo>
                <a:lnTo>
                  <a:pt x="1674" y="270"/>
                </a:lnTo>
                <a:lnTo>
                  <a:pt x="1674" y="242"/>
                </a:lnTo>
                <a:lnTo>
                  <a:pt x="1648" y="242"/>
                </a:lnTo>
                <a:lnTo>
                  <a:pt x="1648" y="216"/>
                </a:lnTo>
                <a:lnTo>
                  <a:pt x="1620" y="188"/>
                </a:lnTo>
                <a:lnTo>
                  <a:pt x="1566" y="188"/>
                </a:lnTo>
                <a:lnTo>
                  <a:pt x="1566" y="162"/>
                </a:lnTo>
                <a:lnTo>
                  <a:pt x="1540" y="162"/>
                </a:lnTo>
                <a:lnTo>
                  <a:pt x="1540" y="134"/>
                </a:lnTo>
                <a:lnTo>
                  <a:pt x="1512" y="134"/>
                </a:lnTo>
                <a:lnTo>
                  <a:pt x="1512" y="108"/>
                </a:lnTo>
                <a:lnTo>
                  <a:pt x="1458" y="108"/>
                </a:lnTo>
                <a:lnTo>
                  <a:pt x="1458" y="80"/>
                </a:lnTo>
                <a:lnTo>
                  <a:pt x="1432" y="80"/>
                </a:lnTo>
                <a:lnTo>
                  <a:pt x="1432" y="54"/>
                </a:lnTo>
                <a:lnTo>
                  <a:pt x="1378" y="54"/>
                </a:lnTo>
                <a:lnTo>
                  <a:pt x="1378" y="26"/>
                </a:lnTo>
                <a:lnTo>
                  <a:pt x="1296" y="26"/>
                </a:lnTo>
                <a:lnTo>
                  <a:pt x="1270" y="0"/>
                </a:lnTo>
                <a:lnTo>
                  <a:pt x="702" y="0"/>
                </a:lnTo>
                <a:lnTo>
                  <a:pt x="702" y="26"/>
                </a:lnTo>
                <a:lnTo>
                  <a:pt x="648" y="26"/>
                </a:lnTo>
                <a:lnTo>
                  <a:pt x="622" y="54"/>
                </a:lnTo>
                <a:lnTo>
                  <a:pt x="568" y="54"/>
                </a:lnTo>
                <a:lnTo>
                  <a:pt x="568" y="80"/>
                </a:lnTo>
                <a:lnTo>
                  <a:pt x="540" y="80"/>
                </a:lnTo>
                <a:lnTo>
                  <a:pt x="514" y="108"/>
                </a:lnTo>
                <a:lnTo>
                  <a:pt x="486" y="108"/>
                </a:lnTo>
                <a:lnTo>
                  <a:pt x="486" y="134"/>
                </a:lnTo>
                <a:lnTo>
                  <a:pt x="432" y="134"/>
                </a:lnTo>
                <a:lnTo>
                  <a:pt x="432" y="162"/>
                </a:lnTo>
                <a:lnTo>
                  <a:pt x="378" y="162"/>
                </a:lnTo>
                <a:lnTo>
                  <a:pt x="378" y="188"/>
                </a:lnTo>
                <a:lnTo>
                  <a:pt x="324" y="188"/>
                </a:lnTo>
                <a:lnTo>
                  <a:pt x="324" y="216"/>
                </a:lnTo>
                <a:lnTo>
                  <a:pt x="270" y="216"/>
                </a:lnTo>
                <a:lnTo>
                  <a:pt x="270" y="242"/>
                </a:lnTo>
                <a:lnTo>
                  <a:pt x="244" y="242"/>
                </a:lnTo>
                <a:lnTo>
                  <a:pt x="216" y="270"/>
                </a:lnTo>
                <a:lnTo>
                  <a:pt x="216" y="324"/>
                </a:lnTo>
                <a:lnTo>
                  <a:pt x="190" y="324"/>
                </a:lnTo>
                <a:lnTo>
                  <a:pt x="190" y="350"/>
                </a:lnTo>
                <a:lnTo>
                  <a:pt x="162" y="350"/>
                </a:lnTo>
                <a:lnTo>
                  <a:pt x="162" y="432"/>
                </a:lnTo>
                <a:lnTo>
                  <a:pt x="136" y="458"/>
                </a:lnTo>
                <a:lnTo>
                  <a:pt x="136" y="486"/>
                </a:lnTo>
                <a:lnTo>
                  <a:pt x="108" y="486"/>
                </a:lnTo>
                <a:lnTo>
                  <a:pt x="108" y="540"/>
                </a:lnTo>
                <a:lnTo>
                  <a:pt x="82" y="540"/>
                </a:lnTo>
                <a:lnTo>
                  <a:pt x="82" y="566"/>
                </a:lnTo>
                <a:lnTo>
                  <a:pt x="54" y="594"/>
                </a:lnTo>
                <a:lnTo>
                  <a:pt x="54" y="674"/>
                </a:lnTo>
                <a:lnTo>
                  <a:pt x="28" y="674"/>
                </a:lnTo>
                <a:lnTo>
                  <a:pt x="28" y="782"/>
                </a:lnTo>
                <a:lnTo>
                  <a:pt x="0" y="782"/>
                </a:lnTo>
                <a:lnTo>
                  <a:pt x="0" y="2079"/>
                </a:lnTo>
                <a:lnTo>
                  <a:pt x="28" y="2079"/>
                </a:lnTo>
                <a:lnTo>
                  <a:pt x="28" y="2268"/>
                </a:lnTo>
                <a:lnTo>
                  <a:pt x="54" y="2268"/>
                </a:lnTo>
                <a:lnTo>
                  <a:pt x="54" y="2349"/>
                </a:lnTo>
                <a:lnTo>
                  <a:pt x="82" y="2349"/>
                </a:lnTo>
                <a:lnTo>
                  <a:pt x="82" y="2430"/>
                </a:lnTo>
                <a:lnTo>
                  <a:pt x="108" y="2430"/>
                </a:lnTo>
                <a:lnTo>
                  <a:pt x="108" y="2484"/>
                </a:lnTo>
                <a:lnTo>
                  <a:pt x="136" y="2484"/>
                </a:lnTo>
                <a:lnTo>
                  <a:pt x="136" y="2538"/>
                </a:lnTo>
                <a:lnTo>
                  <a:pt x="162" y="2538"/>
                </a:lnTo>
                <a:lnTo>
                  <a:pt x="162" y="2565"/>
                </a:lnTo>
                <a:lnTo>
                  <a:pt x="190" y="2565"/>
                </a:lnTo>
                <a:lnTo>
                  <a:pt x="190" y="2619"/>
                </a:lnTo>
                <a:lnTo>
                  <a:pt x="216" y="2673"/>
                </a:lnTo>
                <a:lnTo>
                  <a:pt x="216" y="2700"/>
                </a:lnTo>
                <a:lnTo>
                  <a:pt x="244" y="2727"/>
                </a:lnTo>
                <a:lnTo>
                  <a:pt x="244" y="2754"/>
                </a:lnTo>
                <a:lnTo>
                  <a:pt x="298" y="2808"/>
                </a:lnTo>
                <a:lnTo>
                  <a:pt x="298" y="2835"/>
                </a:lnTo>
                <a:lnTo>
                  <a:pt x="352" y="2835"/>
                </a:lnTo>
                <a:lnTo>
                  <a:pt x="352" y="2862"/>
                </a:lnTo>
                <a:lnTo>
                  <a:pt x="378" y="2862"/>
                </a:lnTo>
                <a:lnTo>
                  <a:pt x="378" y="2889"/>
                </a:lnTo>
                <a:lnTo>
                  <a:pt x="432" y="2889"/>
                </a:lnTo>
                <a:lnTo>
                  <a:pt x="432" y="2916"/>
                </a:lnTo>
                <a:lnTo>
                  <a:pt x="486" y="2916"/>
                </a:lnTo>
                <a:lnTo>
                  <a:pt x="514" y="2943"/>
                </a:lnTo>
                <a:lnTo>
                  <a:pt x="540" y="2943"/>
                </a:lnTo>
                <a:lnTo>
                  <a:pt x="540" y="2970"/>
                </a:lnTo>
                <a:lnTo>
                  <a:pt x="568" y="2970"/>
                </a:lnTo>
                <a:lnTo>
                  <a:pt x="594" y="2997"/>
                </a:lnTo>
                <a:lnTo>
                  <a:pt x="648" y="2997"/>
                </a:lnTo>
                <a:lnTo>
                  <a:pt x="648" y="3024"/>
                </a:lnTo>
                <a:lnTo>
                  <a:pt x="702" y="3024"/>
                </a:lnTo>
                <a:lnTo>
                  <a:pt x="730" y="3051"/>
                </a:lnTo>
                <a:lnTo>
                  <a:pt x="756" y="3051"/>
                </a:lnTo>
                <a:lnTo>
                  <a:pt x="784" y="3078"/>
                </a:lnTo>
                <a:lnTo>
                  <a:pt x="838" y="3078"/>
                </a:lnTo>
                <a:lnTo>
                  <a:pt x="864" y="3105"/>
                </a:lnTo>
                <a:lnTo>
                  <a:pt x="972" y="3105"/>
                </a:lnTo>
                <a:lnTo>
                  <a:pt x="1026" y="3133"/>
                </a:lnTo>
                <a:lnTo>
                  <a:pt x="1378" y="3133"/>
                </a:lnTo>
                <a:lnTo>
                  <a:pt x="1378" y="3105"/>
                </a:lnTo>
                <a:lnTo>
                  <a:pt x="1432" y="3105"/>
                </a:lnTo>
                <a:lnTo>
                  <a:pt x="1458" y="3078"/>
                </a:lnTo>
                <a:lnTo>
                  <a:pt x="1486" y="3078"/>
                </a:lnTo>
                <a:lnTo>
                  <a:pt x="1512" y="3051"/>
                </a:lnTo>
                <a:lnTo>
                  <a:pt x="1566" y="3051"/>
                </a:lnTo>
                <a:lnTo>
                  <a:pt x="1566" y="3024"/>
                </a:lnTo>
                <a:lnTo>
                  <a:pt x="1620" y="3024"/>
                </a:lnTo>
                <a:lnTo>
                  <a:pt x="1648" y="2997"/>
                </a:lnTo>
                <a:lnTo>
                  <a:pt x="1674" y="2997"/>
                </a:lnTo>
                <a:lnTo>
                  <a:pt x="1702" y="2970"/>
                </a:lnTo>
                <a:lnTo>
                  <a:pt x="1728" y="2970"/>
                </a:lnTo>
                <a:lnTo>
                  <a:pt x="1756" y="2943"/>
                </a:lnTo>
                <a:lnTo>
                  <a:pt x="1782" y="2943"/>
                </a:lnTo>
                <a:lnTo>
                  <a:pt x="1782" y="2916"/>
                </a:lnTo>
                <a:lnTo>
                  <a:pt x="1810" y="2916"/>
                </a:lnTo>
                <a:lnTo>
                  <a:pt x="1810" y="2889"/>
                </a:lnTo>
                <a:lnTo>
                  <a:pt x="1836" y="2889"/>
                </a:lnTo>
                <a:lnTo>
                  <a:pt x="1836" y="2862"/>
                </a:lnTo>
                <a:lnTo>
                  <a:pt x="1864" y="2862"/>
                </a:lnTo>
                <a:lnTo>
                  <a:pt x="1864" y="2754"/>
                </a:lnTo>
                <a:lnTo>
                  <a:pt x="1890" y="2754"/>
                </a:lnTo>
                <a:lnTo>
                  <a:pt x="1890" y="2700"/>
                </a:lnTo>
                <a:lnTo>
                  <a:pt x="1918" y="2700"/>
                </a:lnTo>
                <a:lnTo>
                  <a:pt x="1918" y="2592"/>
                </a:lnTo>
                <a:lnTo>
                  <a:pt x="1944" y="2592"/>
                </a:lnTo>
                <a:lnTo>
                  <a:pt x="1944" y="2538"/>
                </a:lnTo>
                <a:lnTo>
                  <a:pt x="1972" y="2538"/>
                </a:lnTo>
                <a:lnTo>
                  <a:pt x="1972" y="2349"/>
                </a:lnTo>
                <a:lnTo>
                  <a:pt x="1998" y="2349"/>
                </a:lnTo>
                <a:lnTo>
                  <a:pt x="1998" y="2241"/>
                </a:lnTo>
                <a:lnTo>
                  <a:pt x="2026" y="2241"/>
                </a:lnTo>
                <a:lnTo>
                  <a:pt x="2026" y="2133"/>
                </a:lnTo>
                <a:lnTo>
                  <a:pt x="2052" y="2133"/>
                </a:lnTo>
                <a:lnTo>
                  <a:pt x="2052" y="2106"/>
                </a:lnTo>
                <a:lnTo>
                  <a:pt x="2080" y="2106"/>
                </a:lnTo>
                <a:lnTo>
                  <a:pt x="2080" y="2079"/>
                </a:lnTo>
                <a:lnTo>
                  <a:pt x="2106" y="2025"/>
                </a:lnTo>
                <a:lnTo>
                  <a:pt x="2134" y="2025"/>
                </a:lnTo>
                <a:lnTo>
                  <a:pt x="2160" y="1998"/>
                </a:lnTo>
                <a:lnTo>
                  <a:pt x="2214" y="1998"/>
                </a:lnTo>
                <a:lnTo>
                  <a:pt x="2214" y="1971"/>
                </a:lnTo>
                <a:lnTo>
                  <a:pt x="2268" y="1971"/>
                </a:lnTo>
                <a:lnTo>
                  <a:pt x="2268" y="1944"/>
                </a:lnTo>
                <a:lnTo>
                  <a:pt x="2350" y="1944"/>
                </a:lnTo>
                <a:lnTo>
                  <a:pt x="2376" y="1917"/>
                </a:lnTo>
                <a:lnTo>
                  <a:pt x="4266" y="1917"/>
                </a:lnTo>
                <a:lnTo>
                  <a:pt x="4294" y="1944"/>
                </a:lnTo>
                <a:lnTo>
                  <a:pt x="4726" y="1944"/>
                </a:lnTo>
                <a:lnTo>
                  <a:pt x="4752" y="1971"/>
                </a:lnTo>
                <a:lnTo>
                  <a:pt x="4968" y="1971"/>
                </a:lnTo>
                <a:lnTo>
                  <a:pt x="4968" y="1998"/>
                </a:lnTo>
                <a:lnTo>
                  <a:pt x="6021" y="1998"/>
                </a:lnTo>
                <a:lnTo>
                  <a:pt x="6021" y="2025"/>
                </a:lnTo>
                <a:lnTo>
                  <a:pt x="6345" y="2025"/>
                </a:lnTo>
                <a:lnTo>
                  <a:pt x="6372" y="2079"/>
                </a:lnTo>
                <a:lnTo>
                  <a:pt x="7749" y="2079"/>
                </a:lnTo>
                <a:lnTo>
                  <a:pt x="7749" y="2106"/>
                </a:lnTo>
                <a:lnTo>
                  <a:pt x="7830" y="2106"/>
                </a:lnTo>
                <a:lnTo>
                  <a:pt x="7830" y="2133"/>
                </a:lnTo>
                <a:lnTo>
                  <a:pt x="7857" y="2133"/>
                </a:lnTo>
                <a:lnTo>
                  <a:pt x="7857" y="2160"/>
                </a:lnTo>
                <a:lnTo>
                  <a:pt x="7884" y="2160"/>
                </a:lnTo>
                <a:lnTo>
                  <a:pt x="7938" y="2187"/>
                </a:lnTo>
                <a:lnTo>
                  <a:pt x="7938" y="2214"/>
                </a:lnTo>
                <a:lnTo>
                  <a:pt x="7992" y="2214"/>
                </a:lnTo>
                <a:lnTo>
                  <a:pt x="7992" y="2268"/>
                </a:lnTo>
                <a:lnTo>
                  <a:pt x="8019" y="2295"/>
                </a:lnTo>
                <a:lnTo>
                  <a:pt x="8019" y="2322"/>
                </a:lnTo>
                <a:lnTo>
                  <a:pt x="8046" y="2322"/>
                </a:lnTo>
                <a:lnTo>
                  <a:pt x="8046" y="2403"/>
                </a:lnTo>
                <a:lnTo>
                  <a:pt x="8073" y="2403"/>
                </a:lnTo>
                <a:lnTo>
                  <a:pt x="8073" y="2457"/>
                </a:lnTo>
                <a:lnTo>
                  <a:pt x="8100" y="2457"/>
                </a:lnTo>
                <a:lnTo>
                  <a:pt x="8100" y="2538"/>
                </a:lnTo>
                <a:lnTo>
                  <a:pt x="8127" y="2565"/>
                </a:lnTo>
                <a:lnTo>
                  <a:pt x="8127" y="2592"/>
                </a:lnTo>
                <a:lnTo>
                  <a:pt x="8154" y="2592"/>
                </a:lnTo>
                <a:lnTo>
                  <a:pt x="8154" y="2619"/>
                </a:lnTo>
                <a:lnTo>
                  <a:pt x="8208" y="2619"/>
                </a:lnTo>
                <a:lnTo>
                  <a:pt x="8235" y="2673"/>
                </a:lnTo>
                <a:lnTo>
                  <a:pt x="8370" y="2673"/>
                </a:lnTo>
                <a:lnTo>
                  <a:pt x="8397" y="2700"/>
                </a:lnTo>
                <a:lnTo>
                  <a:pt x="8721" y="2700"/>
                </a:lnTo>
                <a:lnTo>
                  <a:pt x="8721" y="2673"/>
                </a:lnTo>
                <a:lnTo>
                  <a:pt x="8775" y="2673"/>
                </a:lnTo>
                <a:lnTo>
                  <a:pt x="8775" y="2619"/>
                </a:lnTo>
                <a:lnTo>
                  <a:pt x="8802" y="2592"/>
                </a:lnTo>
                <a:lnTo>
                  <a:pt x="8829" y="2592"/>
                </a:lnTo>
                <a:lnTo>
                  <a:pt x="8856" y="2565"/>
                </a:lnTo>
                <a:lnTo>
                  <a:pt x="8883" y="2538"/>
                </a:lnTo>
                <a:lnTo>
                  <a:pt x="8910" y="2511"/>
                </a:lnTo>
                <a:lnTo>
                  <a:pt x="8937" y="2484"/>
                </a:lnTo>
                <a:lnTo>
                  <a:pt x="8937" y="2403"/>
                </a:lnTo>
                <a:lnTo>
                  <a:pt x="8964" y="2403"/>
                </a:lnTo>
                <a:lnTo>
                  <a:pt x="8964" y="1539"/>
                </a:lnTo>
                <a:lnTo>
                  <a:pt x="8937" y="1539"/>
                </a:lnTo>
                <a:lnTo>
                  <a:pt x="8937" y="1431"/>
                </a:lnTo>
                <a:lnTo>
                  <a:pt x="8910" y="1431"/>
                </a:lnTo>
                <a:lnTo>
                  <a:pt x="8910" y="1350"/>
                </a:lnTo>
                <a:lnTo>
                  <a:pt x="8883" y="1350"/>
                </a:lnTo>
                <a:lnTo>
                  <a:pt x="8883" y="1296"/>
                </a:lnTo>
                <a:lnTo>
                  <a:pt x="8856" y="1296"/>
                </a:lnTo>
                <a:lnTo>
                  <a:pt x="8856" y="1161"/>
                </a:lnTo>
                <a:lnTo>
                  <a:pt x="8829" y="1134"/>
                </a:lnTo>
                <a:lnTo>
                  <a:pt x="8829" y="1026"/>
                </a:lnTo>
                <a:lnTo>
                  <a:pt x="8802" y="1026"/>
                </a:lnTo>
                <a:lnTo>
                  <a:pt x="8802" y="810"/>
                </a:lnTo>
                <a:lnTo>
                  <a:pt x="8775" y="782"/>
                </a:lnTo>
                <a:lnTo>
                  <a:pt x="8775" y="756"/>
                </a:lnTo>
                <a:lnTo>
                  <a:pt x="8748" y="756"/>
                </a:lnTo>
                <a:lnTo>
                  <a:pt x="8748" y="702"/>
                </a:lnTo>
                <a:lnTo>
                  <a:pt x="8721" y="674"/>
                </a:lnTo>
                <a:lnTo>
                  <a:pt x="8694" y="648"/>
                </a:lnTo>
                <a:lnTo>
                  <a:pt x="8694" y="620"/>
                </a:lnTo>
                <a:lnTo>
                  <a:pt x="8667" y="594"/>
                </a:lnTo>
                <a:lnTo>
                  <a:pt x="8640" y="594"/>
                </a:lnTo>
                <a:lnTo>
                  <a:pt x="8640" y="566"/>
                </a:lnTo>
                <a:lnTo>
                  <a:pt x="8613" y="566"/>
                </a:lnTo>
                <a:lnTo>
                  <a:pt x="8613" y="540"/>
                </a:lnTo>
                <a:lnTo>
                  <a:pt x="8586" y="540"/>
                </a:lnTo>
                <a:lnTo>
                  <a:pt x="8586" y="512"/>
                </a:lnTo>
                <a:lnTo>
                  <a:pt x="8532" y="512"/>
                </a:lnTo>
                <a:lnTo>
                  <a:pt x="8532" y="486"/>
                </a:lnTo>
                <a:lnTo>
                  <a:pt x="8478" y="486"/>
                </a:lnTo>
                <a:lnTo>
                  <a:pt x="8478" y="458"/>
                </a:lnTo>
                <a:lnTo>
                  <a:pt x="8424" y="458"/>
                </a:lnTo>
                <a:lnTo>
                  <a:pt x="8397" y="432"/>
                </a:lnTo>
                <a:lnTo>
                  <a:pt x="8370" y="432"/>
                </a:lnTo>
                <a:lnTo>
                  <a:pt x="8343" y="404"/>
                </a:lnTo>
                <a:lnTo>
                  <a:pt x="8262" y="404"/>
                </a:lnTo>
                <a:lnTo>
                  <a:pt x="8235" y="432"/>
                </a:lnTo>
                <a:lnTo>
                  <a:pt x="8181" y="432"/>
                </a:lnTo>
                <a:lnTo>
                  <a:pt x="8181" y="458"/>
                </a:lnTo>
                <a:lnTo>
                  <a:pt x="8127" y="458"/>
                </a:lnTo>
                <a:lnTo>
                  <a:pt x="8127" y="486"/>
                </a:lnTo>
                <a:lnTo>
                  <a:pt x="8100" y="486"/>
                </a:lnTo>
                <a:lnTo>
                  <a:pt x="8073" y="512"/>
                </a:lnTo>
                <a:lnTo>
                  <a:pt x="8073" y="540"/>
                </a:lnTo>
                <a:lnTo>
                  <a:pt x="8046" y="540"/>
                </a:lnTo>
                <a:lnTo>
                  <a:pt x="8046" y="594"/>
                </a:lnTo>
                <a:lnTo>
                  <a:pt x="8019" y="594"/>
                </a:lnTo>
                <a:lnTo>
                  <a:pt x="8019" y="620"/>
                </a:lnTo>
                <a:lnTo>
                  <a:pt x="7992" y="648"/>
                </a:lnTo>
                <a:lnTo>
                  <a:pt x="7992" y="674"/>
                </a:lnTo>
                <a:lnTo>
                  <a:pt x="7965" y="702"/>
                </a:lnTo>
                <a:lnTo>
                  <a:pt x="7965" y="782"/>
                </a:lnTo>
                <a:lnTo>
                  <a:pt x="7938" y="782"/>
                </a:lnTo>
                <a:lnTo>
                  <a:pt x="7938" y="891"/>
                </a:lnTo>
                <a:lnTo>
                  <a:pt x="7884" y="891"/>
                </a:lnTo>
                <a:lnTo>
                  <a:pt x="7884" y="1053"/>
                </a:lnTo>
                <a:lnTo>
                  <a:pt x="7857" y="1080"/>
                </a:lnTo>
                <a:lnTo>
                  <a:pt x="7857" y="1134"/>
                </a:lnTo>
                <a:lnTo>
                  <a:pt x="7830" y="1134"/>
                </a:lnTo>
                <a:lnTo>
                  <a:pt x="7830" y="1215"/>
                </a:lnTo>
                <a:lnTo>
                  <a:pt x="7776" y="1215"/>
                </a:lnTo>
                <a:lnTo>
                  <a:pt x="7776" y="1242"/>
                </a:lnTo>
                <a:lnTo>
                  <a:pt x="7749" y="1242"/>
                </a:lnTo>
                <a:lnTo>
                  <a:pt x="7722" y="1269"/>
                </a:lnTo>
                <a:lnTo>
                  <a:pt x="7614" y="1269"/>
                </a:lnTo>
                <a:lnTo>
                  <a:pt x="7587" y="1296"/>
                </a:lnTo>
                <a:lnTo>
                  <a:pt x="2674" y="1296"/>
                </a:lnTo>
                <a:lnTo>
                  <a:pt x="2674" y="1269"/>
                </a:lnTo>
                <a:lnTo>
                  <a:pt x="2052" y="1269"/>
                </a:lnTo>
                <a:lnTo>
                  <a:pt x="2052" y="1215"/>
                </a:lnTo>
                <a:lnTo>
                  <a:pt x="2026" y="1215"/>
                </a:lnTo>
                <a:lnTo>
                  <a:pt x="2026" y="1188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1" name="Freeform 3"/>
          <p:cNvSpPr>
            <a:spLocks/>
          </p:cNvSpPr>
          <p:nvPr/>
        </p:nvSpPr>
        <p:spPr bwMode="auto">
          <a:xfrm>
            <a:off x="727075" y="3175000"/>
            <a:ext cx="1214438" cy="1171575"/>
          </a:xfrm>
          <a:custGeom>
            <a:avLst/>
            <a:gdLst>
              <a:gd name="T0" fmla="*/ 2147483647 w 2295"/>
              <a:gd name="T1" fmla="*/ 2147483647 h 2214"/>
              <a:gd name="T2" fmla="*/ 2147483647 w 2295"/>
              <a:gd name="T3" fmla="*/ 2147483647 h 2214"/>
              <a:gd name="T4" fmla="*/ 2147483647 w 2295"/>
              <a:gd name="T5" fmla="*/ 2147483647 h 2214"/>
              <a:gd name="T6" fmla="*/ 2147483647 w 2295"/>
              <a:gd name="T7" fmla="*/ 2147483647 h 2214"/>
              <a:gd name="T8" fmla="*/ 2147483647 w 2295"/>
              <a:gd name="T9" fmla="*/ 2147483647 h 2214"/>
              <a:gd name="T10" fmla="*/ 2147483647 w 2295"/>
              <a:gd name="T11" fmla="*/ 2147483647 h 2214"/>
              <a:gd name="T12" fmla="*/ 2147483647 w 2295"/>
              <a:gd name="T13" fmla="*/ 2147483647 h 2214"/>
              <a:gd name="T14" fmla="*/ 2147483647 w 2295"/>
              <a:gd name="T15" fmla="*/ 2147483647 h 2214"/>
              <a:gd name="T16" fmla="*/ 2147483647 w 2295"/>
              <a:gd name="T17" fmla="*/ 2147483647 h 2214"/>
              <a:gd name="T18" fmla="*/ 2147483647 w 2295"/>
              <a:gd name="T19" fmla="*/ 2147483647 h 2214"/>
              <a:gd name="T20" fmla="*/ 2147483647 w 2295"/>
              <a:gd name="T21" fmla="*/ 2147483647 h 2214"/>
              <a:gd name="T22" fmla="*/ 2147483647 w 2295"/>
              <a:gd name="T23" fmla="*/ 2147483647 h 2214"/>
              <a:gd name="T24" fmla="*/ 2147483647 w 2295"/>
              <a:gd name="T25" fmla="*/ 0 h 2214"/>
              <a:gd name="T26" fmla="*/ 2147483647 w 2295"/>
              <a:gd name="T27" fmla="*/ 2147483647 h 2214"/>
              <a:gd name="T28" fmla="*/ 2147483647 w 2295"/>
              <a:gd name="T29" fmla="*/ 2147483647 h 2214"/>
              <a:gd name="T30" fmla="*/ 2147483647 w 2295"/>
              <a:gd name="T31" fmla="*/ 2147483647 h 2214"/>
              <a:gd name="T32" fmla="*/ 2147483647 w 2295"/>
              <a:gd name="T33" fmla="*/ 2147483647 h 2214"/>
              <a:gd name="T34" fmla="*/ 2147483647 w 2295"/>
              <a:gd name="T35" fmla="*/ 2147483647 h 2214"/>
              <a:gd name="T36" fmla="*/ 2147483647 w 2295"/>
              <a:gd name="T37" fmla="*/ 2147483647 h 2214"/>
              <a:gd name="T38" fmla="*/ 2147483647 w 2295"/>
              <a:gd name="T39" fmla="*/ 2147483647 h 2214"/>
              <a:gd name="T40" fmla="*/ 2147483647 w 2295"/>
              <a:gd name="T41" fmla="*/ 2147483647 h 2214"/>
              <a:gd name="T42" fmla="*/ 2147483647 w 2295"/>
              <a:gd name="T43" fmla="*/ 2147483647 h 2214"/>
              <a:gd name="T44" fmla="*/ 2147483647 w 2295"/>
              <a:gd name="T45" fmla="*/ 2147483647 h 2214"/>
              <a:gd name="T46" fmla="*/ 2147483647 w 2295"/>
              <a:gd name="T47" fmla="*/ 2147483647 h 2214"/>
              <a:gd name="T48" fmla="*/ 2147483647 w 2295"/>
              <a:gd name="T49" fmla="*/ 2147483647 h 2214"/>
              <a:gd name="T50" fmla="*/ 2147483647 w 2295"/>
              <a:gd name="T51" fmla="*/ 2147483647 h 2214"/>
              <a:gd name="T52" fmla="*/ 2147483647 w 2295"/>
              <a:gd name="T53" fmla="*/ 2147483647 h 2214"/>
              <a:gd name="T54" fmla="*/ 2147483647 w 2295"/>
              <a:gd name="T55" fmla="*/ 2147483647 h 2214"/>
              <a:gd name="T56" fmla="*/ 2147483647 w 2295"/>
              <a:gd name="T57" fmla="*/ 2147483647 h 2214"/>
              <a:gd name="T58" fmla="*/ 2147483647 w 2295"/>
              <a:gd name="T59" fmla="*/ 2147483647 h 2214"/>
              <a:gd name="T60" fmla="*/ 2147483647 w 2295"/>
              <a:gd name="T61" fmla="*/ 2147483647 h 2214"/>
              <a:gd name="T62" fmla="*/ 2147483647 w 2295"/>
              <a:gd name="T63" fmla="*/ 2147483647 h 2214"/>
              <a:gd name="T64" fmla="*/ 2147483647 w 2295"/>
              <a:gd name="T65" fmla="*/ 2147483647 h 2214"/>
              <a:gd name="T66" fmla="*/ 2147483647 w 2295"/>
              <a:gd name="T67" fmla="*/ 2147483647 h 2214"/>
              <a:gd name="T68" fmla="*/ 2147483647 w 2295"/>
              <a:gd name="T69" fmla="*/ 2147483647 h 2214"/>
              <a:gd name="T70" fmla="*/ 2147483647 w 2295"/>
              <a:gd name="T71" fmla="*/ 2147483647 h 2214"/>
              <a:gd name="T72" fmla="*/ 2147483647 w 2295"/>
              <a:gd name="T73" fmla="*/ 2147483647 h 2214"/>
              <a:gd name="T74" fmla="*/ 2147483647 w 2295"/>
              <a:gd name="T75" fmla="*/ 2147483647 h 2214"/>
              <a:gd name="T76" fmla="*/ 2147483647 w 2295"/>
              <a:gd name="T77" fmla="*/ 2147483647 h 2214"/>
              <a:gd name="T78" fmla="*/ 2147483647 w 2295"/>
              <a:gd name="T79" fmla="*/ 2147483647 h 2214"/>
              <a:gd name="T80" fmla="*/ 2147483647 w 2295"/>
              <a:gd name="T81" fmla="*/ 2147483647 h 2214"/>
              <a:gd name="T82" fmla="*/ 2147483647 w 2295"/>
              <a:gd name="T83" fmla="*/ 2147483647 h 221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295"/>
              <a:gd name="T127" fmla="*/ 0 h 2214"/>
              <a:gd name="T128" fmla="*/ 2295 w 2295"/>
              <a:gd name="T129" fmla="*/ 2214 h 221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295" h="2214">
                <a:moveTo>
                  <a:pt x="162" y="864"/>
                </a:moveTo>
                <a:lnTo>
                  <a:pt x="347" y="854"/>
                </a:lnTo>
                <a:lnTo>
                  <a:pt x="378" y="864"/>
                </a:lnTo>
                <a:lnTo>
                  <a:pt x="1323" y="864"/>
                </a:lnTo>
                <a:lnTo>
                  <a:pt x="1323" y="836"/>
                </a:lnTo>
                <a:lnTo>
                  <a:pt x="1377" y="836"/>
                </a:lnTo>
                <a:lnTo>
                  <a:pt x="1377" y="810"/>
                </a:lnTo>
                <a:lnTo>
                  <a:pt x="1404" y="810"/>
                </a:lnTo>
                <a:lnTo>
                  <a:pt x="1404" y="350"/>
                </a:lnTo>
                <a:lnTo>
                  <a:pt x="1431" y="350"/>
                </a:lnTo>
                <a:lnTo>
                  <a:pt x="1431" y="296"/>
                </a:lnTo>
                <a:lnTo>
                  <a:pt x="1458" y="270"/>
                </a:lnTo>
                <a:lnTo>
                  <a:pt x="1458" y="188"/>
                </a:lnTo>
                <a:lnTo>
                  <a:pt x="1485" y="188"/>
                </a:lnTo>
                <a:lnTo>
                  <a:pt x="1485" y="162"/>
                </a:lnTo>
                <a:lnTo>
                  <a:pt x="1512" y="162"/>
                </a:lnTo>
                <a:lnTo>
                  <a:pt x="1512" y="108"/>
                </a:lnTo>
                <a:lnTo>
                  <a:pt x="1539" y="108"/>
                </a:lnTo>
                <a:lnTo>
                  <a:pt x="1539" y="80"/>
                </a:lnTo>
                <a:lnTo>
                  <a:pt x="1566" y="80"/>
                </a:lnTo>
                <a:lnTo>
                  <a:pt x="1566" y="54"/>
                </a:lnTo>
                <a:lnTo>
                  <a:pt x="1593" y="54"/>
                </a:lnTo>
                <a:lnTo>
                  <a:pt x="1620" y="26"/>
                </a:lnTo>
                <a:lnTo>
                  <a:pt x="1674" y="26"/>
                </a:lnTo>
                <a:lnTo>
                  <a:pt x="1674" y="0"/>
                </a:lnTo>
                <a:lnTo>
                  <a:pt x="1944" y="0"/>
                </a:lnTo>
                <a:lnTo>
                  <a:pt x="1971" y="26"/>
                </a:lnTo>
                <a:lnTo>
                  <a:pt x="2052" y="26"/>
                </a:lnTo>
                <a:lnTo>
                  <a:pt x="2079" y="54"/>
                </a:lnTo>
                <a:lnTo>
                  <a:pt x="2079" y="80"/>
                </a:lnTo>
                <a:lnTo>
                  <a:pt x="2106" y="80"/>
                </a:lnTo>
                <a:lnTo>
                  <a:pt x="2106" y="108"/>
                </a:lnTo>
                <a:lnTo>
                  <a:pt x="2133" y="108"/>
                </a:lnTo>
                <a:lnTo>
                  <a:pt x="2133" y="134"/>
                </a:lnTo>
                <a:lnTo>
                  <a:pt x="2160" y="162"/>
                </a:lnTo>
                <a:lnTo>
                  <a:pt x="2187" y="188"/>
                </a:lnTo>
                <a:lnTo>
                  <a:pt x="2187" y="242"/>
                </a:lnTo>
                <a:lnTo>
                  <a:pt x="2214" y="242"/>
                </a:lnTo>
                <a:lnTo>
                  <a:pt x="2214" y="296"/>
                </a:lnTo>
                <a:lnTo>
                  <a:pt x="2241" y="296"/>
                </a:lnTo>
                <a:lnTo>
                  <a:pt x="2241" y="404"/>
                </a:lnTo>
                <a:lnTo>
                  <a:pt x="2268" y="404"/>
                </a:lnTo>
                <a:lnTo>
                  <a:pt x="2268" y="594"/>
                </a:lnTo>
                <a:lnTo>
                  <a:pt x="2295" y="594"/>
                </a:lnTo>
                <a:lnTo>
                  <a:pt x="2295" y="1160"/>
                </a:lnTo>
                <a:lnTo>
                  <a:pt x="2268" y="1188"/>
                </a:lnTo>
                <a:lnTo>
                  <a:pt x="2268" y="1322"/>
                </a:lnTo>
                <a:lnTo>
                  <a:pt x="2241" y="1376"/>
                </a:lnTo>
                <a:lnTo>
                  <a:pt x="2241" y="1512"/>
                </a:lnTo>
                <a:lnTo>
                  <a:pt x="2214" y="1538"/>
                </a:lnTo>
                <a:lnTo>
                  <a:pt x="2214" y="2052"/>
                </a:lnTo>
                <a:lnTo>
                  <a:pt x="2187" y="2052"/>
                </a:lnTo>
                <a:lnTo>
                  <a:pt x="2187" y="2078"/>
                </a:lnTo>
                <a:lnTo>
                  <a:pt x="2160" y="2078"/>
                </a:lnTo>
                <a:lnTo>
                  <a:pt x="2160" y="2106"/>
                </a:lnTo>
                <a:lnTo>
                  <a:pt x="2133" y="2132"/>
                </a:lnTo>
                <a:lnTo>
                  <a:pt x="2106" y="2132"/>
                </a:lnTo>
                <a:lnTo>
                  <a:pt x="2106" y="2160"/>
                </a:lnTo>
                <a:lnTo>
                  <a:pt x="2079" y="2160"/>
                </a:lnTo>
                <a:lnTo>
                  <a:pt x="2079" y="2186"/>
                </a:lnTo>
                <a:lnTo>
                  <a:pt x="2052" y="2186"/>
                </a:lnTo>
                <a:lnTo>
                  <a:pt x="2052" y="2214"/>
                </a:lnTo>
                <a:lnTo>
                  <a:pt x="1701" y="2214"/>
                </a:lnTo>
                <a:lnTo>
                  <a:pt x="1701" y="2186"/>
                </a:lnTo>
                <a:lnTo>
                  <a:pt x="1674" y="2186"/>
                </a:lnTo>
                <a:lnTo>
                  <a:pt x="1647" y="2160"/>
                </a:lnTo>
                <a:lnTo>
                  <a:pt x="1620" y="2160"/>
                </a:lnTo>
                <a:lnTo>
                  <a:pt x="1593" y="2132"/>
                </a:lnTo>
                <a:lnTo>
                  <a:pt x="1593" y="2106"/>
                </a:lnTo>
                <a:lnTo>
                  <a:pt x="1566" y="2106"/>
                </a:lnTo>
                <a:lnTo>
                  <a:pt x="1539" y="2078"/>
                </a:lnTo>
                <a:lnTo>
                  <a:pt x="1512" y="2052"/>
                </a:lnTo>
                <a:lnTo>
                  <a:pt x="1485" y="2024"/>
                </a:lnTo>
                <a:lnTo>
                  <a:pt x="1458" y="1998"/>
                </a:lnTo>
                <a:lnTo>
                  <a:pt x="1431" y="1970"/>
                </a:lnTo>
                <a:lnTo>
                  <a:pt x="1431" y="1700"/>
                </a:lnTo>
                <a:lnTo>
                  <a:pt x="1404" y="1700"/>
                </a:lnTo>
                <a:lnTo>
                  <a:pt x="1404" y="1646"/>
                </a:lnTo>
                <a:lnTo>
                  <a:pt x="1377" y="1646"/>
                </a:lnTo>
                <a:lnTo>
                  <a:pt x="1377" y="1538"/>
                </a:lnTo>
                <a:lnTo>
                  <a:pt x="1323" y="1538"/>
                </a:lnTo>
                <a:lnTo>
                  <a:pt x="1323" y="1512"/>
                </a:lnTo>
                <a:lnTo>
                  <a:pt x="756" y="1512"/>
                </a:lnTo>
                <a:lnTo>
                  <a:pt x="756" y="1484"/>
                </a:lnTo>
                <a:lnTo>
                  <a:pt x="0" y="148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Freeform 4"/>
          <p:cNvSpPr>
            <a:spLocks/>
          </p:cNvSpPr>
          <p:nvPr/>
        </p:nvSpPr>
        <p:spPr bwMode="auto">
          <a:xfrm>
            <a:off x="7011988" y="2944813"/>
            <a:ext cx="1328737" cy="1730375"/>
          </a:xfrm>
          <a:custGeom>
            <a:avLst/>
            <a:gdLst>
              <a:gd name="T0" fmla="*/ 2147483647 w 2511"/>
              <a:gd name="T1" fmla="*/ 2147483647 h 3269"/>
              <a:gd name="T2" fmla="*/ 2147483647 w 2511"/>
              <a:gd name="T3" fmla="*/ 2147483647 h 3269"/>
              <a:gd name="T4" fmla="*/ 2147483647 w 2511"/>
              <a:gd name="T5" fmla="*/ 2147483647 h 3269"/>
              <a:gd name="T6" fmla="*/ 2147483647 w 2511"/>
              <a:gd name="T7" fmla="*/ 2147483647 h 3269"/>
              <a:gd name="T8" fmla="*/ 2147483647 w 2511"/>
              <a:gd name="T9" fmla="*/ 2147483647 h 3269"/>
              <a:gd name="T10" fmla="*/ 2147483647 w 2511"/>
              <a:gd name="T11" fmla="*/ 2147483647 h 3269"/>
              <a:gd name="T12" fmla="*/ 2147483647 w 2511"/>
              <a:gd name="T13" fmla="*/ 2147483647 h 3269"/>
              <a:gd name="T14" fmla="*/ 2147483647 w 2511"/>
              <a:gd name="T15" fmla="*/ 2147483647 h 3269"/>
              <a:gd name="T16" fmla="*/ 2147483647 w 2511"/>
              <a:gd name="T17" fmla="*/ 2147483647 h 3269"/>
              <a:gd name="T18" fmla="*/ 2147483647 w 2511"/>
              <a:gd name="T19" fmla="*/ 2147483647 h 3269"/>
              <a:gd name="T20" fmla="*/ 2147483647 w 2511"/>
              <a:gd name="T21" fmla="*/ 2147483647 h 3269"/>
              <a:gd name="T22" fmla="*/ 2147483647 w 2511"/>
              <a:gd name="T23" fmla="*/ 2147483647 h 3269"/>
              <a:gd name="T24" fmla="*/ 2147483647 w 2511"/>
              <a:gd name="T25" fmla="*/ 2147483647 h 3269"/>
              <a:gd name="T26" fmla="*/ 2147483647 w 2511"/>
              <a:gd name="T27" fmla="*/ 2147483647 h 3269"/>
              <a:gd name="T28" fmla="*/ 2147483647 w 2511"/>
              <a:gd name="T29" fmla="*/ 2147483647 h 3269"/>
              <a:gd name="T30" fmla="*/ 2147483647 w 2511"/>
              <a:gd name="T31" fmla="*/ 2147483647 h 3269"/>
              <a:gd name="T32" fmla="*/ 2147483647 w 2511"/>
              <a:gd name="T33" fmla="*/ 0 h 3269"/>
              <a:gd name="T34" fmla="*/ 2147483647 w 2511"/>
              <a:gd name="T35" fmla="*/ 2147483647 h 3269"/>
              <a:gd name="T36" fmla="*/ 2147483647 w 2511"/>
              <a:gd name="T37" fmla="*/ 2147483647 h 3269"/>
              <a:gd name="T38" fmla="*/ 2147483647 w 2511"/>
              <a:gd name="T39" fmla="*/ 2147483647 h 3269"/>
              <a:gd name="T40" fmla="*/ 2147483647 w 2511"/>
              <a:gd name="T41" fmla="*/ 2147483647 h 3269"/>
              <a:gd name="T42" fmla="*/ 2147483647 w 2511"/>
              <a:gd name="T43" fmla="*/ 2147483647 h 3269"/>
              <a:gd name="T44" fmla="*/ 2147483647 w 2511"/>
              <a:gd name="T45" fmla="*/ 2147483647 h 3269"/>
              <a:gd name="T46" fmla="*/ 2147483647 w 2511"/>
              <a:gd name="T47" fmla="*/ 2147483647 h 3269"/>
              <a:gd name="T48" fmla="*/ 2147483647 w 2511"/>
              <a:gd name="T49" fmla="*/ 2147483647 h 3269"/>
              <a:gd name="T50" fmla="*/ 2147483647 w 2511"/>
              <a:gd name="T51" fmla="*/ 2147483647 h 3269"/>
              <a:gd name="T52" fmla="*/ 2147483647 w 2511"/>
              <a:gd name="T53" fmla="*/ 2147483647 h 3269"/>
              <a:gd name="T54" fmla="*/ 2147483647 w 2511"/>
              <a:gd name="T55" fmla="*/ 2147483647 h 3269"/>
              <a:gd name="T56" fmla="*/ 2147483647 w 2511"/>
              <a:gd name="T57" fmla="*/ 2147483647 h 3269"/>
              <a:gd name="T58" fmla="*/ 2147483647 w 2511"/>
              <a:gd name="T59" fmla="*/ 2147483647 h 3269"/>
              <a:gd name="T60" fmla="*/ 2147483647 w 2511"/>
              <a:gd name="T61" fmla="*/ 2147483647 h 3269"/>
              <a:gd name="T62" fmla="*/ 2147483647 w 2511"/>
              <a:gd name="T63" fmla="*/ 2147483647 h 3269"/>
              <a:gd name="T64" fmla="*/ 2147483647 w 2511"/>
              <a:gd name="T65" fmla="*/ 2147483647 h 3269"/>
              <a:gd name="T66" fmla="*/ 2147483647 w 2511"/>
              <a:gd name="T67" fmla="*/ 2147483647 h 3269"/>
              <a:gd name="T68" fmla="*/ 2147483647 w 2511"/>
              <a:gd name="T69" fmla="*/ 2147483647 h 3269"/>
              <a:gd name="T70" fmla="*/ 2147483647 w 2511"/>
              <a:gd name="T71" fmla="*/ 2147483647 h 3269"/>
              <a:gd name="T72" fmla="*/ 2147483647 w 2511"/>
              <a:gd name="T73" fmla="*/ 2147483647 h 3269"/>
              <a:gd name="T74" fmla="*/ 2147483647 w 2511"/>
              <a:gd name="T75" fmla="*/ 2147483647 h 3269"/>
              <a:gd name="T76" fmla="*/ 2147483647 w 2511"/>
              <a:gd name="T77" fmla="*/ 2147483647 h 3269"/>
              <a:gd name="T78" fmla="*/ 2147483647 w 2511"/>
              <a:gd name="T79" fmla="*/ 2147483647 h 3269"/>
              <a:gd name="T80" fmla="*/ 2147483647 w 2511"/>
              <a:gd name="T81" fmla="*/ 2147483647 h 3269"/>
              <a:gd name="T82" fmla="*/ 2147483647 w 2511"/>
              <a:gd name="T83" fmla="*/ 2147483647 h 3269"/>
              <a:gd name="T84" fmla="*/ 2147483647 w 2511"/>
              <a:gd name="T85" fmla="*/ 2147483647 h 3269"/>
              <a:gd name="T86" fmla="*/ 2147483647 w 2511"/>
              <a:gd name="T87" fmla="*/ 2147483647 h 3269"/>
              <a:gd name="T88" fmla="*/ 2147483647 w 2511"/>
              <a:gd name="T89" fmla="*/ 2147483647 h 3269"/>
              <a:gd name="T90" fmla="*/ 2147483647 w 2511"/>
              <a:gd name="T91" fmla="*/ 2147483647 h 3269"/>
              <a:gd name="T92" fmla="*/ 2147483647 w 2511"/>
              <a:gd name="T93" fmla="*/ 2147483647 h 3269"/>
              <a:gd name="T94" fmla="*/ 2147483647 w 2511"/>
              <a:gd name="T95" fmla="*/ 2147483647 h 3269"/>
              <a:gd name="T96" fmla="*/ 2147483647 w 2511"/>
              <a:gd name="T97" fmla="*/ 2147483647 h 3269"/>
              <a:gd name="T98" fmla="*/ 2147483647 w 2511"/>
              <a:gd name="T99" fmla="*/ 2147483647 h 3269"/>
              <a:gd name="T100" fmla="*/ 2147483647 w 2511"/>
              <a:gd name="T101" fmla="*/ 2147483647 h 3269"/>
              <a:gd name="T102" fmla="*/ 2147483647 w 2511"/>
              <a:gd name="T103" fmla="*/ 2147483647 h 3269"/>
              <a:gd name="T104" fmla="*/ 2147483647 w 2511"/>
              <a:gd name="T105" fmla="*/ 2147483647 h 3269"/>
              <a:gd name="T106" fmla="*/ 2147483647 w 2511"/>
              <a:gd name="T107" fmla="*/ 2147483647 h 3269"/>
              <a:gd name="T108" fmla="*/ 2147483647 w 2511"/>
              <a:gd name="T109" fmla="*/ 2147483647 h 3269"/>
              <a:gd name="T110" fmla="*/ 2147483647 w 2511"/>
              <a:gd name="T111" fmla="*/ 2147483647 h 3269"/>
              <a:gd name="T112" fmla="*/ 2147483647 w 2511"/>
              <a:gd name="T113" fmla="*/ 2147483647 h 32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511"/>
              <a:gd name="T172" fmla="*/ 0 h 3269"/>
              <a:gd name="T173" fmla="*/ 2511 w 2511"/>
              <a:gd name="T174" fmla="*/ 3269 h 32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511" h="3269">
                <a:moveTo>
                  <a:pt x="2511" y="1000"/>
                </a:moveTo>
                <a:lnTo>
                  <a:pt x="2317" y="1003"/>
                </a:lnTo>
                <a:lnTo>
                  <a:pt x="2295" y="1000"/>
                </a:lnTo>
                <a:lnTo>
                  <a:pt x="2025" y="1000"/>
                </a:lnTo>
                <a:lnTo>
                  <a:pt x="2025" y="973"/>
                </a:lnTo>
                <a:lnTo>
                  <a:pt x="1997" y="973"/>
                </a:lnTo>
                <a:lnTo>
                  <a:pt x="1997" y="946"/>
                </a:lnTo>
                <a:lnTo>
                  <a:pt x="1971" y="946"/>
                </a:lnTo>
                <a:lnTo>
                  <a:pt x="1971" y="919"/>
                </a:lnTo>
                <a:lnTo>
                  <a:pt x="1943" y="919"/>
                </a:lnTo>
                <a:lnTo>
                  <a:pt x="1943" y="892"/>
                </a:lnTo>
                <a:lnTo>
                  <a:pt x="1917" y="892"/>
                </a:lnTo>
                <a:lnTo>
                  <a:pt x="1917" y="864"/>
                </a:lnTo>
                <a:lnTo>
                  <a:pt x="1889" y="838"/>
                </a:lnTo>
                <a:lnTo>
                  <a:pt x="1863" y="810"/>
                </a:lnTo>
                <a:lnTo>
                  <a:pt x="1863" y="730"/>
                </a:lnTo>
                <a:lnTo>
                  <a:pt x="1835" y="730"/>
                </a:lnTo>
                <a:lnTo>
                  <a:pt x="1835" y="648"/>
                </a:lnTo>
                <a:lnTo>
                  <a:pt x="1809" y="648"/>
                </a:lnTo>
                <a:lnTo>
                  <a:pt x="1809" y="568"/>
                </a:lnTo>
                <a:lnTo>
                  <a:pt x="1781" y="568"/>
                </a:lnTo>
                <a:lnTo>
                  <a:pt x="1781" y="540"/>
                </a:lnTo>
                <a:lnTo>
                  <a:pt x="1755" y="514"/>
                </a:lnTo>
                <a:lnTo>
                  <a:pt x="1755" y="460"/>
                </a:lnTo>
                <a:lnTo>
                  <a:pt x="1727" y="432"/>
                </a:lnTo>
                <a:lnTo>
                  <a:pt x="1727" y="406"/>
                </a:lnTo>
                <a:lnTo>
                  <a:pt x="1701" y="406"/>
                </a:lnTo>
                <a:lnTo>
                  <a:pt x="1701" y="352"/>
                </a:lnTo>
                <a:lnTo>
                  <a:pt x="1673" y="352"/>
                </a:lnTo>
                <a:lnTo>
                  <a:pt x="1673" y="324"/>
                </a:lnTo>
                <a:lnTo>
                  <a:pt x="1647" y="324"/>
                </a:lnTo>
                <a:lnTo>
                  <a:pt x="1647" y="270"/>
                </a:lnTo>
                <a:lnTo>
                  <a:pt x="1619" y="270"/>
                </a:lnTo>
                <a:lnTo>
                  <a:pt x="1619" y="244"/>
                </a:lnTo>
                <a:lnTo>
                  <a:pt x="1593" y="244"/>
                </a:lnTo>
                <a:lnTo>
                  <a:pt x="1593" y="216"/>
                </a:lnTo>
                <a:lnTo>
                  <a:pt x="1565" y="216"/>
                </a:lnTo>
                <a:lnTo>
                  <a:pt x="1565" y="190"/>
                </a:lnTo>
                <a:lnTo>
                  <a:pt x="1511" y="190"/>
                </a:lnTo>
                <a:lnTo>
                  <a:pt x="1511" y="162"/>
                </a:lnTo>
                <a:lnTo>
                  <a:pt x="1485" y="162"/>
                </a:lnTo>
                <a:lnTo>
                  <a:pt x="1457" y="136"/>
                </a:lnTo>
                <a:lnTo>
                  <a:pt x="1431" y="136"/>
                </a:lnTo>
                <a:lnTo>
                  <a:pt x="1431" y="108"/>
                </a:lnTo>
                <a:lnTo>
                  <a:pt x="1349" y="108"/>
                </a:lnTo>
                <a:lnTo>
                  <a:pt x="1349" y="54"/>
                </a:lnTo>
                <a:lnTo>
                  <a:pt x="1296" y="54"/>
                </a:lnTo>
                <a:lnTo>
                  <a:pt x="1269" y="28"/>
                </a:lnTo>
                <a:lnTo>
                  <a:pt x="1188" y="28"/>
                </a:lnTo>
                <a:lnTo>
                  <a:pt x="1188" y="0"/>
                </a:lnTo>
                <a:lnTo>
                  <a:pt x="729" y="0"/>
                </a:lnTo>
                <a:lnTo>
                  <a:pt x="702" y="28"/>
                </a:lnTo>
                <a:lnTo>
                  <a:pt x="621" y="28"/>
                </a:lnTo>
                <a:lnTo>
                  <a:pt x="621" y="54"/>
                </a:lnTo>
                <a:lnTo>
                  <a:pt x="567" y="54"/>
                </a:lnTo>
                <a:lnTo>
                  <a:pt x="567" y="108"/>
                </a:lnTo>
                <a:lnTo>
                  <a:pt x="540" y="108"/>
                </a:lnTo>
                <a:lnTo>
                  <a:pt x="540" y="136"/>
                </a:lnTo>
                <a:lnTo>
                  <a:pt x="513" y="136"/>
                </a:lnTo>
                <a:lnTo>
                  <a:pt x="513" y="162"/>
                </a:lnTo>
                <a:lnTo>
                  <a:pt x="486" y="190"/>
                </a:lnTo>
                <a:lnTo>
                  <a:pt x="459" y="190"/>
                </a:lnTo>
                <a:lnTo>
                  <a:pt x="432" y="216"/>
                </a:lnTo>
                <a:lnTo>
                  <a:pt x="378" y="216"/>
                </a:lnTo>
                <a:lnTo>
                  <a:pt x="351" y="244"/>
                </a:lnTo>
                <a:lnTo>
                  <a:pt x="324" y="244"/>
                </a:lnTo>
                <a:lnTo>
                  <a:pt x="324" y="270"/>
                </a:lnTo>
                <a:lnTo>
                  <a:pt x="297" y="298"/>
                </a:lnTo>
                <a:lnTo>
                  <a:pt x="270" y="298"/>
                </a:lnTo>
                <a:lnTo>
                  <a:pt x="270" y="324"/>
                </a:lnTo>
                <a:lnTo>
                  <a:pt x="243" y="352"/>
                </a:lnTo>
                <a:lnTo>
                  <a:pt x="216" y="352"/>
                </a:lnTo>
                <a:lnTo>
                  <a:pt x="216" y="432"/>
                </a:lnTo>
                <a:lnTo>
                  <a:pt x="189" y="432"/>
                </a:lnTo>
                <a:lnTo>
                  <a:pt x="189" y="460"/>
                </a:lnTo>
                <a:lnTo>
                  <a:pt x="162" y="486"/>
                </a:lnTo>
                <a:lnTo>
                  <a:pt x="162" y="540"/>
                </a:lnTo>
                <a:lnTo>
                  <a:pt x="135" y="568"/>
                </a:lnTo>
                <a:lnTo>
                  <a:pt x="135" y="594"/>
                </a:lnTo>
                <a:lnTo>
                  <a:pt x="108" y="594"/>
                </a:lnTo>
                <a:lnTo>
                  <a:pt x="108" y="784"/>
                </a:lnTo>
                <a:lnTo>
                  <a:pt x="81" y="810"/>
                </a:lnTo>
                <a:lnTo>
                  <a:pt x="81" y="864"/>
                </a:lnTo>
                <a:lnTo>
                  <a:pt x="54" y="864"/>
                </a:lnTo>
                <a:lnTo>
                  <a:pt x="54" y="1000"/>
                </a:lnTo>
                <a:lnTo>
                  <a:pt x="27" y="1027"/>
                </a:lnTo>
                <a:lnTo>
                  <a:pt x="27" y="1108"/>
                </a:lnTo>
                <a:lnTo>
                  <a:pt x="0" y="1135"/>
                </a:lnTo>
                <a:lnTo>
                  <a:pt x="0" y="2566"/>
                </a:lnTo>
                <a:lnTo>
                  <a:pt x="27" y="2566"/>
                </a:lnTo>
                <a:lnTo>
                  <a:pt x="27" y="2620"/>
                </a:lnTo>
                <a:lnTo>
                  <a:pt x="54" y="2647"/>
                </a:lnTo>
                <a:lnTo>
                  <a:pt x="54" y="2674"/>
                </a:lnTo>
                <a:lnTo>
                  <a:pt x="81" y="2674"/>
                </a:lnTo>
                <a:lnTo>
                  <a:pt x="81" y="2728"/>
                </a:lnTo>
                <a:lnTo>
                  <a:pt x="216" y="2863"/>
                </a:lnTo>
                <a:lnTo>
                  <a:pt x="243" y="2863"/>
                </a:lnTo>
                <a:lnTo>
                  <a:pt x="243" y="2890"/>
                </a:lnTo>
                <a:lnTo>
                  <a:pt x="270" y="2890"/>
                </a:lnTo>
                <a:lnTo>
                  <a:pt x="297" y="2917"/>
                </a:lnTo>
                <a:lnTo>
                  <a:pt x="297" y="2971"/>
                </a:lnTo>
                <a:lnTo>
                  <a:pt x="324" y="2971"/>
                </a:lnTo>
                <a:lnTo>
                  <a:pt x="324" y="2998"/>
                </a:lnTo>
                <a:lnTo>
                  <a:pt x="351" y="2998"/>
                </a:lnTo>
                <a:lnTo>
                  <a:pt x="351" y="3025"/>
                </a:lnTo>
                <a:lnTo>
                  <a:pt x="378" y="3052"/>
                </a:lnTo>
                <a:lnTo>
                  <a:pt x="432" y="3052"/>
                </a:lnTo>
                <a:lnTo>
                  <a:pt x="432" y="3079"/>
                </a:lnTo>
                <a:lnTo>
                  <a:pt x="459" y="3079"/>
                </a:lnTo>
                <a:lnTo>
                  <a:pt x="459" y="3106"/>
                </a:lnTo>
                <a:lnTo>
                  <a:pt x="486" y="3106"/>
                </a:lnTo>
                <a:lnTo>
                  <a:pt x="486" y="3133"/>
                </a:lnTo>
                <a:lnTo>
                  <a:pt x="540" y="3133"/>
                </a:lnTo>
                <a:lnTo>
                  <a:pt x="540" y="3161"/>
                </a:lnTo>
                <a:lnTo>
                  <a:pt x="567" y="3161"/>
                </a:lnTo>
                <a:lnTo>
                  <a:pt x="594" y="3187"/>
                </a:lnTo>
                <a:lnTo>
                  <a:pt x="648" y="3187"/>
                </a:lnTo>
                <a:lnTo>
                  <a:pt x="648" y="3215"/>
                </a:lnTo>
                <a:lnTo>
                  <a:pt x="702" y="3215"/>
                </a:lnTo>
                <a:lnTo>
                  <a:pt x="702" y="3241"/>
                </a:lnTo>
                <a:lnTo>
                  <a:pt x="918" y="3241"/>
                </a:lnTo>
                <a:lnTo>
                  <a:pt x="918" y="3269"/>
                </a:lnTo>
                <a:lnTo>
                  <a:pt x="1377" y="3269"/>
                </a:lnTo>
                <a:lnTo>
                  <a:pt x="1377" y="3241"/>
                </a:lnTo>
                <a:lnTo>
                  <a:pt x="1485" y="3241"/>
                </a:lnTo>
                <a:lnTo>
                  <a:pt x="1511" y="3215"/>
                </a:lnTo>
                <a:lnTo>
                  <a:pt x="1565" y="3215"/>
                </a:lnTo>
                <a:lnTo>
                  <a:pt x="1565" y="3187"/>
                </a:lnTo>
                <a:lnTo>
                  <a:pt x="1593" y="3187"/>
                </a:lnTo>
                <a:lnTo>
                  <a:pt x="1647" y="3133"/>
                </a:lnTo>
                <a:lnTo>
                  <a:pt x="1673" y="3133"/>
                </a:lnTo>
                <a:lnTo>
                  <a:pt x="1673" y="3106"/>
                </a:lnTo>
                <a:lnTo>
                  <a:pt x="1727" y="3106"/>
                </a:lnTo>
                <a:lnTo>
                  <a:pt x="1727" y="3079"/>
                </a:lnTo>
                <a:lnTo>
                  <a:pt x="1755" y="3079"/>
                </a:lnTo>
                <a:lnTo>
                  <a:pt x="1781" y="3052"/>
                </a:lnTo>
                <a:lnTo>
                  <a:pt x="1781" y="3025"/>
                </a:lnTo>
                <a:lnTo>
                  <a:pt x="1809" y="3025"/>
                </a:lnTo>
                <a:lnTo>
                  <a:pt x="1835" y="2998"/>
                </a:lnTo>
                <a:lnTo>
                  <a:pt x="1835" y="2971"/>
                </a:lnTo>
                <a:lnTo>
                  <a:pt x="1863" y="2971"/>
                </a:lnTo>
                <a:lnTo>
                  <a:pt x="1889" y="2917"/>
                </a:lnTo>
                <a:lnTo>
                  <a:pt x="1889" y="2890"/>
                </a:lnTo>
                <a:lnTo>
                  <a:pt x="1917" y="2890"/>
                </a:lnTo>
                <a:lnTo>
                  <a:pt x="1917" y="2863"/>
                </a:lnTo>
                <a:lnTo>
                  <a:pt x="1943" y="2836"/>
                </a:lnTo>
                <a:lnTo>
                  <a:pt x="1943" y="2809"/>
                </a:lnTo>
                <a:lnTo>
                  <a:pt x="1971" y="2809"/>
                </a:lnTo>
                <a:lnTo>
                  <a:pt x="1971" y="2782"/>
                </a:lnTo>
                <a:lnTo>
                  <a:pt x="1997" y="2755"/>
                </a:lnTo>
                <a:lnTo>
                  <a:pt x="1997" y="2728"/>
                </a:lnTo>
                <a:lnTo>
                  <a:pt x="2025" y="2701"/>
                </a:lnTo>
                <a:lnTo>
                  <a:pt x="2025" y="2674"/>
                </a:lnTo>
                <a:lnTo>
                  <a:pt x="2051" y="2674"/>
                </a:lnTo>
                <a:lnTo>
                  <a:pt x="2051" y="2296"/>
                </a:lnTo>
                <a:lnTo>
                  <a:pt x="2079" y="2296"/>
                </a:lnTo>
                <a:lnTo>
                  <a:pt x="2079" y="2161"/>
                </a:lnTo>
                <a:lnTo>
                  <a:pt x="2105" y="2134"/>
                </a:lnTo>
                <a:lnTo>
                  <a:pt x="2105" y="2107"/>
                </a:lnTo>
                <a:lnTo>
                  <a:pt x="2159" y="2080"/>
                </a:lnTo>
                <a:lnTo>
                  <a:pt x="2159" y="1999"/>
                </a:lnTo>
                <a:lnTo>
                  <a:pt x="2187" y="1999"/>
                </a:lnTo>
                <a:lnTo>
                  <a:pt x="2187" y="1945"/>
                </a:lnTo>
                <a:lnTo>
                  <a:pt x="2213" y="1945"/>
                </a:lnTo>
                <a:lnTo>
                  <a:pt x="2213" y="1891"/>
                </a:lnTo>
                <a:lnTo>
                  <a:pt x="2241" y="1891"/>
                </a:lnTo>
                <a:lnTo>
                  <a:pt x="2241" y="1837"/>
                </a:lnTo>
                <a:lnTo>
                  <a:pt x="2267" y="1837"/>
                </a:lnTo>
                <a:lnTo>
                  <a:pt x="2267" y="1783"/>
                </a:lnTo>
                <a:lnTo>
                  <a:pt x="2295" y="1756"/>
                </a:lnTo>
                <a:lnTo>
                  <a:pt x="2429" y="1756"/>
                </a:lnTo>
                <a:lnTo>
                  <a:pt x="2429" y="1729"/>
                </a:lnTo>
                <a:lnTo>
                  <a:pt x="2483" y="1729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2451100" y="3575050"/>
            <a:ext cx="579438" cy="736600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FF7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2736850" y="4111625"/>
            <a:ext cx="50800" cy="508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7389813" y="3613150"/>
            <a:ext cx="573087" cy="730250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FF78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56" name="Oval 8"/>
          <p:cNvSpPr>
            <a:spLocks noChangeArrowheads="1"/>
          </p:cNvSpPr>
          <p:nvPr/>
        </p:nvSpPr>
        <p:spPr bwMode="auto">
          <a:xfrm>
            <a:off x="7672388" y="4146550"/>
            <a:ext cx="50800" cy="50800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Oval 9"/>
          <p:cNvSpPr>
            <a:spLocks noChangeArrowheads="1"/>
          </p:cNvSpPr>
          <p:nvPr/>
        </p:nvSpPr>
        <p:spPr bwMode="auto">
          <a:xfrm>
            <a:off x="6988175" y="3462338"/>
            <a:ext cx="101600" cy="84931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auto">
          <a:xfrm>
            <a:off x="2076450" y="3365500"/>
            <a:ext cx="101600" cy="850900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auto">
          <a:xfrm>
            <a:off x="1868488" y="3457575"/>
            <a:ext cx="101600" cy="501650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0" name="Oval 12"/>
          <p:cNvSpPr>
            <a:spLocks noChangeArrowheads="1"/>
          </p:cNvSpPr>
          <p:nvPr/>
        </p:nvSpPr>
        <p:spPr bwMode="auto">
          <a:xfrm>
            <a:off x="6789738" y="3757613"/>
            <a:ext cx="101600" cy="5000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1" name="Oval 13"/>
          <p:cNvSpPr>
            <a:spLocks noChangeArrowheads="1"/>
          </p:cNvSpPr>
          <p:nvPr/>
        </p:nvSpPr>
        <p:spPr bwMode="auto">
          <a:xfrm>
            <a:off x="1755775" y="3457575"/>
            <a:ext cx="0" cy="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2" name="Oval 15"/>
          <p:cNvSpPr>
            <a:spLocks noChangeArrowheads="1"/>
          </p:cNvSpPr>
          <p:nvPr/>
        </p:nvSpPr>
        <p:spPr bwMode="auto">
          <a:xfrm>
            <a:off x="1784350" y="3886200"/>
            <a:ext cx="0" cy="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8863" name="Group 44"/>
          <p:cNvGrpSpPr>
            <a:grpSpLocks/>
          </p:cNvGrpSpPr>
          <p:nvPr/>
        </p:nvGrpSpPr>
        <p:grpSpPr bwMode="auto">
          <a:xfrm>
            <a:off x="1577975" y="3459163"/>
            <a:ext cx="5145088" cy="787400"/>
            <a:chOff x="994" y="2179"/>
            <a:chExt cx="3241" cy="496"/>
          </a:xfrm>
        </p:grpSpPr>
        <p:sp>
          <p:nvSpPr>
            <p:cNvPr id="78883" name="Oval 14"/>
            <p:cNvSpPr>
              <a:spLocks noChangeArrowheads="1"/>
            </p:cNvSpPr>
            <p:nvPr/>
          </p:nvSpPr>
          <p:spPr bwMode="auto">
            <a:xfrm>
              <a:off x="1092" y="2275"/>
              <a:ext cx="31" cy="32"/>
            </a:xfrm>
            <a:prstGeom prst="ellipse">
              <a:avLst/>
            </a:prstGeom>
            <a:solidFill>
              <a:srgbClr val="FFFF00"/>
            </a:solidFill>
            <a:ln w="508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4" name="Oval 16"/>
            <p:cNvSpPr>
              <a:spLocks noChangeArrowheads="1"/>
            </p:cNvSpPr>
            <p:nvPr/>
          </p:nvSpPr>
          <p:spPr bwMode="auto">
            <a:xfrm>
              <a:off x="4185" y="2374"/>
              <a:ext cx="32" cy="31"/>
            </a:xfrm>
            <a:prstGeom prst="ellipse">
              <a:avLst/>
            </a:prstGeom>
            <a:solidFill>
              <a:srgbClr val="FFFF00"/>
            </a:solidFill>
            <a:ln w="508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5" name="Oval 17"/>
            <p:cNvSpPr>
              <a:spLocks noChangeArrowheads="1"/>
            </p:cNvSpPr>
            <p:nvPr/>
          </p:nvSpPr>
          <p:spPr bwMode="auto">
            <a:xfrm>
              <a:off x="4187" y="2487"/>
              <a:ext cx="31" cy="31"/>
            </a:xfrm>
            <a:prstGeom prst="ellipse">
              <a:avLst/>
            </a:prstGeom>
            <a:solidFill>
              <a:srgbClr val="FFFF00"/>
            </a:solidFill>
            <a:ln w="508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6" name="Oval 18"/>
            <p:cNvSpPr>
              <a:spLocks noChangeArrowheads="1"/>
            </p:cNvSpPr>
            <p:nvPr/>
          </p:nvSpPr>
          <p:spPr bwMode="auto">
            <a:xfrm>
              <a:off x="4203" y="2644"/>
              <a:ext cx="32" cy="31"/>
            </a:xfrm>
            <a:prstGeom prst="ellipse">
              <a:avLst/>
            </a:prstGeom>
            <a:solidFill>
              <a:srgbClr val="FFFF00"/>
            </a:solidFill>
            <a:ln w="508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7" name="Oval 19"/>
            <p:cNvSpPr>
              <a:spLocks noChangeArrowheads="1"/>
            </p:cNvSpPr>
            <p:nvPr/>
          </p:nvSpPr>
          <p:spPr bwMode="auto">
            <a:xfrm>
              <a:off x="1012" y="2359"/>
              <a:ext cx="31" cy="37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8" name="Oval 20"/>
            <p:cNvSpPr>
              <a:spLocks noChangeArrowheads="1"/>
            </p:cNvSpPr>
            <p:nvPr/>
          </p:nvSpPr>
          <p:spPr bwMode="auto">
            <a:xfrm>
              <a:off x="994" y="2179"/>
              <a:ext cx="31" cy="37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89" name="Oval 21"/>
            <p:cNvSpPr>
              <a:spLocks noChangeArrowheads="1"/>
            </p:cNvSpPr>
            <p:nvPr/>
          </p:nvSpPr>
          <p:spPr bwMode="auto">
            <a:xfrm>
              <a:off x="1110" y="2595"/>
              <a:ext cx="0" cy="5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0" name="Oval 22"/>
            <p:cNvSpPr>
              <a:spLocks noChangeArrowheads="1"/>
            </p:cNvSpPr>
            <p:nvPr/>
          </p:nvSpPr>
          <p:spPr bwMode="auto">
            <a:xfrm>
              <a:off x="4099" y="2566"/>
              <a:ext cx="31" cy="38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1" name="Oval 23"/>
            <p:cNvSpPr>
              <a:spLocks noChangeArrowheads="1"/>
            </p:cNvSpPr>
            <p:nvPr/>
          </p:nvSpPr>
          <p:spPr bwMode="auto">
            <a:xfrm>
              <a:off x="4178" y="2235"/>
              <a:ext cx="0" cy="5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92" name="Oval 24"/>
            <p:cNvSpPr>
              <a:spLocks noChangeArrowheads="1"/>
            </p:cNvSpPr>
            <p:nvPr/>
          </p:nvSpPr>
          <p:spPr bwMode="auto">
            <a:xfrm>
              <a:off x="4087" y="2411"/>
              <a:ext cx="0" cy="5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771650" y="2392363"/>
            <a:ext cx="5351463" cy="519112"/>
            <a:chOff x="1116" y="1507"/>
            <a:chExt cx="3371" cy="327"/>
          </a:xfrm>
        </p:grpSpPr>
        <p:sp>
          <p:nvSpPr>
            <p:cNvPr id="78878" name="Freeform 26"/>
            <p:cNvSpPr>
              <a:spLocks/>
            </p:cNvSpPr>
            <p:nvPr/>
          </p:nvSpPr>
          <p:spPr bwMode="auto">
            <a:xfrm>
              <a:off x="1116" y="1656"/>
              <a:ext cx="279" cy="39"/>
            </a:xfrm>
            <a:custGeom>
              <a:avLst/>
              <a:gdLst>
                <a:gd name="T0" fmla="*/ 0 w 838"/>
                <a:gd name="T1" fmla="*/ 0 h 115"/>
                <a:gd name="T2" fmla="*/ 0 w 838"/>
                <a:gd name="T3" fmla="*/ 0 h 115"/>
                <a:gd name="T4" fmla="*/ 0 w 838"/>
                <a:gd name="T5" fmla="*/ 0 h 115"/>
                <a:gd name="T6" fmla="*/ 0 w 838"/>
                <a:gd name="T7" fmla="*/ 0 h 115"/>
                <a:gd name="T8" fmla="*/ 0 w 838"/>
                <a:gd name="T9" fmla="*/ 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8"/>
                <a:gd name="T16" fmla="*/ 0 h 115"/>
                <a:gd name="T17" fmla="*/ 838 w 838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8" h="115">
                  <a:moveTo>
                    <a:pt x="0" y="19"/>
                  </a:moveTo>
                  <a:lnTo>
                    <a:pt x="837" y="0"/>
                  </a:lnTo>
                  <a:lnTo>
                    <a:pt x="838" y="96"/>
                  </a:lnTo>
                  <a:lnTo>
                    <a:pt x="1" y="115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9" name="Freeform 27"/>
            <p:cNvSpPr>
              <a:spLocks/>
            </p:cNvSpPr>
            <p:nvPr/>
          </p:nvSpPr>
          <p:spPr bwMode="auto">
            <a:xfrm>
              <a:off x="1367" y="1601"/>
              <a:ext cx="109" cy="144"/>
            </a:xfrm>
            <a:custGeom>
              <a:avLst/>
              <a:gdLst>
                <a:gd name="T0" fmla="*/ 0 w 329"/>
                <a:gd name="T1" fmla="*/ 0 h 432"/>
                <a:gd name="T2" fmla="*/ 0 w 329"/>
                <a:gd name="T3" fmla="*/ 0 h 432"/>
                <a:gd name="T4" fmla="*/ 0 w 329"/>
                <a:gd name="T5" fmla="*/ 0 h 432"/>
                <a:gd name="T6" fmla="*/ 0 w 329"/>
                <a:gd name="T7" fmla="*/ 0 h 432"/>
                <a:gd name="T8" fmla="*/ 0 w 329"/>
                <a:gd name="T9" fmla="*/ 0 h 432"/>
                <a:gd name="T10" fmla="*/ 0 w 329"/>
                <a:gd name="T11" fmla="*/ 0 h 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432"/>
                <a:gd name="T20" fmla="*/ 329 w 329"/>
                <a:gd name="T21" fmla="*/ 432 h 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432">
                  <a:moveTo>
                    <a:pt x="7" y="324"/>
                  </a:moveTo>
                  <a:lnTo>
                    <a:pt x="10" y="432"/>
                  </a:lnTo>
                  <a:lnTo>
                    <a:pt x="329" y="209"/>
                  </a:lnTo>
                  <a:lnTo>
                    <a:pt x="0" y="0"/>
                  </a:lnTo>
                  <a:lnTo>
                    <a:pt x="3" y="108"/>
                  </a:lnTo>
                  <a:lnTo>
                    <a:pt x="7" y="3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80" name="Freeform 28"/>
            <p:cNvSpPr>
              <a:spLocks/>
            </p:cNvSpPr>
            <p:nvPr/>
          </p:nvSpPr>
          <p:spPr bwMode="auto">
            <a:xfrm>
              <a:off x="4128" y="1656"/>
              <a:ext cx="279" cy="39"/>
            </a:xfrm>
            <a:custGeom>
              <a:avLst/>
              <a:gdLst>
                <a:gd name="T0" fmla="*/ 0 w 838"/>
                <a:gd name="T1" fmla="*/ 0 h 115"/>
                <a:gd name="T2" fmla="*/ 0 w 838"/>
                <a:gd name="T3" fmla="*/ 0 h 115"/>
                <a:gd name="T4" fmla="*/ 0 w 838"/>
                <a:gd name="T5" fmla="*/ 0 h 115"/>
                <a:gd name="T6" fmla="*/ 0 w 838"/>
                <a:gd name="T7" fmla="*/ 0 h 115"/>
                <a:gd name="T8" fmla="*/ 0 w 838"/>
                <a:gd name="T9" fmla="*/ 0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8"/>
                <a:gd name="T16" fmla="*/ 0 h 115"/>
                <a:gd name="T17" fmla="*/ 838 w 838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8" h="115">
                  <a:moveTo>
                    <a:pt x="0" y="19"/>
                  </a:moveTo>
                  <a:lnTo>
                    <a:pt x="836" y="0"/>
                  </a:lnTo>
                  <a:lnTo>
                    <a:pt x="838" y="96"/>
                  </a:lnTo>
                  <a:lnTo>
                    <a:pt x="1" y="115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81" name="Freeform 29"/>
            <p:cNvSpPr>
              <a:spLocks/>
            </p:cNvSpPr>
            <p:nvPr/>
          </p:nvSpPr>
          <p:spPr bwMode="auto">
            <a:xfrm>
              <a:off x="4378" y="1601"/>
              <a:ext cx="109" cy="144"/>
            </a:xfrm>
            <a:custGeom>
              <a:avLst/>
              <a:gdLst>
                <a:gd name="T0" fmla="*/ 0 w 329"/>
                <a:gd name="T1" fmla="*/ 0 h 432"/>
                <a:gd name="T2" fmla="*/ 0 w 329"/>
                <a:gd name="T3" fmla="*/ 0 h 432"/>
                <a:gd name="T4" fmla="*/ 0 w 329"/>
                <a:gd name="T5" fmla="*/ 0 h 432"/>
                <a:gd name="T6" fmla="*/ 0 w 329"/>
                <a:gd name="T7" fmla="*/ 0 h 432"/>
                <a:gd name="T8" fmla="*/ 0 w 329"/>
                <a:gd name="T9" fmla="*/ 0 h 432"/>
                <a:gd name="T10" fmla="*/ 0 w 329"/>
                <a:gd name="T11" fmla="*/ 0 h 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9"/>
                <a:gd name="T19" fmla="*/ 0 h 432"/>
                <a:gd name="T20" fmla="*/ 329 w 329"/>
                <a:gd name="T21" fmla="*/ 432 h 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9" h="432">
                  <a:moveTo>
                    <a:pt x="7" y="324"/>
                  </a:moveTo>
                  <a:lnTo>
                    <a:pt x="10" y="432"/>
                  </a:lnTo>
                  <a:lnTo>
                    <a:pt x="329" y="209"/>
                  </a:lnTo>
                  <a:lnTo>
                    <a:pt x="0" y="0"/>
                  </a:lnTo>
                  <a:lnTo>
                    <a:pt x="2" y="108"/>
                  </a:lnTo>
                  <a:lnTo>
                    <a:pt x="7" y="3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82" name="Text Box 30"/>
            <p:cNvSpPr txBox="1">
              <a:spLocks noChangeArrowheads="1"/>
            </p:cNvSpPr>
            <p:nvPr/>
          </p:nvSpPr>
          <p:spPr bwMode="auto">
            <a:xfrm>
              <a:off x="1756" y="1507"/>
              <a:ext cx="20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 sz="2800" b="1">
                  <a:solidFill>
                    <a:srgbClr val="FF0000"/>
                  </a:solidFill>
                  <a:latin typeface="Arial" pitchFamily="34" charset="0"/>
                </a:rPr>
                <a:t>Neurotransmitters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58813" y="4046538"/>
            <a:ext cx="1008062" cy="973137"/>
            <a:chOff x="415" y="2549"/>
            <a:chExt cx="635" cy="613"/>
          </a:xfrm>
        </p:grpSpPr>
        <p:sp>
          <p:nvSpPr>
            <p:cNvPr id="78876" name="Text Box 32"/>
            <p:cNvSpPr txBox="1">
              <a:spLocks noChangeArrowheads="1"/>
            </p:cNvSpPr>
            <p:nvPr/>
          </p:nvSpPr>
          <p:spPr bwMode="auto">
            <a:xfrm>
              <a:off x="415" y="2874"/>
              <a:ext cx="4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/>
                <a:t>Ca</a:t>
              </a:r>
              <a:r>
                <a:rPr lang="en-US" baseline="30000"/>
                <a:t>++</a:t>
              </a:r>
              <a:endParaRPr lang="en-US"/>
            </a:p>
          </p:txBody>
        </p:sp>
        <p:sp>
          <p:nvSpPr>
            <p:cNvPr id="78877" name="Line 33"/>
            <p:cNvSpPr>
              <a:spLocks noChangeShapeType="1"/>
            </p:cNvSpPr>
            <p:nvPr/>
          </p:nvSpPr>
          <p:spPr bwMode="auto">
            <a:xfrm flipV="1">
              <a:off x="647" y="2549"/>
              <a:ext cx="403" cy="371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948113" y="4403725"/>
            <a:ext cx="554037" cy="584200"/>
            <a:chOff x="2487" y="2774"/>
            <a:chExt cx="349" cy="368"/>
          </a:xfrm>
        </p:grpSpPr>
        <p:sp>
          <p:nvSpPr>
            <p:cNvPr id="78874" name="Text Box 35"/>
            <p:cNvSpPr txBox="1">
              <a:spLocks noChangeArrowheads="1"/>
            </p:cNvSpPr>
            <p:nvPr/>
          </p:nvSpPr>
          <p:spPr bwMode="auto">
            <a:xfrm>
              <a:off x="2509" y="2774"/>
              <a:ext cx="3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  <a:endParaRPr lang="en-US"/>
            </a:p>
          </p:txBody>
        </p:sp>
        <p:sp>
          <p:nvSpPr>
            <p:cNvPr id="78875" name="Line 36"/>
            <p:cNvSpPr>
              <a:spLocks noChangeShapeType="1"/>
            </p:cNvSpPr>
            <p:nvPr/>
          </p:nvSpPr>
          <p:spPr bwMode="auto">
            <a:xfrm>
              <a:off x="2487" y="2795"/>
              <a:ext cx="0" cy="347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4840288" y="4402138"/>
            <a:ext cx="661987" cy="550862"/>
            <a:chOff x="3049" y="2773"/>
            <a:chExt cx="417" cy="347"/>
          </a:xfrm>
        </p:grpSpPr>
        <p:sp>
          <p:nvSpPr>
            <p:cNvPr id="78872" name="Text Box 38"/>
            <p:cNvSpPr txBox="1">
              <a:spLocks noChangeArrowheads="1"/>
            </p:cNvSpPr>
            <p:nvPr/>
          </p:nvSpPr>
          <p:spPr bwMode="auto">
            <a:xfrm>
              <a:off x="3054" y="2774"/>
              <a:ext cx="4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/>
                <a:t>Na</a:t>
              </a:r>
              <a:r>
                <a:rPr lang="en-US" baseline="30000"/>
                <a:t>+</a:t>
              </a:r>
              <a:endParaRPr lang="en-US"/>
            </a:p>
          </p:txBody>
        </p:sp>
        <p:sp>
          <p:nvSpPr>
            <p:cNvPr id="78873" name="Line 39"/>
            <p:cNvSpPr>
              <a:spLocks noChangeShapeType="1"/>
            </p:cNvSpPr>
            <p:nvPr/>
          </p:nvSpPr>
          <p:spPr bwMode="auto">
            <a:xfrm flipH="1" flipV="1">
              <a:off x="3049" y="2773"/>
              <a:ext cx="0" cy="347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68" name="Text Box 40"/>
          <p:cNvSpPr txBox="1">
            <a:spLocks noChangeArrowheads="1"/>
          </p:cNvSpPr>
          <p:nvPr/>
        </p:nvSpPr>
        <p:spPr bwMode="auto">
          <a:xfrm>
            <a:off x="1851025" y="285750"/>
            <a:ext cx="5900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>
                <a:latin typeface="Arial" pitchFamily="34" charset="0"/>
              </a:rPr>
              <a:t>Where a venom (or drug) could work. . .</a:t>
            </a: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288925" y="1201738"/>
            <a:ext cx="4135438" cy="2017712"/>
            <a:chOff x="182" y="757"/>
            <a:chExt cx="2605" cy="1271"/>
          </a:xfrm>
        </p:grpSpPr>
        <p:sp>
          <p:nvSpPr>
            <p:cNvPr id="78870" name="Line 42"/>
            <p:cNvSpPr>
              <a:spLocks noChangeShapeType="1"/>
            </p:cNvSpPr>
            <p:nvPr/>
          </p:nvSpPr>
          <p:spPr bwMode="auto">
            <a:xfrm>
              <a:off x="792" y="1248"/>
              <a:ext cx="456" cy="7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1" name="Text Box 43"/>
            <p:cNvSpPr txBox="1">
              <a:spLocks noChangeArrowheads="1"/>
            </p:cNvSpPr>
            <p:nvPr/>
          </p:nvSpPr>
          <p:spPr bwMode="auto">
            <a:xfrm>
              <a:off x="182" y="757"/>
              <a:ext cx="260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r>
                <a:rPr lang="en-US"/>
                <a:t>Receptor Agonists / Antagonists</a:t>
              </a:r>
            </a:p>
            <a:p>
              <a:r>
                <a:rPr lang="en-US"/>
                <a:t>Reuptake Inhibitors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laila_cutou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21240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671513" y="0"/>
            <a:ext cx="6562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3200">
                <a:latin typeface="Arial" pitchFamily="34" charset="0"/>
              </a:rPr>
              <a:t>Pacinian Corpuscles</a:t>
            </a:r>
          </a:p>
          <a:p>
            <a:pPr algn="ctr" eaLnBrk="0" hangingPunct="0"/>
            <a:r>
              <a:rPr lang="en-US" sz="3200">
                <a:latin typeface="Arial" pitchFamily="34" charset="0"/>
              </a:rPr>
              <a:t>Detect Vibration (texture)</a:t>
            </a:r>
          </a:p>
        </p:txBody>
      </p:sp>
      <p:pic>
        <p:nvPicPr>
          <p:cNvPr id="47108" name="Picture 3" descr="pacinian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404938"/>
            <a:ext cx="399573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nerv09_s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0"/>
            <a:ext cx="290195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032" descr="Pacinian corpus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4038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034" descr="Compressed corpusc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714750"/>
            <a:ext cx="4248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036" descr="Continued compress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5257800"/>
            <a:ext cx="46672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AutoShape 1037"/>
          <p:cNvSpPr>
            <a:spLocks noChangeArrowheads="1"/>
          </p:cNvSpPr>
          <p:nvPr/>
        </p:nvSpPr>
        <p:spPr bwMode="auto">
          <a:xfrm>
            <a:off x="4114800" y="4133850"/>
            <a:ext cx="247650" cy="32385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AutoShape 1038"/>
          <p:cNvSpPr>
            <a:spLocks noChangeArrowheads="1"/>
          </p:cNvSpPr>
          <p:nvPr/>
        </p:nvSpPr>
        <p:spPr bwMode="auto">
          <a:xfrm rot="5400000">
            <a:off x="5181600" y="4895850"/>
            <a:ext cx="247650" cy="32385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5" name="Group 1046"/>
          <p:cNvGrpSpPr>
            <a:grpSpLocks/>
          </p:cNvGrpSpPr>
          <p:nvPr/>
        </p:nvGrpSpPr>
        <p:grpSpPr bwMode="auto">
          <a:xfrm>
            <a:off x="908050" y="5197475"/>
            <a:ext cx="2495550" cy="704850"/>
            <a:chOff x="320" y="3402"/>
            <a:chExt cx="1572" cy="444"/>
          </a:xfrm>
        </p:grpSpPr>
        <p:sp>
          <p:nvSpPr>
            <p:cNvPr id="47125" name="Line 1040"/>
            <p:cNvSpPr>
              <a:spLocks noChangeShapeType="1"/>
            </p:cNvSpPr>
            <p:nvPr/>
          </p:nvSpPr>
          <p:spPr bwMode="auto">
            <a:xfrm>
              <a:off x="772" y="3412"/>
              <a:ext cx="66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7126" name="Group 1044"/>
            <p:cNvGrpSpPr>
              <a:grpSpLocks/>
            </p:cNvGrpSpPr>
            <p:nvPr/>
          </p:nvGrpSpPr>
          <p:grpSpPr bwMode="auto">
            <a:xfrm>
              <a:off x="1442" y="3402"/>
              <a:ext cx="450" cy="444"/>
              <a:chOff x="1362" y="3402"/>
              <a:chExt cx="450" cy="444"/>
            </a:xfrm>
          </p:grpSpPr>
          <p:sp>
            <p:nvSpPr>
              <p:cNvPr id="47130" name="Line 1041"/>
              <p:cNvSpPr>
                <a:spLocks noChangeShapeType="1"/>
              </p:cNvSpPr>
              <p:nvPr/>
            </p:nvSpPr>
            <p:spPr bwMode="auto">
              <a:xfrm>
                <a:off x="1368" y="3836"/>
                <a:ext cx="4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7131" name="Line 1042"/>
              <p:cNvSpPr>
                <a:spLocks noChangeShapeType="1"/>
              </p:cNvSpPr>
              <p:nvPr/>
            </p:nvSpPr>
            <p:spPr bwMode="auto">
              <a:xfrm rot="-5400000">
                <a:off x="1140" y="3624"/>
                <a:ext cx="4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7127" name="Group 1045"/>
            <p:cNvGrpSpPr>
              <a:grpSpLocks/>
            </p:cNvGrpSpPr>
            <p:nvPr/>
          </p:nvGrpSpPr>
          <p:grpSpPr bwMode="auto">
            <a:xfrm>
              <a:off x="320" y="3402"/>
              <a:ext cx="454" cy="444"/>
              <a:chOff x="320" y="3402"/>
              <a:chExt cx="454" cy="444"/>
            </a:xfrm>
          </p:grpSpPr>
          <p:sp>
            <p:nvSpPr>
              <p:cNvPr id="47128" name="Line 1039"/>
              <p:cNvSpPr>
                <a:spLocks noChangeShapeType="1"/>
              </p:cNvSpPr>
              <p:nvPr/>
            </p:nvSpPr>
            <p:spPr bwMode="auto">
              <a:xfrm>
                <a:off x="320" y="3836"/>
                <a:ext cx="4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7129" name="Line 1043"/>
              <p:cNvSpPr>
                <a:spLocks noChangeShapeType="1"/>
              </p:cNvSpPr>
              <p:nvPr/>
            </p:nvSpPr>
            <p:spPr bwMode="auto">
              <a:xfrm rot="-5400000">
                <a:off x="552" y="3624"/>
                <a:ext cx="4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47116" name="Text Box 1047"/>
          <p:cNvSpPr txBox="1">
            <a:spLocks noChangeArrowheads="1"/>
          </p:cNvSpPr>
          <p:nvPr/>
        </p:nvSpPr>
        <p:spPr bwMode="auto">
          <a:xfrm>
            <a:off x="184150" y="5538788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Pressure</a:t>
            </a:r>
          </a:p>
          <a:p>
            <a:pPr eaLnBrk="1" hangingPunct="1"/>
            <a:r>
              <a:rPr lang="en-US" sz="1200">
                <a:latin typeface="Arial" pitchFamily="34" charset="0"/>
              </a:rPr>
              <a:t>Stimulus</a:t>
            </a:r>
          </a:p>
        </p:txBody>
      </p:sp>
      <p:sp>
        <p:nvSpPr>
          <p:cNvPr id="47117" name="Text Box 1048"/>
          <p:cNvSpPr txBox="1">
            <a:spLocks noChangeArrowheads="1"/>
          </p:cNvSpPr>
          <p:nvPr/>
        </p:nvSpPr>
        <p:spPr bwMode="auto">
          <a:xfrm>
            <a:off x="298450" y="6351588"/>
            <a:ext cx="76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Arial" pitchFamily="34" charset="0"/>
              </a:rPr>
              <a:t>Pacinian</a:t>
            </a:r>
          </a:p>
          <a:p>
            <a:pPr eaLnBrk="1" hangingPunct="1"/>
            <a:r>
              <a:rPr lang="en-US" sz="1200">
                <a:latin typeface="Arial" pitchFamily="34" charset="0"/>
              </a:rPr>
              <a:t>Activity</a:t>
            </a:r>
          </a:p>
        </p:txBody>
      </p:sp>
      <p:sp>
        <p:nvSpPr>
          <p:cNvPr id="47118" name="Line 1050"/>
          <p:cNvSpPr>
            <a:spLocks noChangeShapeType="1"/>
          </p:cNvSpPr>
          <p:nvPr/>
        </p:nvSpPr>
        <p:spPr bwMode="auto">
          <a:xfrm>
            <a:off x="1593850" y="6705600"/>
            <a:ext cx="10604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19" name="Line 1052"/>
          <p:cNvSpPr>
            <a:spLocks noChangeShapeType="1"/>
          </p:cNvSpPr>
          <p:nvPr/>
        </p:nvSpPr>
        <p:spPr bwMode="auto">
          <a:xfrm>
            <a:off x="2654300" y="6705600"/>
            <a:ext cx="7048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20" name="Line 1053"/>
          <p:cNvSpPr>
            <a:spLocks noChangeShapeType="1"/>
          </p:cNvSpPr>
          <p:nvPr/>
        </p:nvSpPr>
        <p:spPr bwMode="auto">
          <a:xfrm rot="-5400000">
            <a:off x="2381250" y="6369050"/>
            <a:ext cx="7048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21" name="Line 1055"/>
          <p:cNvSpPr>
            <a:spLocks noChangeShapeType="1"/>
          </p:cNvSpPr>
          <p:nvPr/>
        </p:nvSpPr>
        <p:spPr bwMode="auto">
          <a:xfrm>
            <a:off x="895350" y="6705600"/>
            <a:ext cx="7048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22" name="Line 1056"/>
          <p:cNvSpPr>
            <a:spLocks noChangeShapeType="1"/>
          </p:cNvSpPr>
          <p:nvPr/>
        </p:nvSpPr>
        <p:spPr bwMode="auto">
          <a:xfrm rot="-5400000">
            <a:off x="1327150" y="6369050"/>
            <a:ext cx="7048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23" name="Line 1057"/>
          <p:cNvSpPr>
            <a:spLocks noChangeShapeType="1"/>
          </p:cNvSpPr>
          <p:nvPr/>
        </p:nvSpPr>
        <p:spPr bwMode="auto">
          <a:xfrm rot="-5400000">
            <a:off x="1397000" y="6369050"/>
            <a:ext cx="7048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7124" name="Line 1058"/>
          <p:cNvSpPr>
            <a:spLocks noChangeShapeType="1"/>
          </p:cNvSpPr>
          <p:nvPr/>
        </p:nvSpPr>
        <p:spPr bwMode="auto">
          <a:xfrm rot="-5400000">
            <a:off x="2444750" y="6362700"/>
            <a:ext cx="7048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/>
          <a:stretch>
            <a:fillRect/>
          </a:stretch>
        </p:blipFill>
        <p:spPr bwMode="auto">
          <a:xfrm>
            <a:off x="2592388" y="0"/>
            <a:ext cx="324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b="6857"/>
          <a:stretch/>
        </p:blipFill>
        <p:spPr bwMode="auto">
          <a:xfrm>
            <a:off x="6962775" y="0"/>
            <a:ext cx="1724025" cy="638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 rot="16200000">
            <a:off x="-153698" y="3256270"/>
            <a:ext cx="4471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dirty="0">
                <a:solidFill>
                  <a:srgbClr val="00B0F0"/>
                </a:solidFill>
              </a:rPr>
              <a:t>Muscle Spindle </a:t>
            </a:r>
            <a:r>
              <a:rPr lang="en-US" dirty="0" smtClean="0">
                <a:solidFill>
                  <a:srgbClr val="00B0F0"/>
                </a:solidFill>
              </a:rPr>
              <a:t>– Stretch Receptor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 rot="16200000">
            <a:off x="4008064" y="3183087"/>
            <a:ext cx="5172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dirty="0"/>
              <a:t>Golgi Tendon Organ </a:t>
            </a:r>
            <a:r>
              <a:rPr lang="en-US" dirty="0" smtClean="0"/>
              <a:t>– Tension Receptor</a:t>
            </a:r>
            <a:endParaRPr lang="en-US" dirty="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 rot="16200000">
            <a:off x="-1741725" y="2971004"/>
            <a:ext cx="53235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b="1" dirty="0" smtClean="0">
                <a:latin typeface="Arial" pitchFamily="34" charset="0"/>
              </a:rPr>
              <a:t>Receptors in Muscles and Tendons</a:t>
            </a:r>
          </a:p>
          <a:p>
            <a:pPr algn="ctr"/>
            <a:r>
              <a:rPr lang="en-US" b="1" dirty="0" smtClean="0">
                <a:latin typeface="Arial" pitchFamily="34" charset="0"/>
              </a:rPr>
              <a:t>Encode Body Position</a:t>
            </a:r>
            <a:endParaRPr lang="en-US" b="1" dirty="0"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016240" y="3425983"/>
            <a:ext cx="873760" cy="34320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235200" y="3535680"/>
            <a:ext cx="1686560" cy="152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6200000">
            <a:off x="2155171" y="5283162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Muscle fiber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885587" y="97047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Red is motor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998720" y="0"/>
            <a:ext cx="103632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94490" y="3221155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B0F0"/>
                </a:solidFill>
              </a:rPr>
              <a:t>Blue is sensory</a:t>
            </a:r>
            <a:endParaRPr lang="en-US" sz="1800" b="1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697574">
            <a:off x="7462406" y="1446892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Sensory fiber</a:t>
            </a:r>
          </a:p>
          <a:p>
            <a:pPr algn="ctr"/>
            <a:r>
              <a:rPr lang="en-US" sz="1800" b="1" dirty="0" smtClean="0"/>
              <a:t>attached to tendon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91679" y="-1596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49438" y="6395000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Muscle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59" name="Picture 3" descr="touch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836738"/>
            <a:ext cx="8032750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295400" y="412750"/>
            <a:ext cx="741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b="1" dirty="0">
                <a:latin typeface="Arial" pitchFamily="34" charset="0"/>
              </a:rPr>
              <a:t>This is a Muscle spindle, </a:t>
            </a:r>
          </a:p>
          <a:p>
            <a:pPr algn="ctr" eaLnBrk="1" hangingPunct="1"/>
            <a:r>
              <a:rPr lang="en-US" b="1" dirty="0">
                <a:latin typeface="Arial" pitchFamily="34" charset="0"/>
              </a:rPr>
              <a:t>but other </a:t>
            </a:r>
            <a:r>
              <a:rPr lang="en-US" b="1" i="1" u="sng" dirty="0">
                <a:latin typeface="Arial" pitchFamily="34" charset="0"/>
              </a:rPr>
              <a:t>Mechanoreceptors</a:t>
            </a:r>
            <a:r>
              <a:rPr lang="en-US" b="1" dirty="0">
                <a:latin typeface="Arial" pitchFamily="34" charset="0"/>
              </a:rPr>
              <a:t> (i.e., Basket Cells and </a:t>
            </a:r>
            <a:r>
              <a:rPr lang="en-US" b="1" dirty="0" err="1">
                <a:latin typeface="Arial" pitchFamily="34" charset="0"/>
              </a:rPr>
              <a:t>Pacinian</a:t>
            </a:r>
            <a:r>
              <a:rPr lang="en-US" b="1" dirty="0">
                <a:latin typeface="Arial" pitchFamily="34" charset="0"/>
              </a:rPr>
              <a:t> Corpuscles) also work this way</a:t>
            </a:r>
          </a:p>
        </p:txBody>
      </p:sp>
      <p:sp>
        <p:nvSpPr>
          <p:cNvPr id="45061" name="AutoShape 5"/>
          <p:cNvSpPr>
            <a:spLocks/>
          </p:cNvSpPr>
          <p:nvPr/>
        </p:nvSpPr>
        <p:spPr bwMode="auto">
          <a:xfrm>
            <a:off x="6963728" y="1755140"/>
            <a:ext cx="2076450" cy="2210435"/>
          </a:xfrm>
          <a:prstGeom prst="borderCallout2">
            <a:avLst>
              <a:gd name="adj1" fmla="val 8088"/>
              <a:gd name="adj2" fmla="val -3671"/>
              <a:gd name="adj3" fmla="val 8088"/>
              <a:gd name="adj4" fmla="val -3671"/>
              <a:gd name="adj5" fmla="val 145801"/>
              <a:gd name="adj6" fmla="val -93530"/>
            </a:avLst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cytoskeletal strands </a:t>
            </a:r>
            <a:r>
              <a:rPr lang="en-US" sz="2000" dirty="0"/>
              <a:t>are like the ‘tip links’ of inner hair </a:t>
            </a:r>
            <a:r>
              <a:rPr lang="en-US" sz="2000" dirty="0" smtClean="0"/>
              <a:t>cells. Ion channels ‘pulled open’ by mechanical force.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4470400" y="6248400"/>
            <a:ext cx="1473200" cy="314960"/>
          </a:xfrm>
          <a:prstGeom prst="rect">
            <a:avLst/>
          </a:prstGeom>
          <a:solidFill>
            <a:srgbClr val="FF0000">
              <a:alpha val="25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Skin Senses:  2 Pathways to Cortex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2028824"/>
            <a:ext cx="7772400" cy="4684395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Lemniscal</a:t>
            </a:r>
            <a:r>
              <a:rPr lang="en-US" sz="2800" dirty="0" smtClean="0"/>
              <a:t> Pathway </a:t>
            </a:r>
            <a:r>
              <a:rPr lang="en-US" sz="2000" dirty="0" smtClean="0"/>
              <a:t>(</a:t>
            </a:r>
            <a:r>
              <a:rPr lang="en-US" sz="2000" dirty="0" err="1" smtClean="0"/>
              <a:t>mechanorecepetors</a:t>
            </a:r>
            <a:r>
              <a:rPr lang="en-US" sz="2000" dirty="0" smtClean="0"/>
              <a:t>)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Tactile, pressure, </a:t>
            </a:r>
            <a:r>
              <a:rPr lang="en-US" sz="2400" u="sng" dirty="0" smtClean="0"/>
              <a:t>Basket Cell</a:t>
            </a:r>
            <a:r>
              <a:rPr lang="en-US" sz="2400" dirty="0" smtClean="0"/>
              <a:t> (detect)</a:t>
            </a:r>
          </a:p>
          <a:p>
            <a:pPr lvl="1" eaLnBrk="1" hangingPunct="1"/>
            <a:r>
              <a:rPr lang="en-US" sz="2400" dirty="0" smtClean="0"/>
              <a:t>Tactile, vibration/texture, </a:t>
            </a:r>
            <a:r>
              <a:rPr lang="en-US" sz="2400" u="sng" dirty="0" err="1" smtClean="0"/>
              <a:t>Pacinian</a:t>
            </a:r>
            <a:r>
              <a:rPr lang="en-US" sz="2400" u="sng" dirty="0" smtClean="0"/>
              <a:t> Corpuscle</a:t>
            </a:r>
            <a:r>
              <a:rPr lang="en-US" sz="2400" dirty="0" smtClean="0"/>
              <a:t> (ID)</a:t>
            </a:r>
          </a:p>
          <a:p>
            <a:pPr marL="457200" lvl="1" indent="0" eaLnBrk="1" hangingPunct="1">
              <a:buNone/>
            </a:pPr>
            <a:endParaRPr lang="en-US" sz="2400" u="sng" dirty="0" smtClean="0"/>
          </a:p>
          <a:p>
            <a:pPr eaLnBrk="1" hangingPunct="1"/>
            <a:r>
              <a:rPr lang="en-US" sz="2800" dirty="0" err="1" smtClean="0"/>
              <a:t>Spinothalamic</a:t>
            </a:r>
            <a:r>
              <a:rPr lang="en-US" sz="2800" dirty="0" smtClean="0"/>
              <a:t> Pathway </a:t>
            </a:r>
            <a:r>
              <a:rPr lang="en-US" sz="2000" dirty="0" smtClean="0"/>
              <a:t>(free nerve endings)</a:t>
            </a:r>
            <a:r>
              <a:rPr lang="en-US" sz="2800" dirty="0" smtClean="0"/>
              <a:t> </a:t>
            </a:r>
          </a:p>
          <a:p>
            <a:pPr lvl="1" eaLnBrk="1" hangingPunct="1"/>
            <a:r>
              <a:rPr lang="en-US" sz="2400" dirty="0" smtClean="0"/>
              <a:t>Tissue Damage, pain, </a:t>
            </a:r>
            <a:r>
              <a:rPr lang="en-US" sz="2400" u="sng" dirty="0" err="1" smtClean="0"/>
              <a:t>Nociceptor</a:t>
            </a:r>
            <a:r>
              <a:rPr lang="en-US" sz="2400" dirty="0" smtClean="0"/>
              <a:t> (detect)</a:t>
            </a:r>
          </a:p>
          <a:p>
            <a:pPr lvl="1" eaLnBrk="1" hangingPunct="1"/>
            <a:r>
              <a:rPr lang="en-US" sz="2400" dirty="0" smtClean="0"/>
              <a:t>Temperature, hot/cold, </a:t>
            </a:r>
            <a:r>
              <a:rPr lang="en-US" sz="2400" u="sng" dirty="0"/>
              <a:t>T</a:t>
            </a:r>
            <a:r>
              <a:rPr lang="en-US" sz="2400" u="sng" dirty="0" smtClean="0"/>
              <a:t>hermal </a:t>
            </a:r>
            <a:r>
              <a:rPr lang="en-US" sz="2400" u="sng" dirty="0"/>
              <a:t>R</a:t>
            </a:r>
            <a:r>
              <a:rPr lang="en-US" sz="2400" u="sng" dirty="0" smtClean="0"/>
              <a:t>eceptor</a:t>
            </a:r>
            <a:r>
              <a:rPr lang="en-US" sz="2400" dirty="0" smtClean="0"/>
              <a:t> (ID)</a:t>
            </a:r>
          </a:p>
          <a:p>
            <a:pPr lvl="1" eaLnBrk="1" hangingPunct="1"/>
            <a:r>
              <a:rPr lang="en-US" sz="2400" dirty="0" smtClean="0">
                <a:solidFill>
                  <a:srgbClr val="6600FF"/>
                </a:solidFill>
              </a:rPr>
              <a:t>This pathway is ‘gated’ in the spinal cord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8"/>
          <p:cNvSpPr>
            <a:spLocks noChangeArrowheads="1"/>
          </p:cNvSpPr>
          <p:nvPr/>
        </p:nvSpPr>
        <p:spPr bwMode="auto">
          <a:xfrm>
            <a:off x="7461250" y="6584950"/>
            <a:ext cx="1685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Rectangle 1029"/>
          <p:cNvSpPr>
            <a:spLocks noChangeArrowheads="1"/>
          </p:cNvSpPr>
          <p:nvPr/>
        </p:nvSpPr>
        <p:spPr bwMode="auto">
          <a:xfrm>
            <a:off x="4000500" y="5029200"/>
            <a:ext cx="11620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Rectangle 1031"/>
          <p:cNvSpPr>
            <a:spLocks noChangeArrowheads="1"/>
          </p:cNvSpPr>
          <p:nvPr/>
        </p:nvSpPr>
        <p:spPr bwMode="auto">
          <a:xfrm>
            <a:off x="4000500" y="2628900"/>
            <a:ext cx="9604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Rectangle 1033"/>
          <p:cNvSpPr>
            <a:spLocks noChangeArrowheads="1"/>
          </p:cNvSpPr>
          <p:nvPr/>
        </p:nvSpPr>
        <p:spPr bwMode="auto">
          <a:xfrm>
            <a:off x="4000500" y="1143000"/>
            <a:ext cx="9334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Rectangle 1035"/>
          <p:cNvSpPr>
            <a:spLocks noChangeArrowheads="1"/>
          </p:cNvSpPr>
          <p:nvPr/>
        </p:nvSpPr>
        <p:spPr bwMode="auto">
          <a:xfrm>
            <a:off x="4000500" y="114300"/>
            <a:ext cx="7239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59" name="Group 61"/>
          <p:cNvGrpSpPr>
            <a:grpSpLocks/>
          </p:cNvGrpSpPr>
          <p:nvPr/>
        </p:nvGrpSpPr>
        <p:grpSpPr bwMode="auto">
          <a:xfrm>
            <a:off x="0" y="4495800"/>
            <a:ext cx="9144000" cy="2362200"/>
            <a:chOff x="0" y="673"/>
            <a:chExt cx="5760" cy="1488"/>
          </a:xfrm>
        </p:grpSpPr>
        <p:pic>
          <p:nvPicPr>
            <p:cNvPr id="4917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0"/>
            <a:stretch>
              <a:fillRect/>
            </a:stretch>
          </p:blipFill>
          <p:spPr bwMode="auto">
            <a:xfrm rot="-5400000">
              <a:off x="2142" y="-1469"/>
              <a:ext cx="1476" cy="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79" name="Freeform 55"/>
            <p:cNvSpPr>
              <a:spLocks/>
            </p:cNvSpPr>
            <p:nvPr/>
          </p:nvSpPr>
          <p:spPr bwMode="auto">
            <a:xfrm>
              <a:off x="943" y="1830"/>
              <a:ext cx="4775" cy="140"/>
            </a:xfrm>
            <a:custGeom>
              <a:avLst/>
              <a:gdLst>
                <a:gd name="T0" fmla="*/ 0 w 4775"/>
                <a:gd name="T1" fmla="*/ 140 h 140"/>
                <a:gd name="T2" fmla="*/ 451 w 4775"/>
                <a:gd name="T3" fmla="*/ 40 h 140"/>
                <a:gd name="T4" fmla="*/ 1879 w 4775"/>
                <a:gd name="T5" fmla="*/ 6 h 140"/>
                <a:gd name="T6" fmla="*/ 3131 w 4775"/>
                <a:gd name="T7" fmla="*/ 73 h 140"/>
                <a:gd name="T8" fmla="*/ 4500 w 4775"/>
                <a:gd name="T9" fmla="*/ 123 h 140"/>
                <a:gd name="T10" fmla="*/ 4775 w 4775"/>
                <a:gd name="T11" fmla="*/ 131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75"/>
                <a:gd name="T19" fmla="*/ 0 h 140"/>
                <a:gd name="T20" fmla="*/ 4775 w 4775"/>
                <a:gd name="T21" fmla="*/ 140 h 1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75" h="140">
                  <a:moveTo>
                    <a:pt x="0" y="140"/>
                  </a:moveTo>
                  <a:cubicBezTo>
                    <a:pt x="69" y="101"/>
                    <a:pt x="138" y="62"/>
                    <a:pt x="451" y="40"/>
                  </a:cubicBezTo>
                  <a:cubicBezTo>
                    <a:pt x="764" y="18"/>
                    <a:pt x="1432" y="0"/>
                    <a:pt x="1879" y="6"/>
                  </a:cubicBezTo>
                  <a:cubicBezTo>
                    <a:pt x="2326" y="12"/>
                    <a:pt x="2694" y="54"/>
                    <a:pt x="3131" y="73"/>
                  </a:cubicBezTo>
                  <a:cubicBezTo>
                    <a:pt x="3568" y="92"/>
                    <a:pt x="4226" y="113"/>
                    <a:pt x="4500" y="123"/>
                  </a:cubicBezTo>
                  <a:cubicBezTo>
                    <a:pt x="4774" y="133"/>
                    <a:pt x="4774" y="132"/>
                    <a:pt x="4775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Text Box 57"/>
            <p:cNvSpPr txBox="1">
              <a:spLocks noChangeArrowheads="1"/>
            </p:cNvSpPr>
            <p:nvPr/>
          </p:nvSpPr>
          <p:spPr bwMode="auto">
            <a:xfrm>
              <a:off x="1959" y="1571"/>
              <a:ext cx="19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D o r s a l – S e n s o r y</a:t>
              </a:r>
            </a:p>
          </p:txBody>
        </p:sp>
        <p:sp>
          <p:nvSpPr>
            <p:cNvPr id="49181" name="Text Box 58"/>
            <p:cNvSpPr txBox="1">
              <a:spLocks noChangeArrowheads="1"/>
            </p:cNvSpPr>
            <p:nvPr/>
          </p:nvSpPr>
          <p:spPr bwMode="auto">
            <a:xfrm>
              <a:off x="1959" y="1873"/>
              <a:ext cx="1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V e n t r a l – M o t o r</a:t>
              </a:r>
            </a:p>
          </p:txBody>
        </p:sp>
        <p:sp>
          <p:nvSpPr>
            <p:cNvPr id="49182" name="Text Box 59"/>
            <p:cNvSpPr txBox="1">
              <a:spLocks noChangeArrowheads="1"/>
            </p:cNvSpPr>
            <p:nvPr/>
          </p:nvSpPr>
          <p:spPr bwMode="auto">
            <a:xfrm>
              <a:off x="992" y="1901"/>
              <a:ext cx="9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800"/>
                <a:t>Hypothalamus</a:t>
              </a:r>
            </a:p>
          </p:txBody>
        </p:sp>
        <p:sp>
          <p:nvSpPr>
            <p:cNvPr id="49183" name="Text Box 60"/>
            <p:cNvSpPr txBox="1">
              <a:spLocks noChangeArrowheads="1"/>
            </p:cNvSpPr>
            <p:nvPr/>
          </p:nvSpPr>
          <p:spPr bwMode="auto">
            <a:xfrm>
              <a:off x="1264" y="1588"/>
              <a:ext cx="6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800"/>
                <a:t>Thalamus</a:t>
              </a:r>
            </a:p>
          </p:txBody>
        </p:sp>
      </p:grpSp>
      <p:pic>
        <p:nvPicPr>
          <p:cNvPr id="49160" name="Picture 1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-11113"/>
            <a:ext cx="3708400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1030"/>
          <p:cNvSpPr>
            <a:spLocks noChangeArrowheads="1"/>
          </p:cNvSpPr>
          <p:nvPr/>
        </p:nvSpPr>
        <p:spPr bwMode="auto">
          <a:xfrm>
            <a:off x="7751538" y="5504306"/>
            <a:ext cx="12952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Spinal Cord</a:t>
            </a:r>
          </a:p>
        </p:txBody>
      </p:sp>
      <p:sp>
        <p:nvSpPr>
          <p:cNvPr id="69642" name="Rectangle 1034"/>
          <p:cNvSpPr>
            <a:spLocks noChangeArrowheads="1"/>
          </p:cNvSpPr>
          <p:nvPr/>
        </p:nvSpPr>
        <p:spPr bwMode="auto">
          <a:xfrm>
            <a:off x="7739336" y="1016719"/>
            <a:ext cx="10772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Thalamus</a:t>
            </a:r>
          </a:p>
        </p:txBody>
      </p:sp>
      <p:sp>
        <p:nvSpPr>
          <p:cNvPr id="69644" name="Rectangle 1036"/>
          <p:cNvSpPr>
            <a:spLocks noChangeArrowheads="1"/>
          </p:cNvSpPr>
          <p:nvPr/>
        </p:nvSpPr>
        <p:spPr bwMode="auto">
          <a:xfrm>
            <a:off x="8374321" y="190348"/>
            <a:ext cx="7309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Cortex</a:t>
            </a:r>
          </a:p>
          <a:p>
            <a:pPr algn="ctr" eaLnBrk="0" hangingPunct="0">
              <a:defRPr/>
            </a:pPr>
            <a:r>
              <a:rPr lang="en-US" sz="1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parietal</a:t>
            </a:r>
            <a:endParaRPr lang="en-US" sz="1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9164" name="Picture 3" descr="skin as organ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4"/>
          <a:stretch>
            <a:fillRect/>
          </a:stretch>
        </p:blipFill>
        <p:spPr bwMode="auto">
          <a:xfrm>
            <a:off x="4089400" y="1184275"/>
            <a:ext cx="2522538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Rectangle 1032"/>
          <p:cNvSpPr>
            <a:spLocks noChangeArrowheads="1"/>
          </p:cNvSpPr>
          <p:nvPr/>
        </p:nvSpPr>
        <p:spPr bwMode="auto">
          <a:xfrm>
            <a:off x="7919288" y="1770573"/>
            <a:ext cx="10772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Hindbrain</a:t>
            </a:r>
          </a:p>
        </p:txBody>
      </p:sp>
      <p:grpSp>
        <p:nvGrpSpPr>
          <p:cNvPr id="49166" name="Group 32"/>
          <p:cNvGrpSpPr>
            <a:grpSpLocks/>
          </p:cNvGrpSpPr>
          <p:nvPr/>
        </p:nvGrpSpPr>
        <p:grpSpPr bwMode="auto">
          <a:xfrm>
            <a:off x="160338" y="2665413"/>
            <a:ext cx="3322637" cy="1779587"/>
            <a:chOff x="2286000" y="1347811"/>
            <a:chExt cx="4556125" cy="2439988"/>
          </a:xfrm>
        </p:grpSpPr>
        <p:pic>
          <p:nvPicPr>
            <p:cNvPr id="49175" name="Picture 62" descr="j039749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86000" y="1347811"/>
              <a:ext cx="4556125" cy="243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573858" y="2381704"/>
              <a:ext cx="1018761" cy="4222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n-lt"/>
                  <a:cs typeface="+mn-cs"/>
                </a:rPr>
                <a:t>Dorsal</a:t>
              </a:r>
              <a:endParaRPr lang="en-US" sz="2000" b="1" dirty="0">
                <a:latin typeface="+mn-lt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45560" y="3076046"/>
              <a:ext cx="1073181" cy="4222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n-lt"/>
                  <a:cs typeface="+mn-cs"/>
                </a:rPr>
                <a:t>Ventral</a:t>
              </a:r>
              <a:endParaRPr lang="en-US" sz="2000" b="1" dirty="0">
                <a:latin typeface="+mn-lt"/>
                <a:cs typeface="+mn-c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394579" y="5040877"/>
            <a:ext cx="2146742" cy="92333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Dorsal</a:t>
            </a:r>
            <a:endParaRPr lang="en-US" sz="4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66678" y="4935702"/>
            <a:ext cx="2146742" cy="92333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Ventral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3181" y="244696"/>
            <a:ext cx="5834132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Thinking in 3D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Dorsal/Ventral Organization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Left/Right Crossing</a:t>
            </a:r>
          </a:p>
        </p:txBody>
      </p:sp>
      <p:sp>
        <p:nvSpPr>
          <p:cNvPr id="41" name="Rectangle 1036"/>
          <p:cNvSpPr>
            <a:spLocks noChangeArrowheads="1"/>
          </p:cNvSpPr>
          <p:nvPr/>
        </p:nvSpPr>
        <p:spPr bwMode="auto">
          <a:xfrm>
            <a:off x="5860794" y="190348"/>
            <a:ext cx="7309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Cortex</a:t>
            </a:r>
          </a:p>
          <a:p>
            <a:pPr algn="ctr" eaLnBrk="0" hangingPunct="0">
              <a:defRPr/>
            </a:pPr>
            <a:r>
              <a:rPr lang="en-US" sz="1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frontal</a:t>
            </a:r>
            <a:endParaRPr lang="en-US" sz="1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2550" y="1757363"/>
            <a:ext cx="323850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D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O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R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S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A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5100" y="4500563"/>
            <a:ext cx="16240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SENSORY NEURONS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50225" y="4419600"/>
            <a:ext cx="87788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MUSCLES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50225" y="3432175"/>
            <a:ext cx="87788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MUSCLES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touch4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touch2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pain 4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pain 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pain 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pain 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pain 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pain 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WINDOWS\Desktop\New Folder\pain 1.JPG"/>
</p:tagLst>
</file>

<file path=ppt/theme/theme1.xml><?xml version="1.0" encoding="utf-8"?>
<a:theme xmlns:a="http://schemas.openxmlformats.org/drawingml/2006/main" name="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ds Tie">
  <a:themeElements>
    <a:clrScheme name="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0000CC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Designs\Dad`s Tie.pot</Template>
  <TotalTime>6822</TotalTime>
  <Words>1213</Words>
  <Application>Microsoft Office PowerPoint</Application>
  <PresentationFormat>On-screen Show (4:3)</PresentationFormat>
  <Paragraphs>282</Paragraphs>
  <Slides>40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MS PGothic</vt:lpstr>
      <vt:lpstr>Arial</vt:lpstr>
      <vt:lpstr>Calibri</vt:lpstr>
      <vt:lpstr>Monotype Sorts</vt:lpstr>
      <vt:lpstr>Rockwell Condensed</vt:lpstr>
      <vt:lpstr>Tempo Grunge</vt:lpstr>
      <vt:lpstr>Times</vt:lpstr>
      <vt:lpstr>Times New Roman</vt:lpstr>
      <vt:lpstr>Wingdings</vt:lpstr>
      <vt:lpstr>Dad`s Tie</vt:lpstr>
      <vt:lpstr>Dads Tie</vt:lpstr>
      <vt:lpstr>Office Theme</vt:lpstr>
      <vt:lpstr>1_Office Theme</vt:lpstr>
      <vt:lpstr>2_Office Theme</vt:lpstr>
      <vt:lpstr>Image</vt:lpstr>
      <vt:lpstr>Clip</vt:lpstr>
      <vt:lpstr>The Skin:  Largest Organ in the Body</vt:lpstr>
      <vt:lpstr>The Stimuli of Somatosensation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Skin Senses:  2 Pathways to Cortex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Receptive fields  periphery vs. cortex</vt:lpstr>
      <vt:lpstr>Two-Point Discrimination</vt:lpstr>
      <vt:lpstr>PowerPoint Presentation</vt:lpstr>
      <vt:lpstr>Two-Point Thresholds</vt:lpstr>
      <vt:lpstr>PowerPoint Presentation</vt:lpstr>
      <vt:lpstr>Receptive fields  periphery vs. cortex</vt:lpstr>
      <vt:lpstr>PowerPoint Presentation</vt:lpstr>
      <vt:lpstr>PowerPoint Presentation</vt:lpstr>
      <vt:lpstr>Experience Changes Cortical Maps</vt:lpstr>
      <vt:lpstr>What is the result of all this ‘experience’?</vt:lpstr>
      <vt:lpstr>Variation in Cortical Maps</vt:lpstr>
      <vt:lpstr>PowerPoint Presentation</vt:lpstr>
      <vt:lpstr>PowerPoint Presentation</vt:lpstr>
      <vt:lpstr>PowerPoint Presentation</vt:lpstr>
      <vt:lpstr>Spinal Gate Theory:</vt:lpstr>
      <vt:lpstr>PowerPoint Presentation</vt:lpstr>
      <vt:lpstr>PowerPoint Presentation</vt:lpstr>
      <vt:lpstr>PowerPoint Presentation</vt:lpstr>
      <vt:lpstr>PowerPoint Presentation</vt:lpstr>
      <vt:lpstr>Endogenous Opiates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</dc:title>
  <dc:creator>Frank Johnson</dc:creator>
  <cp:lastModifiedBy>Frank Johnson</cp:lastModifiedBy>
  <cp:revision>323</cp:revision>
  <dcterms:created xsi:type="dcterms:W3CDTF">1995-06-02T22:19:30Z</dcterms:created>
  <dcterms:modified xsi:type="dcterms:W3CDTF">2014-02-12T19:17:25Z</dcterms:modified>
</cp:coreProperties>
</file>