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58" r:id="rId2"/>
    <p:sldId id="271" r:id="rId3"/>
    <p:sldId id="272" r:id="rId4"/>
    <p:sldId id="259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216" y="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5B0E2C9-CF41-437C-A2E8-A56A6EFF75E3}" type="datetimeFigureOut">
              <a:rPr lang="en-US"/>
              <a:pPr>
                <a:defRPr/>
              </a:pPr>
              <a:t>1/27/2014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CB30C77-DC55-40E3-80E8-F8BA8C9FFE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375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fld id="{FFEA182E-85B6-43F5-9480-391E47C01C94}" type="slidenum">
              <a:rPr lang="en-US">
                <a:latin typeface="Times New Roman" panose="02020603050405020304" pitchFamily="18" charset="0"/>
              </a:rPr>
              <a:pPr/>
              <a:t>1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82991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fld id="{8E014C77-ABEF-440D-9AD0-250550A44751}" type="slidenum">
              <a:rPr lang="en-US">
                <a:latin typeface="Times New Roman" panose="02020603050405020304" pitchFamily="18" charset="0"/>
              </a:rPr>
              <a:pPr/>
              <a:t>11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76583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fld id="{835DFCC6-603F-4279-8F04-C23057CDAF58}" type="slidenum">
              <a:rPr lang="en-US">
                <a:latin typeface="Times New Roman" panose="02020603050405020304" pitchFamily="18" charset="0"/>
              </a:rPr>
              <a:pPr/>
              <a:t>12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8326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fld id="{373DE068-3ABB-48BA-9BAF-4B57B54F84DA}" type="slidenum">
              <a:rPr lang="en-US">
                <a:latin typeface="Times New Roman" panose="02020603050405020304" pitchFamily="18" charset="0"/>
              </a:rPr>
              <a:pPr/>
              <a:t>13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9532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fld id="{866CA0E0-D0CF-44FA-9519-849E5A0C9E91}" type="slidenum">
              <a:rPr lang="en-US">
                <a:latin typeface="Times New Roman" panose="02020603050405020304" pitchFamily="18" charset="0"/>
              </a:rPr>
              <a:pPr/>
              <a:t>14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14913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fld id="{FFEA182E-85B6-43F5-9480-391E47C01C94}" type="slidenum">
              <a:rPr lang="en-US">
                <a:latin typeface="Times New Roman" panose="02020603050405020304" pitchFamily="18" charset="0"/>
              </a:rPr>
              <a:pPr/>
              <a:t>3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8844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fld id="{D6361BB8-6787-4FC3-934E-F9CD00E45DDD}" type="slidenum">
              <a:rPr lang="en-US">
                <a:latin typeface="Times New Roman" panose="02020603050405020304" pitchFamily="18" charset="0"/>
              </a:rPr>
              <a:pPr/>
              <a:t>4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604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fld id="{952CF90B-23B0-4FB6-9938-D7526B2CBDE8}" type="slidenum">
              <a:rPr lang="en-US">
                <a:latin typeface="Times New Roman" panose="02020603050405020304" pitchFamily="18" charset="0"/>
              </a:rPr>
              <a:pPr/>
              <a:t>5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8300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fld id="{3B1F3D80-9C1E-46F3-8000-65D95B910FC2}" type="slidenum">
              <a:rPr lang="en-US">
                <a:latin typeface="Times New Roman" panose="02020603050405020304" pitchFamily="18" charset="0"/>
              </a:rPr>
              <a:pPr/>
              <a:t>6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08993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fld id="{3FEB2B7B-1B12-451C-A751-E8901E5F50FE}" type="slidenum">
              <a:rPr lang="en-US">
                <a:latin typeface="Times New Roman" panose="02020603050405020304" pitchFamily="18" charset="0"/>
              </a:rPr>
              <a:pPr/>
              <a:t>7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514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fld id="{762FDCFE-0457-4A79-8686-8E683A43D301}" type="slidenum">
              <a:rPr lang="en-US">
                <a:latin typeface="Times New Roman" panose="02020603050405020304" pitchFamily="18" charset="0"/>
              </a:rPr>
              <a:pPr/>
              <a:t>8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54972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fld id="{DD8B410A-D3A6-4D94-9A06-24CFA7A9D968}" type="slidenum">
              <a:rPr lang="en-US">
                <a:latin typeface="Times New Roman" panose="02020603050405020304" pitchFamily="18" charset="0"/>
              </a:rPr>
              <a:pPr/>
              <a:t>9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41517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fld id="{5DFF95B5-CB2D-4E87-962C-C495FDE55D90}" type="slidenum">
              <a:rPr lang="en-US">
                <a:latin typeface="Times New Roman" panose="02020603050405020304" pitchFamily="18" charset="0"/>
              </a:rPr>
              <a:pPr/>
              <a:t>10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23255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3D980-379C-4BA1-89C4-5D60C02C31B5}" type="datetime1">
              <a:rPr lang="en-US"/>
              <a:pPr>
                <a:defRPr/>
              </a:pPr>
              <a:t>1/27/2014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495A6-165E-4CAD-8459-67DFFE8ACC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28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8FA92-4115-4E22-BD42-DB8845FEAB14}" type="datetime1">
              <a:rPr lang="en-US"/>
              <a:pPr>
                <a:defRPr/>
              </a:pPr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165DD-704F-48EC-A3E8-8BFBF63C0D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74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D1394-82DC-4A26-B589-A6FF66B10F86}" type="datetime1">
              <a:rPr lang="en-US"/>
              <a:pPr>
                <a:defRPr/>
              </a:pPr>
              <a:t>1/27/2014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A61E4-5CD0-4F91-92EB-E032063554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3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A1E16-1D85-4B49-8FF0-0BFEE10F97DF}" type="datetime1">
              <a:rPr lang="en-US"/>
              <a:pPr>
                <a:defRPr/>
              </a:pPr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7E9E2-F62F-4079-B5ED-DF164A3942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07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3AAA8-3A5A-49C8-8E38-E1CB6431ABB1}" type="datetime1">
              <a:rPr lang="en-US"/>
              <a:pPr>
                <a:defRPr/>
              </a:pPr>
              <a:t>1/27/2014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6BCF2-D484-42D0-A6E8-757AEAB79B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82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5F093-D08A-481D-A648-8F9B5FCC598C}" type="datetime1">
              <a:rPr lang="en-US"/>
              <a:pPr>
                <a:defRPr/>
              </a:pPr>
              <a:t>1/27/2014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F0A9CFB-9F80-4BB1-89EA-68CB1C5858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6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59DAF-3174-4D44-957A-5EC5EDA85BD4}" type="datetime1">
              <a:rPr lang="en-US"/>
              <a:pPr>
                <a:defRPr/>
              </a:pPr>
              <a:t>1/27/2014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9F741-AF1C-41C9-9365-F1B31A6CAD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50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45658-FA42-4D42-8643-2A7C54598F54}" type="datetime1">
              <a:rPr lang="en-US"/>
              <a:pPr>
                <a:defRPr/>
              </a:pPr>
              <a:t>1/27/2014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0042E-EDD8-46D2-B670-3E9D09F1AC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1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9F6DF-4004-45F1-91E4-FC66ABD1DF29}" type="datetime1">
              <a:rPr lang="en-US"/>
              <a:pPr>
                <a:defRPr/>
              </a:pPr>
              <a:t>1/27/2014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2601C-DF60-4F64-A0F1-2E7CCC90DE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62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DCC84-01A8-4233-9FBD-CF5423C76709}" type="datetime1">
              <a:rPr lang="en-US"/>
              <a:pPr>
                <a:defRPr/>
              </a:pPr>
              <a:t>1/27/2014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EA43A-F60D-4AEB-B586-F724FD8537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2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" name="Freeform 2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A691-6258-41D7-87C0-129FFFCCE928}" type="datetime1">
              <a:rPr lang="en-US"/>
              <a:pPr>
                <a:defRPr/>
              </a:pPr>
              <a:t>1/27/2014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8CE70-3D8B-4743-ADF3-90E848B701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25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1B03A3-6AC2-49A0-8BB6-B93BE18115E5}" type="datetime1">
              <a:rPr lang="en-US"/>
              <a:pPr>
                <a:defRPr/>
              </a:pPr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71B47F0-E342-4DA4-90F1-4C67CBB8BCA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77" r:id="rId2"/>
    <p:sldLayoutId id="2147483983" r:id="rId3"/>
    <p:sldLayoutId id="2147483978" r:id="rId4"/>
    <p:sldLayoutId id="2147483979" r:id="rId5"/>
    <p:sldLayoutId id="2147483980" r:id="rId6"/>
    <p:sldLayoutId id="2147483984" r:id="rId7"/>
    <p:sldLayoutId id="2147483985" r:id="rId8"/>
    <p:sldLayoutId id="2147483986" r:id="rId9"/>
    <p:sldLayoutId id="2147483981" r:id="rId10"/>
    <p:sldLayoutId id="214748398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9.bin"/><Relationship Id="rId5" Type="http://schemas.openxmlformats.org/officeDocument/2006/relationships/image" Target="../media/image13.png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oleObject" Target="../embeddings/oleObject28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2.bin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11" Type="http://schemas.openxmlformats.org/officeDocument/2006/relationships/oleObject" Target="../embeddings/oleObject26.bin"/><Relationship Id="rId5" Type="http://schemas.openxmlformats.org/officeDocument/2006/relationships/image" Target="../media/image13.png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4.bin"/><Relationship Id="rId14" Type="http://schemas.openxmlformats.org/officeDocument/2006/relationships/oleObject" Target="../embeddings/oleObject2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image" Target="../media/image13.png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b="2432"/>
          <a:stretch>
            <a:fillRect/>
          </a:stretch>
        </p:blipFill>
        <p:spPr bwMode="auto">
          <a:xfrm>
            <a:off x="292100" y="2398713"/>
            <a:ext cx="4562475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8" descr="db vs hz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3"/>
          <a:stretch>
            <a:fillRect/>
          </a:stretch>
        </p:blipFill>
        <p:spPr bwMode="auto">
          <a:xfrm>
            <a:off x="4584700" y="2374900"/>
            <a:ext cx="4559300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27061" y="444762"/>
            <a:ext cx="322396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latin typeface="Arial" charset="0"/>
                <a:cs typeface="+mn-cs"/>
              </a:rPr>
              <a:t>PHYSICS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000" cap="all" dirty="0">
              <a:ln w="9000" cmpd="sng">
                <a:solidFill>
                  <a:sysClr val="windowText" lastClr="000000"/>
                </a:solidFill>
                <a:prstDash val="solid"/>
              </a:ln>
              <a:latin typeface="Arial" charset="0"/>
              <a:cs typeface="+mn-c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latin typeface="Arial" charset="0"/>
                <a:cs typeface="+mn-cs"/>
              </a:rPr>
              <a:t>Frequency (Hertz)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000" cap="all" dirty="0">
              <a:ln w="9000" cmpd="sng">
                <a:solidFill>
                  <a:sysClr val="windowText" lastClr="000000"/>
                </a:solidFill>
                <a:prstDash val="solid"/>
              </a:ln>
              <a:latin typeface="Arial" charset="0"/>
              <a:cs typeface="+mn-c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latin typeface="Arial" charset="0"/>
                <a:cs typeface="+mn-cs"/>
              </a:rPr>
              <a:t>Amplitude (Decibels)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67521" y="444762"/>
            <a:ext cx="275267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latin typeface="Arial" charset="0"/>
                <a:cs typeface="+mn-cs"/>
              </a:rPr>
              <a:t>PSYCHO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000" cap="all" dirty="0">
              <a:ln w="9000" cmpd="sng">
                <a:solidFill>
                  <a:sysClr val="windowText" lastClr="000000"/>
                </a:solidFill>
                <a:prstDash val="solid"/>
              </a:ln>
              <a:latin typeface="Arial" charset="0"/>
              <a:cs typeface="+mn-c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latin typeface="Arial" charset="0"/>
                <a:cs typeface="+mn-cs"/>
              </a:rPr>
              <a:t>Pitch (</a:t>
            </a:r>
            <a:r>
              <a:rPr lang="en-US" sz="2000" cap="all" dirty="0" err="1">
                <a:ln w="9000" cmpd="sng">
                  <a:solidFill>
                    <a:sysClr val="windowText" lastClr="000000"/>
                  </a:solidFill>
                  <a:prstDash val="solid"/>
                </a:ln>
                <a:latin typeface="Arial" charset="0"/>
                <a:cs typeface="+mn-cs"/>
              </a:rPr>
              <a:t>Mels</a:t>
            </a:r>
            <a:r>
              <a:rPr lang="en-US" sz="2000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latin typeface="Arial" charset="0"/>
                <a:cs typeface="+mn-cs"/>
              </a:rPr>
              <a:t>)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000" cap="all" dirty="0">
              <a:ln w="9000" cmpd="sng">
                <a:solidFill>
                  <a:sysClr val="windowText" lastClr="000000"/>
                </a:solidFill>
                <a:prstDash val="solid"/>
              </a:ln>
              <a:latin typeface="Arial" charset="0"/>
              <a:cs typeface="+mn-c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latin typeface="Arial" charset="0"/>
                <a:cs typeface="+mn-cs"/>
              </a:rPr>
              <a:t>Loudness (</a:t>
            </a:r>
            <a:r>
              <a:rPr lang="en-US" sz="2000" cap="all" dirty="0" err="1">
                <a:ln w="9000" cmpd="sng">
                  <a:solidFill>
                    <a:sysClr val="windowText" lastClr="000000"/>
                  </a:solidFill>
                  <a:prstDash val="solid"/>
                </a:ln>
                <a:latin typeface="Arial" charset="0"/>
                <a:cs typeface="+mn-cs"/>
              </a:rPr>
              <a:t>Sones</a:t>
            </a:r>
            <a:r>
              <a:rPr lang="en-US" sz="2000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latin typeface="Arial" charset="0"/>
                <a:cs typeface="+mn-cs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1096963" y="2700338"/>
            <a:ext cx="3357562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97513" y="2641600"/>
            <a:ext cx="3357562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242252" y="2438847"/>
            <a:ext cx="3173412" cy="2727325"/>
            <a:chOff x="1227364" y="2416543"/>
            <a:chExt cx="3173186" cy="2726957"/>
          </a:xfrm>
        </p:grpSpPr>
        <p:pic>
          <p:nvPicPr>
            <p:cNvPr id="14346" name="Picture 10"/>
            <p:cNvPicPr>
              <a:picLocks noChangeAspect="1" noChangeArrowheads="1"/>
            </p:cNvPicPr>
            <p:nvPr/>
          </p:nvPicPr>
          <p:blipFill>
            <a:blip r:embed="rId5"/>
            <a:srcRect l="6797" t="16406" r="63203" b="19141"/>
            <a:stretch>
              <a:fillRect/>
            </a:stretch>
          </p:blipFill>
          <p:spPr bwMode="auto">
            <a:xfrm>
              <a:off x="1227364" y="2416543"/>
              <a:ext cx="3173186" cy="27269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492" name="Picture 10" descr="DSC00012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99" t="28148" r="56667" b="9259"/>
            <a:stretch>
              <a:fillRect/>
            </a:stretch>
          </p:blipFill>
          <p:spPr bwMode="auto">
            <a:xfrm>
              <a:off x="3240528" y="2804160"/>
              <a:ext cx="741981" cy="922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2120900" y="-63500"/>
            <a:ext cx="2997200" cy="6921500"/>
            <a:chOff x="896" y="-40"/>
            <a:chExt cx="1888" cy="4360"/>
          </a:xfrm>
        </p:grpSpPr>
        <p:sp>
          <p:nvSpPr>
            <p:cNvPr id="28697" name="Rectangle 3"/>
            <p:cNvSpPr>
              <a:spLocks noChangeArrowheads="1"/>
            </p:cNvSpPr>
            <p:nvPr/>
          </p:nvSpPr>
          <p:spPr bwMode="auto">
            <a:xfrm>
              <a:off x="896" y="-40"/>
              <a:ext cx="188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>
                  <a:solidFill>
                    <a:schemeClr val="tx2"/>
                  </a:solidFill>
                </a:rPr>
                <a:t>Fourier Analysis</a:t>
              </a:r>
            </a:p>
          </p:txBody>
        </p:sp>
        <p:grpSp>
          <p:nvGrpSpPr>
            <p:cNvPr id="28698" name="Group 4"/>
            <p:cNvGrpSpPr>
              <a:grpSpLocks/>
            </p:cNvGrpSpPr>
            <p:nvPr/>
          </p:nvGrpSpPr>
          <p:grpSpPr bwMode="auto">
            <a:xfrm>
              <a:off x="1096" y="480"/>
              <a:ext cx="1472" cy="3840"/>
              <a:chOff x="1096" y="480"/>
              <a:chExt cx="1472" cy="3840"/>
            </a:xfrm>
          </p:grpSpPr>
          <p:grpSp>
            <p:nvGrpSpPr>
              <p:cNvPr id="28699" name="Group 5"/>
              <p:cNvGrpSpPr>
                <a:grpSpLocks/>
              </p:cNvGrpSpPr>
              <p:nvPr/>
            </p:nvGrpSpPr>
            <p:grpSpPr bwMode="auto">
              <a:xfrm>
                <a:off x="1187" y="516"/>
                <a:ext cx="1331" cy="3804"/>
                <a:chOff x="1331" y="516"/>
                <a:chExt cx="1331" cy="3804"/>
              </a:xfrm>
            </p:grpSpPr>
            <p:pic>
              <p:nvPicPr>
                <p:cNvPr id="28701" name="Picture 6" descr="fourier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557" r="26958" b="6490"/>
                <a:stretch>
                  <a:fillRect/>
                </a:stretch>
              </p:blipFill>
              <p:spPr bwMode="auto">
                <a:xfrm>
                  <a:off x="1331" y="516"/>
                  <a:ext cx="730" cy="38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870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070" y="3850"/>
                  <a:ext cx="521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en-US" sz="16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500 Hz</a:t>
                  </a:r>
                </a:p>
              </p:txBody>
            </p:sp>
            <p:sp>
              <p:nvSpPr>
                <p:cNvPr id="28703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070" y="3114"/>
                  <a:ext cx="592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en-US" sz="1600" b="1">
                      <a:solidFill>
                        <a:srgbClr val="FF9900"/>
                      </a:solidFill>
                      <a:latin typeface="Arial" panose="020B0604020202020204" pitchFamily="34" charset="0"/>
                    </a:rPr>
                    <a:t>1000 Hz</a:t>
                  </a:r>
                </a:p>
              </p:txBody>
            </p:sp>
            <p:sp>
              <p:nvSpPr>
                <p:cNvPr id="2870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070" y="2402"/>
                  <a:ext cx="592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en-US" sz="1600" b="1">
                      <a:solidFill>
                        <a:srgbClr val="33CC33"/>
                      </a:solidFill>
                      <a:latin typeface="Arial" panose="020B0604020202020204" pitchFamily="34" charset="0"/>
                    </a:rPr>
                    <a:t>1500 Hz</a:t>
                  </a:r>
                </a:p>
              </p:txBody>
            </p:sp>
            <p:sp>
              <p:nvSpPr>
                <p:cNvPr id="2870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070" y="1650"/>
                  <a:ext cx="592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en-US" sz="1600" b="1">
                      <a:solidFill>
                        <a:srgbClr val="0066FF"/>
                      </a:solidFill>
                      <a:latin typeface="Arial" panose="020B0604020202020204" pitchFamily="34" charset="0"/>
                    </a:rPr>
                    <a:t>2000 Hz</a:t>
                  </a:r>
                </a:p>
              </p:txBody>
            </p:sp>
            <p:sp>
              <p:nvSpPr>
                <p:cNvPr id="2870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070" y="906"/>
                  <a:ext cx="592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en-US" sz="1600" b="1">
                      <a:solidFill>
                        <a:srgbClr val="9966FF"/>
                      </a:solidFill>
                      <a:latin typeface="Arial" panose="020B0604020202020204" pitchFamily="34" charset="0"/>
                    </a:rPr>
                    <a:t>2500 Hz</a:t>
                  </a:r>
                </a:p>
              </p:txBody>
            </p:sp>
          </p:grpSp>
          <p:sp>
            <p:nvSpPr>
              <p:cNvPr id="28700" name="Rectangle 12"/>
              <p:cNvSpPr>
                <a:spLocks noChangeArrowheads="1"/>
              </p:cNvSpPr>
              <p:nvPr/>
            </p:nvSpPr>
            <p:spPr bwMode="auto">
              <a:xfrm>
                <a:off x="1096" y="480"/>
                <a:ext cx="1472" cy="384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28675" name="Group 14"/>
          <p:cNvGrpSpPr>
            <a:grpSpLocks/>
          </p:cNvGrpSpPr>
          <p:nvPr/>
        </p:nvGrpSpPr>
        <p:grpSpPr bwMode="auto">
          <a:xfrm>
            <a:off x="254000" y="2806700"/>
            <a:ext cx="1295400" cy="1447800"/>
            <a:chOff x="0" y="1768"/>
            <a:chExt cx="816" cy="912"/>
          </a:xfrm>
        </p:grpSpPr>
        <p:graphicFrame>
          <p:nvGraphicFramePr>
            <p:cNvPr id="28695" name="Object 15"/>
            <p:cNvGraphicFramePr>
              <a:graphicFrameLocks/>
            </p:cNvGraphicFramePr>
            <p:nvPr/>
          </p:nvGraphicFramePr>
          <p:xfrm>
            <a:off x="0" y="1793"/>
            <a:ext cx="770" cy="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16" name="Image" r:id="rId5" imgW="7942857" imgH="13209524" progId="">
                    <p:embed/>
                  </p:oleObj>
                </mc:Choice>
                <mc:Fallback>
                  <p:oleObj name="Image" r:id="rId5" imgW="7942857" imgH="13209524" progId="">
                    <p:embed/>
                    <p:pic>
                      <p:nvPicPr>
                        <p:cNvPr id="0" name="Object 1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46777" t="78795" r="22594"/>
                        <a:stretch>
                          <a:fillRect/>
                        </a:stretch>
                      </p:blipFill>
                      <p:spPr bwMode="auto">
                        <a:xfrm>
                          <a:off x="0" y="1793"/>
                          <a:ext cx="770" cy="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696" name="Rectangle 16"/>
            <p:cNvSpPr>
              <a:spLocks noChangeArrowheads="1"/>
            </p:cNvSpPr>
            <p:nvPr/>
          </p:nvSpPr>
          <p:spPr bwMode="auto">
            <a:xfrm>
              <a:off x="0" y="1768"/>
              <a:ext cx="816" cy="78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28676" name="Text Box 17"/>
          <p:cNvSpPr txBox="1">
            <a:spLocks noChangeArrowheads="1"/>
          </p:cNvSpPr>
          <p:nvPr/>
        </p:nvSpPr>
        <p:spPr bwMode="auto">
          <a:xfrm>
            <a:off x="254000" y="1997075"/>
            <a:ext cx="1300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tx2"/>
                </a:solidFill>
              </a:rPr>
              <a:t>Trumpet</a:t>
            </a:r>
          </a:p>
        </p:txBody>
      </p:sp>
      <p:sp>
        <p:nvSpPr>
          <p:cNvPr id="28677" name="Rectangle 18"/>
          <p:cNvSpPr>
            <a:spLocks noChangeArrowheads="1"/>
          </p:cNvSpPr>
          <p:nvPr/>
        </p:nvSpPr>
        <p:spPr bwMode="auto">
          <a:xfrm>
            <a:off x="6235700" y="2065338"/>
            <a:ext cx="2578100" cy="276860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8678" name="Text Box 19"/>
          <p:cNvSpPr txBox="1">
            <a:spLocks noChangeArrowheads="1"/>
          </p:cNvSpPr>
          <p:nvPr/>
        </p:nvSpPr>
        <p:spPr bwMode="auto">
          <a:xfrm>
            <a:off x="7159625" y="4981575"/>
            <a:ext cx="825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>
                <a:latin typeface="Times New Roman" panose="02020603050405020304" pitchFamily="18" charset="0"/>
              </a:rPr>
              <a:t>Time</a:t>
            </a:r>
          </a:p>
        </p:txBody>
      </p:sp>
      <p:sp>
        <p:nvSpPr>
          <p:cNvPr id="28679" name="Text Box 20"/>
          <p:cNvSpPr txBox="1">
            <a:spLocks noChangeArrowheads="1"/>
          </p:cNvSpPr>
          <p:nvPr/>
        </p:nvSpPr>
        <p:spPr bwMode="auto">
          <a:xfrm rot="-5400000">
            <a:off x="5381625" y="3221038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>
                <a:latin typeface="Times New Roman" panose="02020603050405020304" pitchFamily="18" charset="0"/>
              </a:rPr>
              <a:t>kHz</a:t>
            </a:r>
          </a:p>
        </p:txBody>
      </p:sp>
      <p:sp>
        <p:nvSpPr>
          <p:cNvPr id="28680" name="Text Box 21"/>
          <p:cNvSpPr txBox="1">
            <a:spLocks noChangeArrowheads="1"/>
          </p:cNvSpPr>
          <p:nvPr/>
        </p:nvSpPr>
        <p:spPr bwMode="auto">
          <a:xfrm>
            <a:off x="5940425" y="4556125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600" b="1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8681" name="Text Box 22"/>
          <p:cNvSpPr txBox="1">
            <a:spLocks noChangeArrowheads="1"/>
          </p:cNvSpPr>
          <p:nvPr/>
        </p:nvSpPr>
        <p:spPr bwMode="auto">
          <a:xfrm>
            <a:off x="5940425" y="3927475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600" b="1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8682" name="Text Box 23"/>
          <p:cNvSpPr txBox="1">
            <a:spLocks noChangeArrowheads="1"/>
          </p:cNvSpPr>
          <p:nvPr/>
        </p:nvSpPr>
        <p:spPr bwMode="auto">
          <a:xfrm>
            <a:off x="5940425" y="3298825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600" b="1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8683" name="Text Box 24"/>
          <p:cNvSpPr txBox="1">
            <a:spLocks noChangeArrowheads="1"/>
          </p:cNvSpPr>
          <p:nvPr/>
        </p:nvSpPr>
        <p:spPr bwMode="auto">
          <a:xfrm>
            <a:off x="5940425" y="2670175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600" b="1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8684" name="Text Box 25"/>
          <p:cNvSpPr txBox="1">
            <a:spLocks noChangeArrowheads="1"/>
          </p:cNvSpPr>
          <p:nvPr/>
        </p:nvSpPr>
        <p:spPr bwMode="auto">
          <a:xfrm>
            <a:off x="5940425" y="2041525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600" b="1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8685" name="Line 26"/>
          <p:cNvSpPr>
            <a:spLocks noChangeShapeType="1"/>
          </p:cNvSpPr>
          <p:nvPr/>
        </p:nvSpPr>
        <p:spPr bwMode="auto">
          <a:xfrm>
            <a:off x="7226300" y="4368800"/>
            <a:ext cx="635000" cy="0"/>
          </a:xfrm>
          <a:prstGeom prst="line">
            <a:avLst/>
          </a:prstGeom>
          <a:noFill/>
          <a:ln w="38100">
            <a:solidFill>
              <a:srgbClr val="CC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Line 27"/>
          <p:cNvSpPr>
            <a:spLocks noChangeShapeType="1"/>
          </p:cNvSpPr>
          <p:nvPr/>
        </p:nvSpPr>
        <p:spPr bwMode="auto">
          <a:xfrm>
            <a:off x="7226300" y="4076700"/>
            <a:ext cx="635000" cy="0"/>
          </a:xfrm>
          <a:prstGeom prst="line">
            <a:avLst/>
          </a:prstGeom>
          <a:noFill/>
          <a:ln w="38100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7" name="Line 28"/>
          <p:cNvSpPr>
            <a:spLocks noChangeShapeType="1"/>
          </p:cNvSpPr>
          <p:nvPr/>
        </p:nvSpPr>
        <p:spPr bwMode="auto">
          <a:xfrm>
            <a:off x="7226300" y="3759200"/>
            <a:ext cx="635000" cy="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8" name="Line 29"/>
          <p:cNvSpPr>
            <a:spLocks noChangeShapeType="1"/>
          </p:cNvSpPr>
          <p:nvPr/>
        </p:nvSpPr>
        <p:spPr bwMode="auto">
          <a:xfrm>
            <a:off x="7226300" y="3449638"/>
            <a:ext cx="635000" cy="0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9" name="Line 30"/>
          <p:cNvSpPr>
            <a:spLocks noChangeShapeType="1"/>
          </p:cNvSpPr>
          <p:nvPr/>
        </p:nvSpPr>
        <p:spPr bwMode="auto">
          <a:xfrm>
            <a:off x="7226300" y="3170238"/>
            <a:ext cx="6350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0" name="Rectangle 31"/>
          <p:cNvSpPr>
            <a:spLocks noChangeArrowheads="1"/>
          </p:cNvSpPr>
          <p:nvPr/>
        </p:nvSpPr>
        <p:spPr bwMode="auto">
          <a:xfrm>
            <a:off x="6019800" y="1016000"/>
            <a:ext cx="299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tx2"/>
                </a:solidFill>
              </a:rPr>
              <a:t>Frequency Spectrogram</a:t>
            </a:r>
          </a:p>
          <a:p>
            <a:pPr algn="ctr"/>
            <a:r>
              <a:rPr lang="en-US">
                <a:solidFill>
                  <a:schemeClr val="tx2"/>
                </a:solidFill>
              </a:rPr>
              <a:t>(linear scale)</a:t>
            </a:r>
          </a:p>
        </p:txBody>
      </p:sp>
      <p:sp>
        <p:nvSpPr>
          <p:cNvPr id="28691" name="AutoShape 32"/>
          <p:cNvSpPr>
            <a:spLocks noChangeArrowheads="1"/>
          </p:cNvSpPr>
          <p:nvPr/>
        </p:nvSpPr>
        <p:spPr bwMode="auto">
          <a:xfrm>
            <a:off x="1803400" y="3309938"/>
            <a:ext cx="406400" cy="271462"/>
          </a:xfrm>
          <a:prstGeom prst="rightArrow">
            <a:avLst>
              <a:gd name="adj1" fmla="val 50000"/>
              <a:gd name="adj2" fmla="val 3742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8692" name="AutoShape 33"/>
          <p:cNvSpPr>
            <a:spLocks noChangeArrowheads="1"/>
          </p:cNvSpPr>
          <p:nvPr/>
        </p:nvSpPr>
        <p:spPr bwMode="auto">
          <a:xfrm>
            <a:off x="5016500" y="3300413"/>
            <a:ext cx="406400" cy="271462"/>
          </a:xfrm>
          <a:prstGeom prst="rightArrow">
            <a:avLst>
              <a:gd name="adj1" fmla="val 50000"/>
              <a:gd name="adj2" fmla="val 3742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28693" name="Picture 36" descr="j023979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407988"/>
            <a:ext cx="1795463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2120900" y="-63500"/>
            <a:ext cx="299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tx2"/>
                </a:solidFill>
              </a:rPr>
              <a:t>Fourier Analysis</a:t>
            </a:r>
          </a:p>
        </p:txBody>
      </p:sp>
      <p:grpSp>
        <p:nvGrpSpPr>
          <p:cNvPr id="29699" name="Group 36"/>
          <p:cNvGrpSpPr>
            <a:grpSpLocks/>
          </p:cNvGrpSpPr>
          <p:nvPr/>
        </p:nvGrpSpPr>
        <p:grpSpPr bwMode="auto">
          <a:xfrm>
            <a:off x="2582863" y="2343150"/>
            <a:ext cx="2112962" cy="2241550"/>
            <a:chOff x="1627" y="2908"/>
            <a:chExt cx="1331" cy="1412"/>
          </a:xfrm>
        </p:grpSpPr>
        <p:pic>
          <p:nvPicPr>
            <p:cNvPr id="29719" name="Picture 6" descr="fouri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57" t="58800" r="26958" b="6490"/>
            <a:stretch>
              <a:fillRect/>
            </a:stretch>
          </p:blipFill>
          <p:spPr bwMode="auto">
            <a:xfrm>
              <a:off x="1627" y="2908"/>
              <a:ext cx="730" cy="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20" name="Text Box 7"/>
            <p:cNvSpPr txBox="1">
              <a:spLocks noChangeArrowheads="1"/>
            </p:cNvSpPr>
            <p:nvPr/>
          </p:nvSpPr>
          <p:spPr bwMode="auto">
            <a:xfrm>
              <a:off x="2366" y="3850"/>
              <a:ext cx="52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500 Hz</a:t>
              </a:r>
            </a:p>
          </p:txBody>
        </p:sp>
        <p:sp>
          <p:nvSpPr>
            <p:cNvPr id="29721" name="Text Box 8"/>
            <p:cNvSpPr txBox="1">
              <a:spLocks noChangeArrowheads="1"/>
            </p:cNvSpPr>
            <p:nvPr/>
          </p:nvSpPr>
          <p:spPr bwMode="auto">
            <a:xfrm>
              <a:off x="2366" y="3114"/>
              <a:ext cx="5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600" b="1">
                  <a:solidFill>
                    <a:srgbClr val="FF9900"/>
                  </a:solidFill>
                  <a:latin typeface="Arial" panose="020B0604020202020204" pitchFamily="34" charset="0"/>
                </a:rPr>
                <a:t>1000 Hz</a:t>
              </a:r>
            </a:p>
          </p:txBody>
        </p:sp>
      </p:grpSp>
      <p:sp>
        <p:nvSpPr>
          <p:cNvPr id="29700" name="Rectangle 12"/>
          <p:cNvSpPr>
            <a:spLocks noChangeArrowheads="1"/>
          </p:cNvSpPr>
          <p:nvPr/>
        </p:nvSpPr>
        <p:spPr bwMode="auto">
          <a:xfrm>
            <a:off x="2438400" y="762000"/>
            <a:ext cx="2336800" cy="6096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9701" name="Text Box 16"/>
          <p:cNvSpPr txBox="1">
            <a:spLocks noChangeArrowheads="1"/>
          </p:cNvSpPr>
          <p:nvPr/>
        </p:nvSpPr>
        <p:spPr bwMode="auto">
          <a:xfrm>
            <a:off x="254000" y="1997075"/>
            <a:ext cx="1300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tx2"/>
                </a:solidFill>
              </a:rPr>
              <a:t>Flute</a:t>
            </a:r>
          </a:p>
        </p:txBody>
      </p:sp>
      <p:sp>
        <p:nvSpPr>
          <p:cNvPr id="29702" name="Rectangle 17"/>
          <p:cNvSpPr>
            <a:spLocks noChangeArrowheads="1"/>
          </p:cNvSpPr>
          <p:nvPr/>
        </p:nvSpPr>
        <p:spPr bwMode="auto">
          <a:xfrm>
            <a:off x="6235700" y="2065338"/>
            <a:ext cx="2578100" cy="276860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9703" name="Text Box 18"/>
          <p:cNvSpPr txBox="1">
            <a:spLocks noChangeArrowheads="1"/>
          </p:cNvSpPr>
          <p:nvPr/>
        </p:nvSpPr>
        <p:spPr bwMode="auto">
          <a:xfrm>
            <a:off x="7159625" y="4981575"/>
            <a:ext cx="825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>
                <a:latin typeface="Times New Roman" panose="02020603050405020304" pitchFamily="18" charset="0"/>
              </a:rPr>
              <a:t>Time</a:t>
            </a:r>
          </a:p>
        </p:txBody>
      </p:sp>
      <p:sp>
        <p:nvSpPr>
          <p:cNvPr id="29704" name="Text Box 19"/>
          <p:cNvSpPr txBox="1">
            <a:spLocks noChangeArrowheads="1"/>
          </p:cNvSpPr>
          <p:nvPr/>
        </p:nvSpPr>
        <p:spPr bwMode="auto">
          <a:xfrm rot="-5400000">
            <a:off x="5381625" y="3221038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>
                <a:latin typeface="Times New Roman" panose="02020603050405020304" pitchFamily="18" charset="0"/>
              </a:rPr>
              <a:t>kHz</a:t>
            </a:r>
          </a:p>
        </p:txBody>
      </p:sp>
      <p:sp>
        <p:nvSpPr>
          <p:cNvPr id="29705" name="Text Box 20"/>
          <p:cNvSpPr txBox="1">
            <a:spLocks noChangeArrowheads="1"/>
          </p:cNvSpPr>
          <p:nvPr/>
        </p:nvSpPr>
        <p:spPr bwMode="auto">
          <a:xfrm>
            <a:off x="5940425" y="4556125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600" b="1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9706" name="Text Box 21"/>
          <p:cNvSpPr txBox="1">
            <a:spLocks noChangeArrowheads="1"/>
          </p:cNvSpPr>
          <p:nvPr/>
        </p:nvSpPr>
        <p:spPr bwMode="auto">
          <a:xfrm>
            <a:off x="5940425" y="3927475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600" b="1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9707" name="Text Box 22"/>
          <p:cNvSpPr txBox="1">
            <a:spLocks noChangeArrowheads="1"/>
          </p:cNvSpPr>
          <p:nvPr/>
        </p:nvSpPr>
        <p:spPr bwMode="auto">
          <a:xfrm>
            <a:off x="5940425" y="3298825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600" b="1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9708" name="Text Box 23"/>
          <p:cNvSpPr txBox="1">
            <a:spLocks noChangeArrowheads="1"/>
          </p:cNvSpPr>
          <p:nvPr/>
        </p:nvSpPr>
        <p:spPr bwMode="auto">
          <a:xfrm>
            <a:off x="5940425" y="2670175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600" b="1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9709" name="Text Box 24"/>
          <p:cNvSpPr txBox="1">
            <a:spLocks noChangeArrowheads="1"/>
          </p:cNvSpPr>
          <p:nvPr/>
        </p:nvSpPr>
        <p:spPr bwMode="auto">
          <a:xfrm>
            <a:off x="5940425" y="2041525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600" b="1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9710" name="Line 25"/>
          <p:cNvSpPr>
            <a:spLocks noChangeShapeType="1"/>
          </p:cNvSpPr>
          <p:nvPr/>
        </p:nvSpPr>
        <p:spPr bwMode="auto">
          <a:xfrm>
            <a:off x="7226300" y="4368800"/>
            <a:ext cx="635000" cy="0"/>
          </a:xfrm>
          <a:prstGeom prst="line">
            <a:avLst/>
          </a:prstGeom>
          <a:noFill/>
          <a:ln w="38100">
            <a:solidFill>
              <a:srgbClr val="CC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26"/>
          <p:cNvSpPr>
            <a:spLocks noChangeShapeType="1"/>
          </p:cNvSpPr>
          <p:nvPr/>
        </p:nvSpPr>
        <p:spPr bwMode="auto">
          <a:xfrm>
            <a:off x="7226300" y="4076700"/>
            <a:ext cx="635000" cy="0"/>
          </a:xfrm>
          <a:prstGeom prst="line">
            <a:avLst/>
          </a:prstGeom>
          <a:noFill/>
          <a:ln w="38100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Rectangle 30"/>
          <p:cNvSpPr>
            <a:spLocks noChangeArrowheads="1"/>
          </p:cNvSpPr>
          <p:nvPr/>
        </p:nvSpPr>
        <p:spPr bwMode="auto">
          <a:xfrm>
            <a:off x="6019800" y="1016000"/>
            <a:ext cx="299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tx2"/>
                </a:solidFill>
              </a:rPr>
              <a:t>Frequency Spectrogram</a:t>
            </a:r>
          </a:p>
          <a:p>
            <a:pPr algn="ctr"/>
            <a:r>
              <a:rPr lang="en-US">
                <a:solidFill>
                  <a:schemeClr val="tx2"/>
                </a:solidFill>
              </a:rPr>
              <a:t>(linear scale)</a:t>
            </a:r>
          </a:p>
        </p:txBody>
      </p:sp>
      <p:sp>
        <p:nvSpPr>
          <p:cNvPr id="29713" name="AutoShape 31"/>
          <p:cNvSpPr>
            <a:spLocks noChangeArrowheads="1"/>
          </p:cNvSpPr>
          <p:nvPr/>
        </p:nvSpPr>
        <p:spPr bwMode="auto">
          <a:xfrm>
            <a:off x="1803400" y="3309938"/>
            <a:ext cx="406400" cy="271462"/>
          </a:xfrm>
          <a:prstGeom prst="rightArrow">
            <a:avLst>
              <a:gd name="adj1" fmla="val 50000"/>
              <a:gd name="adj2" fmla="val 3742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9714" name="AutoShape 32"/>
          <p:cNvSpPr>
            <a:spLocks noChangeArrowheads="1"/>
          </p:cNvSpPr>
          <p:nvPr/>
        </p:nvSpPr>
        <p:spPr bwMode="auto">
          <a:xfrm>
            <a:off x="5016500" y="3300413"/>
            <a:ext cx="406400" cy="271462"/>
          </a:xfrm>
          <a:prstGeom prst="rightArrow">
            <a:avLst>
              <a:gd name="adj1" fmla="val 50000"/>
              <a:gd name="adj2" fmla="val 3742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graphicFrame>
        <p:nvGraphicFramePr>
          <p:cNvPr id="29715" name="Object 34"/>
          <p:cNvGraphicFramePr>
            <a:graphicFrameLocks/>
          </p:cNvGraphicFramePr>
          <p:nvPr/>
        </p:nvGraphicFramePr>
        <p:xfrm>
          <a:off x="341313" y="2778125"/>
          <a:ext cx="1133475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1" name="Image" r:id="rId5" imgW="7942857" imgH="13209524" progId="">
                  <p:embed/>
                </p:oleObj>
              </mc:Choice>
              <mc:Fallback>
                <p:oleObj name="Image" r:id="rId5" imgW="7942857" imgH="13209524" progId="">
                  <p:embed/>
                  <p:pic>
                    <p:nvPicPr>
                      <p:cNvPr id="0" name="Object 3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6582" t="24176" r="23505" b="56573"/>
                      <a:stretch>
                        <a:fillRect/>
                      </a:stretch>
                    </p:blipFill>
                    <p:spPr bwMode="auto">
                      <a:xfrm>
                        <a:off x="341313" y="2778125"/>
                        <a:ext cx="1133475" cy="12668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16" name="Picture 35" descr="j023980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320675"/>
            <a:ext cx="1812925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610225" y="6143625"/>
            <a:ext cx="285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tx2"/>
                </a:solidFill>
              </a:rPr>
              <a:t>Are You Ready For Some. . 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/>
          </p:cNvGraphicFramePr>
          <p:nvPr/>
        </p:nvGraphicFramePr>
        <p:xfrm>
          <a:off x="6959600" y="163513"/>
          <a:ext cx="18288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3" name="Image" r:id="rId4" imgW="7942857" imgH="13209524" progId="">
                  <p:embed/>
                </p:oleObj>
              </mc:Choice>
              <mc:Fallback>
                <p:oleObj name="Image" r:id="rId4" imgW="7942857" imgH="13209524" progId="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6413" t="78603" r="22295" b="2751"/>
                      <a:stretch>
                        <a:fillRect/>
                      </a:stretch>
                    </p:blipFill>
                    <p:spPr bwMode="auto">
                      <a:xfrm>
                        <a:off x="6959600" y="163513"/>
                        <a:ext cx="18288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23" name="Group 48"/>
          <p:cNvGrpSpPr>
            <a:grpSpLocks/>
          </p:cNvGrpSpPr>
          <p:nvPr/>
        </p:nvGrpSpPr>
        <p:grpSpPr bwMode="auto">
          <a:xfrm>
            <a:off x="0" y="282575"/>
            <a:ext cx="6532563" cy="1409700"/>
            <a:chOff x="1512" y="178"/>
            <a:chExt cx="4115" cy="888"/>
          </a:xfrm>
        </p:grpSpPr>
        <p:graphicFrame>
          <p:nvGraphicFramePr>
            <p:cNvPr id="30761" name="Object 3"/>
            <p:cNvGraphicFramePr>
              <a:graphicFrameLocks/>
            </p:cNvGraphicFramePr>
            <p:nvPr/>
          </p:nvGraphicFramePr>
          <p:xfrm>
            <a:off x="2407" y="263"/>
            <a:ext cx="683" cy="5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4" name="Image" r:id="rId6" imgW="7942857" imgH="13209524" progId="">
                    <p:embed/>
                  </p:oleObj>
                </mc:Choice>
                <mc:Fallback>
                  <p:oleObj name="Image" r:id="rId6" imgW="7942857" imgH="13209524" progId="">
                    <p:embed/>
                    <p:pic>
                      <p:nvPicPr>
                        <p:cNvPr id="0" name="Object 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3167" t="25867" r="59666" b="60817"/>
                        <a:stretch>
                          <a:fillRect/>
                        </a:stretch>
                      </p:blipFill>
                      <p:spPr bwMode="auto">
                        <a:xfrm>
                          <a:off x="2407" y="263"/>
                          <a:ext cx="683" cy="5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62" name="Object 4"/>
            <p:cNvGraphicFramePr>
              <a:graphicFrameLocks/>
            </p:cNvGraphicFramePr>
            <p:nvPr/>
          </p:nvGraphicFramePr>
          <p:xfrm>
            <a:off x="3211" y="205"/>
            <a:ext cx="698" cy="6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5" name="Image" r:id="rId7" imgW="7942857" imgH="13209524" progId="">
                    <p:embed/>
                  </p:oleObj>
                </mc:Choice>
                <mc:Fallback>
                  <p:oleObj name="Image" r:id="rId7" imgW="7942857" imgH="13209524" progId="">
                    <p:embed/>
                    <p:pic>
                      <p:nvPicPr>
                        <p:cNvPr id="0" name="Object 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2251" t="42648" r="59984" b="41359"/>
                        <a:stretch>
                          <a:fillRect/>
                        </a:stretch>
                      </p:blipFill>
                      <p:spPr bwMode="auto">
                        <a:xfrm>
                          <a:off x="3211" y="205"/>
                          <a:ext cx="698" cy="6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63" name="Object 5"/>
            <p:cNvGraphicFramePr>
              <a:graphicFrameLocks/>
            </p:cNvGraphicFramePr>
            <p:nvPr/>
          </p:nvGraphicFramePr>
          <p:xfrm>
            <a:off x="1512" y="191"/>
            <a:ext cx="738" cy="7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6" name="Image" r:id="rId8" imgW="7942857" imgH="13209524" progId="">
                    <p:embed/>
                  </p:oleObj>
                </mc:Choice>
                <mc:Fallback>
                  <p:oleObj name="Image" r:id="rId8" imgW="7942857" imgH="13209524" progId="">
                    <p:embed/>
                    <p:pic>
                      <p:nvPicPr>
                        <p:cNvPr id="0" name="Object 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0660" t="6049" r="59984" b="74969"/>
                        <a:stretch>
                          <a:fillRect/>
                        </a:stretch>
                      </p:blipFill>
                      <p:spPr bwMode="auto">
                        <a:xfrm>
                          <a:off x="1512" y="191"/>
                          <a:ext cx="738" cy="7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64" name="Object 6"/>
            <p:cNvGraphicFramePr>
              <a:graphicFrameLocks/>
            </p:cNvGraphicFramePr>
            <p:nvPr/>
          </p:nvGraphicFramePr>
          <p:xfrm>
            <a:off x="4041" y="178"/>
            <a:ext cx="715" cy="7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7" name="Image" r:id="rId9" imgW="7942857" imgH="13209524" progId="">
                    <p:embed/>
                  </p:oleObj>
                </mc:Choice>
                <mc:Fallback>
                  <p:oleObj name="Image" r:id="rId9" imgW="7942857" imgH="13209524" progId="">
                    <p:embed/>
                    <p:pic>
                      <p:nvPicPr>
                        <p:cNvPr id="0" name="Object 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1893" t="60577" r="59666" b="22305"/>
                        <a:stretch>
                          <a:fillRect/>
                        </a:stretch>
                      </p:blipFill>
                      <p:spPr bwMode="auto">
                        <a:xfrm>
                          <a:off x="4041" y="178"/>
                          <a:ext cx="715" cy="7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65" name="Object 7"/>
            <p:cNvGraphicFramePr>
              <a:graphicFrameLocks/>
            </p:cNvGraphicFramePr>
            <p:nvPr/>
          </p:nvGraphicFramePr>
          <p:xfrm>
            <a:off x="4905" y="183"/>
            <a:ext cx="722" cy="8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8" name="Image" r:id="rId10" imgW="7942857" imgH="13209524" progId="">
                    <p:embed/>
                  </p:oleObj>
                </mc:Choice>
                <mc:Fallback>
                  <p:oleObj name="Image" r:id="rId10" imgW="7942857" imgH="13209524" progId="">
                    <p:embed/>
                    <p:pic>
                      <p:nvPicPr>
                        <p:cNvPr id="0" name="Object 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2251" t="78891" r="59030"/>
                        <a:stretch>
                          <a:fillRect/>
                        </a:stretch>
                      </p:blipFill>
                      <p:spPr bwMode="auto">
                        <a:xfrm>
                          <a:off x="4905" y="183"/>
                          <a:ext cx="722" cy="8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66" name="Text Box 8"/>
            <p:cNvSpPr txBox="1">
              <a:spLocks noChangeArrowheads="1"/>
            </p:cNvSpPr>
            <p:nvPr/>
          </p:nvSpPr>
          <p:spPr bwMode="auto">
            <a:xfrm>
              <a:off x="2215" y="425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sz="2400" b="1">
                  <a:solidFill>
                    <a:srgbClr val="FF0000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30767" name="Text Box 9"/>
            <p:cNvSpPr txBox="1">
              <a:spLocks noChangeArrowheads="1"/>
            </p:cNvSpPr>
            <p:nvPr/>
          </p:nvSpPr>
          <p:spPr bwMode="auto">
            <a:xfrm>
              <a:off x="3035" y="426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sz="2400" b="1">
                  <a:solidFill>
                    <a:srgbClr val="FF0000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30768" name="Text Box 10"/>
            <p:cNvSpPr txBox="1">
              <a:spLocks noChangeArrowheads="1"/>
            </p:cNvSpPr>
            <p:nvPr/>
          </p:nvSpPr>
          <p:spPr bwMode="auto">
            <a:xfrm>
              <a:off x="3876" y="418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sz="2400" b="1">
                  <a:solidFill>
                    <a:srgbClr val="FF0000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30769" name="Text Box 11"/>
            <p:cNvSpPr txBox="1">
              <a:spLocks noChangeArrowheads="1"/>
            </p:cNvSpPr>
            <p:nvPr/>
          </p:nvSpPr>
          <p:spPr bwMode="auto">
            <a:xfrm>
              <a:off x="4737" y="418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sz="2400" b="1">
                  <a:solidFill>
                    <a:srgbClr val="FF0000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</p:grpSp>
      <p:sp>
        <p:nvSpPr>
          <p:cNvPr id="30724" name="Text Box 12"/>
          <p:cNvSpPr txBox="1">
            <a:spLocks noChangeArrowheads="1"/>
          </p:cNvSpPr>
          <p:nvPr/>
        </p:nvSpPr>
        <p:spPr bwMode="auto">
          <a:xfrm>
            <a:off x="6561138" y="663575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30725" name="Text Box 13"/>
          <p:cNvSpPr txBox="1">
            <a:spLocks noChangeArrowheads="1"/>
          </p:cNvSpPr>
          <p:nvPr/>
        </p:nvSpPr>
        <p:spPr bwMode="auto">
          <a:xfrm>
            <a:off x="908050" y="1728788"/>
            <a:ext cx="7285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000" u="sng">
                <a:solidFill>
                  <a:schemeClr val="hlink"/>
                </a:solidFill>
                <a:latin typeface="Tahoma" panose="020B0604030504040204" pitchFamily="34" charset="0"/>
              </a:rPr>
              <a:t>Fourier</a:t>
            </a:r>
            <a:r>
              <a:rPr lang="en-US" sz="2000" u="sng">
                <a:latin typeface="Tahoma" panose="020B0604030504040204" pitchFamily="34" charset="0"/>
              </a:rPr>
              <a:t> </a:t>
            </a:r>
            <a:r>
              <a:rPr lang="en-US" sz="2000" u="sng">
                <a:solidFill>
                  <a:schemeClr val="hlink"/>
                </a:solidFill>
                <a:latin typeface="Tahoma" panose="020B0604030504040204" pitchFamily="34" charset="0"/>
              </a:rPr>
              <a:t>Synthesis</a:t>
            </a:r>
            <a:r>
              <a:rPr lang="en-US" sz="2000">
                <a:latin typeface="Tahoma" panose="020B0604030504040204" pitchFamily="34" charset="0"/>
              </a:rPr>
              <a:t>: </a:t>
            </a:r>
            <a:r>
              <a:rPr lang="en-US" sz="2000">
                <a:solidFill>
                  <a:srgbClr val="FF0000"/>
                </a:solidFill>
                <a:latin typeface="Tahoma" panose="020B0604030504040204" pitchFamily="34" charset="0"/>
              </a:rPr>
              <a:t>5</a:t>
            </a:r>
            <a:r>
              <a:rPr lang="en-US" sz="2000">
                <a:latin typeface="Tahoma" panose="020B0604030504040204" pitchFamily="34" charset="0"/>
              </a:rPr>
              <a:t> values encode the waveform (high quality)</a:t>
            </a:r>
          </a:p>
        </p:txBody>
      </p:sp>
      <p:grpSp>
        <p:nvGrpSpPr>
          <p:cNvPr id="30726" name="Group 15"/>
          <p:cNvGrpSpPr>
            <a:grpSpLocks/>
          </p:cNvGrpSpPr>
          <p:nvPr/>
        </p:nvGrpSpPr>
        <p:grpSpPr bwMode="auto">
          <a:xfrm>
            <a:off x="6708775" y="4160838"/>
            <a:ext cx="1350963" cy="1128712"/>
            <a:chOff x="4131" y="2756"/>
            <a:chExt cx="851" cy="711"/>
          </a:xfrm>
        </p:grpSpPr>
        <p:grpSp>
          <p:nvGrpSpPr>
            <p:cNvPr id="30741" name="Group 16"/>
            <p:cNvGrpSpPr>
              <a:grpSpLocks/>
            </p:cNvGrpSpPr>
            <p:nvPr/>
          </p:nvGrpSpPr>
          <p:grpSpPr bwMode="auto">
            <a:xfrm>
              <a:off x="4131" y="2756"/>
              <a:ext cx="425" cy="354"/>
              <a:chOff x="3555" y="2618"/>
              <a:chExt cx="425" cy="354"/>
            </a:xfrm>
          </p:grpSpPr>
          <p:sp>
            <p:nvSpPr>
              <p:cNvPr id="30752" name="Rectangle 17"/>
              <p:cNvSpPr>
                <a:spLocks noChangeArrowheads="1"/>
              </p:cNvSpPr>
              <p:nvPr/>
            </p:nvSpPr>
            <p:spPr bwMode="auto">
              <a:xfrm>
                <a:off x="3555" y="2618"/>
                <a:ext cx="47" cy="354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753" name="Rectangle 18"/>
              <p:cNvSpPr>
                <a:spLocks noChangeArrowheads="1"/>
              </p:cNvSpPr>
              <p:nvPr/>
            </p:nvSpPr>
            <p:spPr bwMode="auto">
              <a:xfrm>
                <a:off x="3603" y="2705"/>
                <a:ext cx="47" cy="267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754" name="Rectangle 19"/>
              <p:cNvSpPr>
                <a:spLocks noChangeArrowheads="1"/>
              </p:cNvSpPr>
              <p:nvPr/>
            </p:nvSpPr>
            <p:spPr bwMode="auto">
              <a:xfrm>
                <a:off x="3651" y="2660"/>
                <a:ext cx="47" cy="312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755" name="Rectangle 20"/>
              <p:cNvSpPr>
                <a:spLocks noChangeArrowheads="1"/>
              </p:cNvSpPr>
              <p:nvPr/>
            </p:nvSpPr>
            <p:spPr bwMode="auto">
              <a:xfrm>
                <a:off x="3699" y="2705"/>
                <a:ext cx="47" cy="267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756" name="Rectangle 21"/>
              <p:cNvSpPr>
                <a:spLocks noChangeArrowheads="1"/>
              </p:cNvSpPr>
              <p:nvPr/>
            </p:nvSpPr>
            <p:spPr bwMode="auto">
              <a:xfrm>
                <a:off x="3747" y="2660"/>
                <a:ext cx="47" cy="312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757" name="Rectangle 22"/>
              <p:cNvSpPr>
                <a:spLocks noChangeArrowheads="1"/>
              </p:cNvSpPr>
              <p:nvPr/>
            </p:nvSpPr>
            <p:spPr bwMode="auto">
              <a:xfrm>
                <a:off x="3795" y="2705"/>
                <a:ext cx="47" cy="267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758" name="Rectangle 23"/>
              <p:cNvSpPr>
                <a:spLocks noChangeArrowheads="1"/>
              </p:cNvSpPr>
              <p:nvPr/>
            </p:nvSpPr>
            <p:spPr bwMode="auto">
              <a:xfrm>
                <a:off x="3843" y="2660"/>
                <a:ext cx="47" cy="312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759" name="Rectangle 24"/>
              <p:cNvSpPr>
                <a:spLocks noChangeArrowheads="1"/>
              </p:cNvSpPr>
              <p:nvPr/>
            </p:nvSpPr>
            <p:spPr bwMode="auto">
              <a:xfrm>
                <a:off x="3891" y="2705"/>
                <a:ext cx="47" cy="267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760" name="Rectangle 25"/>
              <p:cNvSpPr>
                <a:spLocks noChangeArrowheads="1"/>
              </p:cNvSpPr>
              <p:nvPr/>
            </p:nvSpPr>
            <p:spPr bwMode="auto">
              <a:xfrm>
                <a:off x="3933" y="2618"/>
                <a:ext cx="47" cy="354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30742" name="Group 26"/>
            <p:cNvGrpSpPr>
              <a:grpSpLocks/>
            </p:cNvGrpSpPr>
            <p:nvPr/>
          </p:nvGrpSpPr>
          <p:grpSpPr bwMode="auto">
            <a:xfrm>
              <a:off x="4557" y="3113"/>
              <a:ext cx="425" cy="354"/>
              <a:chOff x="3993" y="2975"/>
              <a:chExt cx="425" cy="354"/>
            </a:xfrm>
          </p:grpSpPr>
          <p:sp>
            <p:nvSpPr>
              <p:cNvPr id="30743" name="Rectangle 27"/>
              <p:cNvSpPr>
                <a:spLocks noChangeArrowheads="1"/>
              </p:cNvSpPr>
              <p:nvPr/>
            </p:nvSpPr>
            <p:spPr bwMode="auto">
              <a:xfrm flipV="1">
                <a:off x="3993" y="2975"/>
                <a:ext cx="47" cy="354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744" name="Rectangle 28"/>
              <p:cNvSpPr>
                <a:spLocks noChangeArrowheads="1"/>
              </p:cNvSpPr>
              <p:nvPr/>
            </p:nvSpPr>
            <p:spPr bwMode="auto">
              <a:xfrm flipV="1">
                <a:off x="4041" y="2975"/>
                <a:ext cx="47" cy="267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745" name="Rectangle 29"/>
              <p:cNvSpPr>
                <a:spLocks noChangeArrowheads="1"/>
              </p:cNvSpPr>
              <p:nvPr/>
            </p:nvSpPr>
            <p:spPr bwMode="auto">
              <a:xfrm flipV="1">
                <a:off x="4089" y="2975"/>
                <a:ext cx="47" cy="312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746" name="Rectangle 30"/>
              <p:cNvSpPr>
                <a:spLocks noChangeArrowheads="1"/>
              </p:cNvSpPr>
              <p:nvPr/>
            </p:nvSpPr>
            <p:spPr bwMode="auto">
              <a:xfrm flipV="1">
                <a:off x="4137" y="2975"/>
                <a:ext cx="47" cy="267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747" name="Rectangle 31"/>
              <p:cNvSpPr>
                <a:spLocks noChangeArrowheads="1"/>
              </p:cNvSpPr>
              <p:nvPr/>
            </p:nvSpPr>
            <p:spPr bwMode="auto">
              <a:xfrm flipV="1">
                <a:off x="4185" y="2975"/>
                <a:ext cx="47" cy="312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748" name="Rectangle 32"/>
              <p:cNvSpPr>
                <a:spLocks noChangeArrowheads="1"/>
              </p:cNvSpPr>
              <p:nvPr/>
            </p:nvSpPr>
            <p:spPr bwMode="auto">
              <a:xfrm flipV="1">
                <a:off x="4233" y="2975"/>
                <a:ext cx="47" cy="267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749" name="Rectangle 33"/>
              <p:cNvSpPr>
                <a:spLocks noChangeArrowheads="1"/>
              </p:cNvSpPr>
              <p:nvPr/>
            </p:nvSpPr>
            <p:spPr bwMode="auto">
              <a:xfrm flipV="1">
                <a:off x="4281" y="2975"/>
                <a:ext cx="47" cy="312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750" name="Rectangle 34"/>
              <p:cNvSpPr>
                <a:spLocks noChangeArrowheads="1"/>
              </p:cNvSpPr>
              <p:nvPr/>
            </p:nvSpPr>
            <p:spPr bwMode="auto">
              <a:xfrm flipV="1">
                <a:off x="4329" y="2975"/>
                <a:ext cx="47" cy="267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751" name="Rectangle 35"/>
              <p:cNvSpPr>
                <a:spLocks noChangeArrowheads="1"/>
              </p:cNvSpPr>
              <p:nvPr/>
            </p:nvSpPr>
            <p:spPr bwMode="auto">
              <a:xfrm flipV="1">
                <a:off x="4371" y="2975"/>
                <a:ext cx="47" cy="354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</p:grpSp>
      </p:grpSp>
      <p:graphicFrame>
        <p:nvGraphicFramePr>
          <p:cNvPr id="30727" name="Object 39"/>
          <p:cNvGraphicFramePr>
            <a:graphicFrameLocks/>
          </p:cNvGraphicFramePr>
          <p:nvPr/>
        </p:nvGraphicFramePr>
        <p:xfrm>
          <a:off x="590550" y="4003675"/>
          <a:ext cx="18288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9" name="Image" r:id="rId11" imgW="7942857" imgH="13209524" progId="">
                  <p:embed/>
                </p:oleObj>
              </mc:Choice>
              <mc:Fallback>
                <p:oleObj name="Image" r:id="rId11" imgW="7942857" imgH="13209524" progId="">
                  <p:embed/>
                  <p:pic>
                    <p:nvPicPr>
                      <p:cNvPr id="0" name="Object 3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6413" t="78603" r="22295" b="2751"/>
                      <a:stretch>
                        <a:fillRect/>
                      </a:stretch>
                    </p:blipFill>
                    <p:spPr bwMode="auto">
                      <a:xfrm>
                        <a:off x="590550" y="4003675"/>
                        <a:ext cx="18288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8" name="Text Box 40"/>
          <p:cNvSpPr txBox="1">
            <a:spLocks noChangeArrowheads="1"/>
          </p:cNvSpPr>
          <p:nvPr/>
        </p:nvSpPr>
        <p:spPr bwMode="auto">
          <a:xfrm>
            <a:off x="600075" y="5897563"/>
            <a:ext cx="78803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000">
                <a:latin typeface="Tahoma" panose="020B0604030504040204" pitchFamily="34" charset="0"/>
              </a:rPr>
              <a:t>Digital (CD) Audio: </a:t>
            </a:r>
            <a:r>
              <a:rPr lang="en-US" sz="2000">
                <a:solidFill>
                  <a:srgbClr val="FF0000"/>
                </a:solidFill>
                <a:latin typeface="Tahoma" panose="020B0604030504040204" pitchFamily="34" charset="0"/>
              </a:rPr>
              <a:t>2</a:t>
            </a:r>
            <a:r>
              <a:rPr lang="en-US" sz="2000">
                <a:latin typeface="Tahoma" panose="020B0604030504040204" pitchFamily="34" charset="0"/>
              </a:rPr>
              <a:t> values encode the waveform (very low quality)</a:t>
            </a:r>
          </a:p>
          <a:p>
            <a:r>
              <a:rPr lang="en-US" sz="2000">
                <a:latin typeface="Tahoma" panose="020B0604030504040204" pitchFamily="34" charset="0"/>
              </a:rPr>
              <a:t>		         </a:t>
            </a:r>
            <a:r>
              <a:rPr lang="en-US" sz="2000">
                <a:solidFill>
                  <a:srgbClr val="FF0000"/>
                </a:solidFill>
                <a:latin typeface="Tahoma" panose="020B0604030504040204" pitchFamily="34" charset="0"/>
              </a:rPr>
              <a:t>18</a:t>
            </a:r>
            <a:r>
              <a:rPr lang="en-US" sz="2000">
                <a:latin typeface="Tahoma" panose="020B0604030504040204" pitchFamily="34" charset="0"/>
              </a:rPr>
              <a:t> values encode the waveform (med quality)</a:t>
            </a:r>
          </a:p>
        </p:txBody>
      </p:sp>
      <p:sp>
        <p:nvSpPr>
          <p:cNvPr id="30729" name="Line 42"/>
          <p:cNvSpPr>
            <a:spLocks noChangeShapeType="1"/>
          </p:cNvSpPr>
          <p:nvPr/>
        </p:nvSpPr>
        <p:spPr bwMode="auto">
          <a:xfrm>
            <a:off x="6492875" y="4722813"/>
            <a:ext cx="1744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Text Box 43"/>
          <p:cNvSpPr txBox="1">
            <a:spLocks noChangeArrowheads="1"/>
          </p:cNvSpPr>
          <p:nvPr/>
        </p:nvSpPr>
        <p:spPr bwMode="auto">
          <a:xfrm>
            <a:off x="3670300" y="3568700"/>
            <a:ext cx="186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>
                <a:latin typeface="Arial" panose="020B0604020202020204" pitchFamily="34" charset="0"/>
              </a:rPr>
              <a:t>Low sample rate</a:t>
            </a:r>
          </a:p>
        </p:txBody>
      </p:sp>
      <p:sp>
        <p:nvSpPr>
          <p:cNvPr id="30731" name="Text Box 44"/>
          <p:cNvSpPr txBox="1">
            <a:spLocks noChangeArrowheads="1"/>
          </p:cNvSpPr>
          <p:nvPr/>
        </p:nvSpPr>
        <p:spPr bwMode="auto">
          <a:xfrm>
            <a:off x="6415088" y="3568700"/>
            <a:ext cx="188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>
                <a:latin typeface="Arial" panose="020B0604020202020204" pitchFamily="34" charset="0"/>
              </a:rPr>
              <a:t>Med sample rate</a:t>
            </a:r>
          </a:p>
        </p:txBody>
      </p:sp>
      <p:sp>
        <p:nvSpPr>
          <p:cNvPr id="30732" name="Text Box 45"/>
          <p:cNvSpPr txBox="1">
            <a:spLocks noChangeArrowheads="1"/>
          </p:cNvSpPr>
          <p:nvPr/>
        </p:nvSpPr>
        <p:spPr bwMode="auto">
          <a:xfrm>
            <a:off x="2881313" y="450215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30733" name="Text Box 46"/>
          <p:cNvSpPr txBox="1">
            <a:spLocks noChangeArrowheads="1"/>
          </p:cNvSpPr>
          <p:nvPr/>
        </p:nvSpPr>
        <p:spPr bwMode="auto">
          <a:xfrm>
            <a:off x="5726113" y="4452938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or</a:t>
            </a:r>
          </a:p>
        </p:txBody>
      </p:sp>
      <p:sp>
        <p:nvSpPr>
          <p:cNvPr id="30734" name="Text Box 47"/>
          <p:cNvSpPr txBox="1">
            <a:spLocks noChangeArrowheads="1"/>
          </p:cNvSpPr>
          <p:nvPr/>
        </p:nvSpPr>
        <p:spPr bwMode="auto">
          <a:xfrm>
            <a:off x="1316038" y="2436813"/>
            <a:ext cx="6524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solidFill>
                  <a:schemeClr val="hlink"/>
                </a:solidFill>
                <a:latin typeface="Tahoma" panose="020B0604030504040204" pitchFamily="34" charset="0"/>
              </a:rPr>
              <a:t>Requires multi-voice (multi-frequency) synthesizer</a:t>
            </a:r>
          </a:p>
          <a:p>
            <a:pPr algn="ctr"/>
            <a:r>
              <a:rPr lang="en-US" sz="2000">
                <a:solidFill>
                  <a:schemeClr val="hlink"/>
                </a:solidFill>
                <a:latin typeface="Tahoma" panose="020B0604030504040204" pitchFamily="34" charset="0"/>
              </a:rPr>
              <a:t>In this example, a ‘5-voice’ synthesizer would be needed</a:t>
            </a:r>
          </a:p>
        </p:txBody>
      </p:sp>
      <p:grpSp>
        <p:nvGrpSpPr>
          <p:cNvPr id="30735" name="Group 53"/>
          <p:cNvGrpSpPr>
            <a:grpSpLocks/>
          </p:cNvGrpSpPr>
          <p:nvPr/>
        </p:nvGrpSpPr>
        <p:grpSpPr bwMode="auto">
          <a:xfrm>
            <a:off x="3749675" y="4197350"/>
            <a:ext cx="1744663" cy="1109663"/>
            <a:chOff x="2362" y="2644"/>
            <a:chExt cx="1099" cy="699"/>
          </a:xfrm>
        </p:grpSpPr>
        <p:sp>
          <p:nvSpPr>
            <p:cNvPr id="30737" name="Rectangle 37"/>
            <p:cNvSpPr>
              <a:spLocks noChangeArrowheads="1"/>
            </p:cNvSpPr>
            <p:nvPr/>
          </p:nvSpPr>
          <p:spPr bwMode="auto">
            <a:xfrm>
              <a:off x="2507" y="2644"/>
              <a:ext cx="414" cy="35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0738" name="Rectangle 38"/>
            <p:cNvSpPr>
              <a:spLocks noChangeArrowheads="1"/>
            </p:cNvSpPr>
            <p:nvPr/>
          </p:nvSpPr>
          <p:spPr bwMode="auto">
            <a:xfrm>
              <a:off x="2919" y="2992"/>
              <a:ext cx="414" cy="351"/>
            </a:xfrm>
            <a:prstGeom prst="rect">
              <a:avLst/>
            </a:prstGeom>
            <a:solidFill>
              <a:schemeClr val="tx1"/>
            </a:solidFill>
            <a:ln w="28575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0739" name="Line 41"/>
            <p:cNvSpPr>
              <a:spLocks noChangeShapeType="1"/>
            </p:cNvSpPr>
            <p:nvPr/>
          </p:nvSpPr>
          <p:spPr bwMode="auto">
            <a:xfrm>
              <a:off x="2362" y="2990"/>
              <a:ext cx="109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0" name="Line 52"/>
            <p:cNvSpPr>
              <a:spLocks noChangeShapeType="1"/>
            </p:cNvSpPr>
            <p:nvPr/>
          </p:nvSpPr>
          <p:spPr bwMode="auto">
            <a:xfrm>
              <a:off x="2920" y="2858"/>
              <a:ext cx="0" cy="299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3413125"/>
            <a:ext cx="9144000" cy="34448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76"/>
          <p:cNvGrpSpPr>
            <a:grpSpLocks/>
          </p:cNvGrpSpPr>
          <p:nvPr/>
        </p:nvGrpSpPr>
        <p:grpSpPr bwMode="auto">
          <a:xfrm>
            <a:off x="0" y="163513"/>
            <a:ext cx="8877300" cy="6508750"/>
            <a:chOff x="0" y="103"/>
            <a:chExt cx="5592" cy="4100"/>
          </a:xfrm>
        </p:grpSpPr>
        <p:graphicFrame>
          <p:nvGraphicFramePr>
            <p:cNvPr id="31748" name="Object 2"/>
            <p:cNvGraphicFramePr>
              <a:graphicFrameLocks/>
            </p:cNvGraphicFramePr>
            <p:nvPr/>
          </p:nvGraphicFramePr>
          <p:xfrm>
            <a:off x="4384" y="103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71" name="Image" r:id="rId4" imgW="7942857" imgH="13209524" progId="">
                    <p:embed/>
                  </p:oleObj>
                </mc:Choice>
                <mc:Fallback>
                  <p:oleObj name="Image" r:id="rId4" imgW="7942857" imgH="13209524" progId="">
                    <p:embed/>
                    <p:pic>
                      <p:nvPicPr>
                        <p:cNvPr id="0" name="Object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46413" t="78603" r="22295" b="2751"/>
                        <a:stretch>
                          <a:fillRect/>
                        </a:stretch>
                      </p:blipFill>
                      <p:spPr bwMode="auto">
                        <a:xfrm>
                          <a:off x="4384" y="103"/>
                          <a:ext cx="1152" cy="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1749" name="Group 3"/>
            <p:cNvGrpSpPr>
              <a:grpSpLocks/>
            </p:cNvGrpSpPr>
            <p:nvPr/>
          </p:nvGrpSpPr>
          <p:grpSpPr bwMode="auto">
            <a:xfrm>
              <a:off x="0" y="178"/>
              <a:ext cx="4115" cy="888"/>
              <a:chOff x="1512" y="178"/>
              <a:chExt cx="4115" cy="888"/>
            </a:xfrm>
          </p:grpSpPr>
          <p:graphicFrame>
            <p:nvGraphicFramePr>
              <p:cNvPr id="31772" name="Object 4"/>
              <p:cNvGraphicFramePr>
                <a:graphicFrameLocks/>
              </p:cNvGraphicFramePr>
              <p:nvPr/>
            </p:nvGraphicFramePr>
            <p:xfrm>
              <a:off x="2407" y="263"/>
              <a:ext cx="683" cy="55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72" name="Image" r:id="rId6" imgW="7942857" imgH="13209524" progId="">
                      <p:embed/>
                    </p:oleObj>
                  </mc:Choice>
                  <mc:Fallback>
                    <p:oleObj name="Image" r:id="rId6" imgW="7942857" imgH="13209524" progId="">
                      <p:embed/>
                      <p:pic>
                        <p:nvPicPr>
                          <p:cNvPr id="0" name="Object 4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13167" t="25867" r="59666" b="60817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07" y="263"/>
                            <a:ext cx="683" cy="55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773" name="Object 5"/>
              <p:cNvGraphicFramePr>
                <a:graphicFrameLocks/>
              </p:cNvGraphicFramePr>
              <p:nvPr/>
            </p:nvGraphicFramePr>
            <p:xfrm>
              <a:off x="3211" y="205"/>
              <a:ext cx="698" cy="6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73" name="Image" r:id="rId7" imgW="7942857" imgH="13209524" progId="">
                      <p:embed/>
                    </p:oleObj>
                  </mc:Choice>
                  <mc:Fallback>
                    <p:oleObj name="Image" r:id="rId7" imgW="7942857" imgH="13209524" progId="">
                      <p:embed/>
                      <p:pic>
                        <p:nvPicPr>
                          <p:cNvPr id="0" name="Object 5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12251" t="42648" r="59984" b="4135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11" y="205"/>
                            <a:ext cx="698" cy="66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774" name="Object 6"/>
              <p:cNvGraphicFramePr>
                <a:graphicFrameLocks/>
              </p:cNvGraphicFramePr>
              <p:nvPr/>
            </p:nvGraphicFramePr>
            <p:xfrm>
              <a:off x="1512" y="191"/>
              <a:ext cx="738" cy="7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74" name="Image" r:id="rId8" imgW="7942857" imgH="13209524" progId="">
                      <p:embed/>
                    </p:oleObj>
                  </mc:Choice>
                  <mc:Fallback>
                    <p:oleObj name="Image" r:id="rId8" imgW="7942857" imgH="13209524" progId="">
                      <p:embed/>
                      <p:pic>
                        <p:nvPicPr>
                          <p:cNvPr id="0" name="Object 6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10660" t="6049" r="59984" b="7496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12" y="191"/>
                            <a:ext cx="738" cy="79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775" name="Object 7"/>
              <p:cNvGraphicFramePr>
                <a:graphicFrameLocks/>
              </p:cNvGraphicFramePr>
              <p:nvPr/>
            </p:nvGraphicFramePr>
            <p:xfrm>
              <a:off x="4041" y="178"/>
              <a:ext cx="715" cy="7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75" name="Image" r:id="rId9" imgW="7942857" imgH="13209524" progId="">
                      <p:embed/>
                    </p:oleObj>
                  </mc:Choice>
                  <mc:Fallback>
                    <p:oleObj name="Image" r:id="rId9" imgW="7942857" imgH="13209524" progId="">
                      <p:embed/>
                      <p:pic>
                        <p:nvPicPr>
                          <p:cNvPr id="0" name="Object 7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11893" t="60577" r="59666" b="22305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41" y="178"/>
                            <a:ext cx="715" cy="7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776" name="Object 8"/>
              <p:cNvGraphicFramePr>
                <a:graphicFrameLocks/>
              </p:cNvGraphicFramePr>
              <p:nvPr/>
            </p:nvGraphicFramePr>
            <p:xfrm>
              <a:off x="4905" y="183"/>
              <a:ext cx="722" cy="8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76" name="Image" r:id="rId10" imgW="7942857" imgH="13209524" progId="">
                      <p:embed/>
                    </p:oleObj>
                  </mc:Choice>
                  <mc:Fallback>
                    <p:oleObj name="Image" r:id="rId10" imgW="7942857" imgH="13209524" progId="">
                      <p:embed/>
                      <p:pic>
                        <p:nvPicPr>
                          <p:cNvPr id="0" name="Object 8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12251" t="78891" r="59030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05" y="183"/>
                            <a:ext cx="722" cy="88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777" name="Text Box 9"/>
              <p:cNvSpPr txBox="1">
                <a:spLocks noChangeArrowheads="1"/>
              </p:cNvSpPr>
              <p:nvPr/>
            </p:nvSpPr>
            <p:spPr bwMode="auto">
              <a:xfrm>
                <a:off x="2215" y="425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/>
                <a:r>
                  <a:rPr lang="en-US" sz="2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31778" name="Text Box 10"/>
              <p:cNvSpPr txBox="1">
                <a:spLocks noChangeArrowheads="1"/>
              </p:cNvSpPr>
              <p:nvPr/>
            </p:nvSpPr>
            <p:spPr bwMode="auto">
              <a:xfrm>
                <a:off x="3035" y="426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/>
                <a:r>
                  <a:rPr lang="en-US" sz="2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31779" name="Text Box 11"/>
              <p:cNvSpPr txBox="1">
                <a:spLocks noChangeArrowheads="1"/>
              </p:cNvSpPr>
              <p:nvPr/>
            </p:nvSpPr>
            <p:spPr bwMode="auto">
              <a:xfrm>
                <a:off x="3876" y="418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/>
                <a:r>
                  <a:rPr lang="en-US" sz="2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31780" name="Text Box 12"/>
              <p:cNvSpPr txBox="1">
                <a:spLocks noChangeArrowheads="1"/>
              </p:cNvSpPr>
              <p:nvPr/>
            </p:nvSpPr>
            <p:spPr bwMode="auto">
              <a:xfrm>
                <a:off x="4737" y="418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/>
                <a:r>
                  <a:rPr lang="en-US" sz="2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+</a:t>
                </a:r>
              </a:p>
            </p:txBody>
          </p:sp>
        </p:grpSp>
        <p:sp>
          <p:nvSpPr>
            <p:cNvPr id="31750" name="Text Box 13"/>
            <p:cNvSpPr txBox="1">
              <a:spLocks noChangeArrowheads="1"/>
            </p:cNvSpPr>
            <p:nvPr/>
          </p:nvSpPr>
          <p:spPr bwMode="auto">
            <a:xfrm>
              <a:off x="4133" y="418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sz="2400" b="1">
                  <a:solidFill>
                    <a:srgbClr val="FF0000"/>
                  </a:solidFill>
                  <a:latin typeface="Arial" panose="020B0604020202020204" pitchFamily="34" charset="0"/>
                </a:rPr>
                <a:t>=</a:t>
              </a:r>
            </a:p>
          </p:txBody>
        </p:sp>
        <p:sp>
          <p:nvSpPr>
            <p:cNvPr id="31751" name="Text Box 14"/>
            <p:cNvSpPr txBox="1">
              <a:spLocks noChangeArrowheads="1"/>
            </p:cNvSpPr>
            <p:nvPr/>
          </p:nvSpPr>
          <p:spPr bwMode="auto">
            <a:xfrm>
              <a:off x="1182" y="1137"/>
              <a:ext cx="353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>
                  <a:solidFill>
                    <a:schemeClr val="hlink"/>
                  </a:solidFill>
                  <a:latin typeface="Tahoma" panose="020B0604030504040204" pitchFamily="34" charset="0"/>
                </a:rPr>
                <a:t>Fourier</a:t>
              </a:r>
              <a:r>
                <a:rPr lang="en-US">
                  <a:latin typeface="Tahoma" panose="020B0604030504040204" pitchFamily="34" charset="0"/>
                </a:rPr>
                <a:t> </a:t>
              </a:r>
              <a:r>
                <a:rPr lang="en-US">
                  <a:solidFill>
                    <a:schemeClr val="hlink"/>
                  </a:solidFill>
                  <a:latin typeface="Tahoma" panose="020B0604030504040204" pitchFamily="34" charset="0"/>
                </a:rPr>
                <a:t>Synthesis</a:t>
              </a:r>
              <a:r>
                <a:rPr lang="en-US">
                  <a:latin typeface="Tahoma" panose="020B0604030504040204" pitchFamily="34" charset="0"/>
                </a:rPr>
                <a:t>:  Modeling an ‘acoustic’ instrument </a:t>
              </a:r>
            </a:p>
          </p:txBody>
        </p:sp>
        <p:graphicFrame>
          <p:nvGraphicFramePr>
            <p:cNvPr id="31752" name="Object 51"/>
            <p:cNvGraphicFramePr>
              <a:graphicFrameLocks/>
            </p:cNvGraphicFramePr>
            <p:nvPr/>
          </p:nvGraphicFramePr>
          <p:xfrm>
            <a:off x="1031" y="3223"/>
            <a:ext cx="683" cy="5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77" name="Image" r:id="rId11" imgW="7942857" imgH="13209524" progId="">
                    <p:embed/>
                  </p:oleObj>
                </mc:Choice>
                <mc:Fallback>
                  <p:oleObj name="Image" r:id="rId11" imgW="7942857" imgH="13209524" progId="">
                    <p:embed/>
                    <p:pic>
                      <p:nvPicPr>
                        <p:cNvPr id="0" name="Object 5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3167" t="25867" r="59666" b="60817"/>
                        <a:stretch>
                          <a:fillRect/>
                        </a:stretch>
                      </p:blipFill>
                      <p:spPr bwMode="auto">
                        <a:xfrm>
                          <a:off x="1031" y="3223"/>
                          <a:ext cx="683" cy="5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3" name="Object 52"/>
            <p:cNvGraphicFramePr>
              <a:graphicFrameLocks/>
            </p:cNvGraphicFramePr>
            <p:nvPr/>
          </p:nvGraphicFramePr>
          <p:xfrm>
            <a:off x="1835" y="3165"/>
            <a:ext cx="698" cy="6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78" name="Image" r:id="rId12" imgW="7942857" imgH="13209524" progId="">
                    <p:embed/>
                  </p:oleObj>
                </mc:Choice>
                <mc:Fallback>
                  <p:oleObj name="Image" r:id="rId12" imgW="7942857" imgH="13209524" progId="">
                    <p:embed/>
                    <p:pic>
                      <p:nvPicPr>
                        <p:cNvPr id="0" name="Object 5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2251" t="42648" r="59984" b="41359"/>
                        <a:stretch>
                          <a:fillRect/>
                        </a:stretch>
                      </p:blipFill>
                      <p:spPr bwMode="auto">
                        <a:xfrm>
                          <a:off x="1835" y="3165"/>
                          <a:ext cx="698" cy="6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4" name="Object 53"/>
            <p:cNvGraphicFramePr>
              <a:graphicFrameLocks/>
            </p:cNvGraphicFramePr>
            <p:nvPr/>
          </p:nvGraphicFramePr>
          <p:xfrm>
            <a:off x="136" y="3151"/>
            <a:ext cx="738" cy="7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79" name="Image" r:id="rId13" imgW="7942857" imgH="13209524" progId="">
                    <p:embed/>
                  </p:oleObj>
                </mc:Choice>
                <mc:Fallback>
                  <p:oleObj name="Image" r:id="rId13" imgW="7942857" imgH="13209524" progId="">
                    <p:embed/>
                    <p:pic>
                      <p:nvPicPr>
                        <p:cNvPr id="0" name="Object 5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0660" t="6049" r="59984" b="74969"/>
                        <a:stretch>
                          <a:fillRect/>
                        </a:stretch>
                      </p:blipFill>
                      <p:spPr bwMode="auto">
                        <a:xfrm>
                          <a:off x="136" y="3151"/>
                          <a:ext cx="738" cy="7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5" name="Object 54"/>
            <p:cNvGraphicFramePr>
              <a:graphicFrameLocks/>
            </p:cNvGraphicFramePr>
            <p:nvPr/>
          </p:nvGraphicFramePr>
          <p:xfrm>
            <a:off x="2665" y="3138"/>
            <a:ext cx="715" cy="7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80" name="Image" r:id="rId14" imgW="7942857" imgH="13209524" progId="">
                    <p:embed/>
                  </p:oleObj>
                </mc:Choice>
                <mc:Fallback>
                  <p:oleObj name="Image" r:id="rId14" imgW="7942857" imgH="13209524" progId="">
                    <p:embed/>
                    <p:pic>
                      <p:nvPicPr>
                        <p:cNvPr id="0" name="Object 5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1893" t="60577" r="59666" b="22305"/>
                        <a:stretch>
                          <a:fillRect/>
                        </a:stretch>
                      </p:blipFill>
                      <p:spPr bwMode="auto">
                        <a:xfrm>
                          <a:off x="2665" y="3138"/>
                          <a:ext cx="715" cy="7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756" name="Text Box 56"/>
            <p:cNvSpPr txBox="1">
              <a:spLocks noChangeArrowheads="1"/>
            </p:cNvSpPr>
            <p:nvPr/>
          </p:nvSpPr>
          <p:spPr bwMode="auto">
            <a:xfrm>
              <a:off x="839" y="3385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sz="2400" b="1">
                  <a:solidFill>
                    <a:srgbClr val="FF0000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31757" name="Text Box 57"/>
            <p:cNvSpPr txBox="1">
              <a:spLocks noChangeArrowheads="1"/>
            </p:cNvSpPr>
            <p:nvPr/>
          </p:nvSpPr>
          <p:spPr bwMode="auto">
            <a:xfrm>
              <a:off x="1659" y="3386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sz="2400" b="1">
                  <a:solidFill>
                    <a:srgbClr val="FF0000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31758" name="Text Box 58"/>
            <p:cNvSpPr txBox="1">
              <a:spLocks noChangeArrowheads="1"/>
            </p:cNvSpPr>
            <p:nvPr/>
          </p:nvSpPr>
          <p:spPr bwMode="auto">
            <a:xfrm>
              <a:off x="2500" y="3378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sz="2400" b="1">
                  <a:solidFill>
                    <a:srgbClr val="FF0000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31759" name="Text Box 59"/>
            <p:cNvSpPr txBox="1">
              <a:spLocks noChangeArrowheads="1"/>
            </p:cNvSpPr>
            <p:nvPr/>
          </p:nvSpPr>
          <p:spPr bwMode="auto">
            <a:xfrm>
              <a:off x="3361" y="3378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sz="2400" b="1">
                  <a:solidFill>
                    <a:srgbClr val="FF0000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31760" name="Text Box 60"/>
            <p:cNvSpPr txBox="1">
              <a:spLocks noChangeArrowheads="1"/>
            </p:cNvSpPr>
            <p:nvPr/>
          </p:nvSpPr>
          <p:spPr bwMode="auto">
            <a:xfrm>
              <a:off x="4269" y="3378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sz="2400" b="1">
                  <a:solidFill>
                    <a:srgbClr val="FF0000"/>
                  </a:solidFill>
                  <a:latin typeface="Arial" panose="020B0604020202020204" pitchFamily="34" charset="0"/>
                </a:rPr>
                <a:t>=</a:t>
              </a:r>
            </a:p>
          </p:txBody>
        </p:sp>
        <p:grpSp>
          <p:nvGrpSpPr>
            <p:cNvPr id="31761" name="Group 75"/>
            <p:cNvGrpSpPr>
              <a:grpSpLocks/>
            </p:cNvGrpSpPr>
            <p:nvPr/>
          </p:nvGrpSpPr>
          <p:grpSpPr bwMode="auto">
            <a:xfrm>
              <a:off x="3576" y="2904"/>
              <a:ext cx="712" cy="1299"/>
              <a:chOff x="3576" y="2904"/>
              <a:chExt cx="712" cy="1299"/>
            </a:xfrm>
          </p:grpSpPr>
          <p:sp>
            <p:nvSpPr>
              <p:cNvPr id="31768" name="Freeform 62"/>
              <p:cNvSpPr>
                <a:spLocks/>
              </p:cNvSpPr>
              <p:nvPr/>
            </p:nvSpPr>
            <p:spPr bwMode="auto">
              <a:xfrm>
                <a:off x="3616" y="2904"/>
                <a:ext cx="616" cy="1299"/>
              </a:xfrm>
              <a:custGeom>
                <a:avLst/>
                <a:gdLst>
                  <a:gd name="T0" fmla="*/ 0 w 616"/>
                  <a:gd name="T1" fmla="*/ 624 h 1299"/>
                  <a:gd name="T2" fmla="*/ 24 w 616"/>
                  <a:gd name="T3" fmla="*/ 112 h 1299"/>
                  <a:gd name="T4" fmla="*/ 56 w 616"/>
                  <a:gd name="T5" fmla="*/ 1296 h 1299"/>
                  <a:gd name="T6" fmla="*/ 88 w 616"/>
                  <a:gd name="T7" fmla="*/ 96 h 1299"/>
                  <a:gd name="T8" fmla="*/ 120 w 616"/>
                  <a:gd name="T9" fmla="*/ 1288 h 1299"/>
                  <a:gd name="T10" fmla="*/ 152 w 616"/>
                  <a:gd name="T11" fmla="*/ 104 h 1299"/>
                  <a:gd name="T12" fmla="*/ 192 w 616"/>
                  <a:gd name="T13" fmla="*/ 1288 h 1299"/>
                  <a:gd name="T14" fmla="*/ 216 w 616"/>
                  <a:gd name="T15" fmla="*/ 104 h 1299"/>
                  <a:gd name="T16" fmla="*/ 248 w 616"/>
                  <a:gd name="T17" fmla="*/ 1272 h 1299"/>
                  <a:gd name="T18" fmla="*/ 288 w 616"/>
                  <a:gd name="T19" fmla="*/ 96 h 1299"/>
                  <a:gd name="T20" fmla="*/ 320 w 616"/>
                  <a:gd name="T21" fmla="*/ 1272 h 1299"/>
                  <a:gd name="T22" fmla="*/ 352 w 616"/>
                  <a:gd name="T23" fmla="*/ 88 h 1299"/>
                  <a:gd name="T24" fmla="*/ 384 w 616"/>
                  <a:gd name="T25" fmla="*/ 1280 h 1299"/>
                  <a:gd name="T26" fmla="*/ 424 w 616"/>
                  <a:gd name="T27" fmla="*/ 80 h 1299"/>
                  <a:gd name="T28" fmla="*/ 456 w 616"/>
                  <a:gd name="T29" fmla="*/ 1272 h 1299"/>
                  <a:gd name="T30" fmla="*/ 488 w 616"/>
                  <a:gd name="T31" fmla="*/ 64 h 1299"/>
                  <a:gd name="T32" fmla="*/ 520 w 616"/>
                  <a:gd name="T33" fmla="*/ 1272 h 1299"/>
                  <a:gd name="T34" fmla="*/ 552 w 616"/>
                  <a:gd name="T35" fmla="*/ 80 h 1299"/>
                  <a:gd name="T36" fmla="*/ 584 w 616"/>
                  <a:gd name="T37" fmla="*/ 1272 h 1299"/>
                  <a:gd name="T38" fmla="*/ 616 w 616"/>
                  <a:gd name="T39" fmla="*/ 56 h 129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16"/>
                  <a:gd name="T61" fmla="*/ 0 h 1299"/>
                  <a:gd name="T62" fmla="*/ 616 w 616"/>
                  <a:gd name="T63" fmla="*/ 1299 h 129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16" h="1299">
                    <a:moveTo>
                      <a:pt x="0" y="624"/>
                    </a:moveTo>
                    <a:cubicBezTo>
                      <a:pt x="7" y="312"/>
                      <a:pt x="15" y="0"/>
                      <a:pt x="24" y="112"/>
                    </a:cubicBezTo>
                    <a:cubicBezTo>
                      <a:pt x="33" y="224"/>
                      <a:pt x="45" y="1299"/>
                      <a:pt x="56" y="1296"/>
                    </a:cubicBezTo>
                    <a:cubicBezTo>
                      <a:pt x="67" y="1293"/>
                      <a:pt x="77" y="97"/>
                      <a:pt x="88" y="96"/>
                    </a:cubicBezTo>
                    <a:cubicBezTo>
                      <a:pt x="99" y="95"/>
                      <a:pt x="109" y="1287"/>
                      <a:pt x="120" y="1288"/>
                    </a:cubicBezTo>
                    <a:cubicBezTo>
                      <a:pt x="131" y="1289"/>
                      <a:pt x="164" y="104"/>
                      <a:pt x="152" y="104"/>
                    </a:cubicBezTo>
                    <a:cubicBezTo>
                      <a:pt x="140" y="104"/>
                      <a:pt x="203" y="1288"/>
                      <a:pt x="192" y="1288"/>
                    </a:cubicBezTo>
                    <a:cubicBezTo>
                      <a:pt x="181" y="1288"/>
                      <a:pt x="207" y="107"/>
                      <a:pt x="216" y="104"/>
                    </a:cubicBezTo>
                    <a:cubicBezTo>
                      <a:pt x="225" y="101"/>
                      <a:pt x="236" y="1273"/>
                      <a:pt x="248" y="1272"/>
                    </a:cubicBezTo>
                    <a:cubicBezTo>
                      <a:pt x="260" y="1271"/>
                      <a:pt x="300" y="96"/>
                      <a:pt x="288" y="96"/>
                    </a:cubicBezTo>
                    <a:cubicBezTo>
                      <a:pt x="276" y="96"/>
                      <a:pt x="309" y="1273"/>
                      <a:pt x="320" y="1272"/>
                    </a:cubicBezTo>
                    <a:cubicBezTo>
                      <a:pt x="331" y="1271"/>
                      <a:pt x="341" y="87"/>
                      <a:pt x="352" y="88"/>
                    </a:cubicBezTo>
                    <a:cubicBezTo>
                      <a:pt x="363" y="89"/>
                      <a:pt x="372" y="1281"/>
                      <a:pt x="384" y="1280"/>
                    </a:cubicBezTo>
                    <a:cubicBezTo>
                      <a:pt x="396" y="1279"/>
                      <a:pt x="412" y="81"/>
                      <a:pt x="424" y="80"/>
                    </a:cubicBezTo>
                    <a:cubicBezTo>
                      <a:pt x="436" y="79"/>
                      <a:pt x="445" y="1275"/>
                      <a:pt x="456" y="1272"/>
                    </a:cubicBezTo>
                    <a:cubicBezTo>
                      <a:pt x="467" y="1269"/>
                      <a:pt x="499" y="64"/>
                      <a:pt x="488" y="64"/>
                    </a:cubicBezTo>
                    <a:cubicBezTo>
                      <a:pt x="477" y="64"/>
                      <a:pt x="509" y="1269"/>
                      <a:pt x="520" y="1272"/>
                    </a:cubicBezTo>
                    <a:cubicBezTo>
                      <a:pt x="531" y="1275"/>
                      <a:pt x="563" y="80"/>
                      <a:pt x="552" y="80"/>
                    </a:cubicBezTo>
                    <a:cubicBezTo>
                      <a:pt x="541" y="80"/>
                      <a:pt x="573" y="1276"/>
                      <a:pt x="584" y="1272"/>
                    </a:cubicBezTo>
                    <a:cubicBezTo>
                      <a:pt x="595" y="1268"/>
                      <a:pt x="611" y="257"/>
                      <a:pt x="616" y="5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9" name="Line 64"/>
              <p:cNvSpPr>
                <a:spLocks noChangeShapeType="1"/>
              </p:cNvSpPr>
              <p:nvPr/>
            </p:nvSpPr>
            <p:spPr bwMode="auto">
              <a:xfrm>
                <a:off x="3584" y="3536"/>
                <a:ext cx="70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0" name="Line 65"/>
              <p:cNvSpPr>
                <a:spLocks noChangeShapeType="1"/>
              </p:cNvSpPr>
              <p:nvPr/>
            </p:nvSpPr>
            <p:spPr bwMode="auto">
              <a:xfrm>
                <a:off x="3576" y="3128"/>
                <a:ext cx="0" cy="7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1" name="Line 66"/>
              <p:cNvSpPr>
                <a:spLocks noChangeShapeType="1"/>
              </p:cNvSpPr>
              <p:nvPr/>
            </p:nvSpPr>
            <p:spPr bwMode="auto">
              <a:xfrm>
                <a:off x="4272" y="3136"/>
                <a:ext cx="0" cy="7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762" name="Group 74"/>
            <p:cNvGrpSpPr>
              <a:grpSpLocks/>
            </p:cNvGrpSpPr>
            <p:nvPr/>
          </p:nvGrpSpPr>
          <p:grpSpPr bwMode="auto">
            <a:xfrm>
              <a:off x="4648" y="2923"/>
              <a:ext cx="944" cy="1192"/>
              <a:chOff x="4648" y="2923"/>
              <a:chExt cx="944" cy="1192"/>
            </a:xfrm>
          </p:grpSpPr>
          <p:sp>
            <p:nvSpPr>
              <p:cNvPr id="31764" name="Freeform 68"/>
              <p:cNvSpPr>
                <a:spLocks/>
              </p:cNvSpPr>
              <p:nvPr/>
            </p:nvSpPr>
            <p:spPr bwMode="auto">
              <a:xfrm>
                <a:off x="4688" y="2923"/>
                <a:ext cx="880" cy="1192"/>
              </a:xfrm>
              <a:custGeom>
                <a:avLst/>
                <a:gdLst>
                  <a:gd name="T0" fmla="*/ 0 w 880"/>
                  <a:gd name="T1" fmla="*/ 581 h 1192"/>
                  <a:gd name="T2" fmla="*/ 48 w 880"/>
                  <a:gd name="T3" fmla="*/ 125 h 1192"/>
                  <a:gd name="T4" fmla="*/ 88 w 880"/>
                  <a:gd name="T5" fmla="*/ 485 h 1192"/>
                  <a:gd name="T6" fmla="*/ 128 w 880"/>
                  <a:gd name="T7" fmla="*/ 125 h 1192"/>
                  <a:gd name="T8" fmla="*/ 176 w 880"/>
                  <a:gd name="T9" fmla="*/ 485 h 1192"/>
                  <a:gd name="T10" fmla="*/ 216 w 880"/>
                  <a:gd name="T11" fmla="*/ 109 h 1192"/>
                  <a:gd name="T12" fmla="*/ 256 w 880"/>
                  <a:gd name="T13" fmla="*/ 485 h 1192"/>
                  <a:gd name="T14" fmla="*/ 304 w 880"/>
                  <a:gd name="T15" fmla="*/ 125 h 1192"/>
                  <a:gd name="T16" fmla="*/ 336 w 880"/>
                  <a:gd name="T17" fmla="*/ 477 h 1192"/>
                  <a:gd name="T18" fmla="*/ 392 w 880"/>
                  <a:gd name="T19" fmla="*/ 101 h 1192"/>
                  <a:gd name="T20" fmla="*/ 488 w 880"/>
                  <a:gd name="T21" fmla="*/ 1085 h 1192"/>
                  <a:gd name="T22" fmla="*/ 528 w 880"/>
                  <a:gd name="T23" fmla="*/ 741 h 1192"/>
                  <a:gd name="T24" fmla="*/ 576 w 880"/>
                  <a:gd name="T25" fmla="*/ 1093 h 1192"/>
                  <a:gd name="T26" fmla="*/ 616 w 880"/>
                  <a:gd name="T27" fmla="*/ 741 h 1192"/>
                  <a:gd name="T28" fmla="*/ 656 w 880"/>
                  <a:gd name="T29" fmla="*/ 1101 h 1192"/>
                  <a:gd name="T30" fmla="*/ 704 w 880"/>
                  <a:gd name="T31" fmla="*/ 741 h 1192"/>
                  <a:gd name="T32" fmla="*/ 752 w 880"/>
                  <a:gd name="T33" fmla="*/ 1093 h 1192"/>
                  <a:gd name="T34" fmla="*/ 784 w 880"/>
                  <a:gd name="T35" fmla="*/ 733 h 1192"/>
                  <a:gd name="T36" fmla="*/ 832 w 880"/>
                  <a:gd name="T37" fmla="*/ 1085 h 1192"/>
                  <a:gd name="T38" fmla="*/ 880 w 880"/>
                  <a:gd name="T39" fmla="*/ 589 h 119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80"/>
                  <a:gd name="T61" fmla="*/ 0 h 1192"/>
                  <a:gd name="T62" fmla="*/ 880 w 880"/>
                  <a:gd name="T63" fmla="*/ 1192 h 119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80" h="1192">
                    <a:moveTo>
                      <a:pt x="0" y="581"/>
                    </a:moveTo>
                    <a:cubicBezTo>
                      <a:pt x="16" y="361"/>
                      <a:pt x="33" y="141"/>
                      <a:pt x="48" y="125"/>
                    </a:cubicBezTo>
                    <a:cubicBezTo>
                      <a:pt x="63" y="109"/>
                      <a:pt x="75" y="485"/>
                      <a:pt x="88" y="485"/>
                    </a:cubicBezTo>
                    <a:cubicBezTo>
                      <a:pt x="101" y="485"/>
                      <a:pt x="113" y="125"/>
                      <a:pt x="128" y="125"/>
                    </a:cubicBezTo>
                    <a:cubicBezTo>
                      <a:pt x="143" y="125"/>
                      <a:pt x="161" y="488"/>
                      <a:pt x="176" y="485"/>
                    </a:cubicBezTo>
                    <a:cubicBezTo>
                      <a:pt x="191" y="482"/>
                      <a:pt x="203" y="109"/>
                      <a:pt x="216" y="109"/>
                    </a:cubicBezTo>
                    <a:cubicBezTo>
                      <a:pt x="229" y="109"/>
                      <a:pt x="241" y="482"/>
                      <a:pt x="256" y="485"/>
                    </a:cubicBezTo>
                    <a:cubicBezTo>
                      <a:pt x="271" y="488"/>
                      <a:pt x="291" y="126"/>
                      <a:pt x="304" y="125"/>
                    </a:cubicBezTo>
                    <a:cubicBezTo>
                      <a:pt x="317" y="124"/>
                      <a:pt x="321" y="481"/>
                      <a:pt x="336" y="477"/>
                    </a:cubicBezTo>
                    <a:cubicBezTo>
                      <a:pt x="351" y="473"/>
                      <a:pt x="367" y="0"/>
                      <a:pt x="392" y="101"/>
                    </a:cubicBezTo>
                    <a:cubicBezTo>
                      <a:pt x="417" y="202"/>
                      <a:pt x="465" y="978"/>
                      <a:pt x="488" y="1085"/>
                    </a:cubicBezTo>
                    <a:cubicBezTo>
                      <a:pt x="511" y="1192"/>
                      <a:pt x="513" y="740"/>
                      <a:pt x="528" y="741"/>
                    </a:cubicBezTo>
                    <a:cubicBezTo>
                      <a:pt x="543" y="742"/>
                      <a:pt x="561" y="1093"/>
                      <a:pt x="576" y="1093"/>
                    </a:cubicBezTo>
                    <a:cubicBezTo>
                      <a:pt x="591" y="1093"/>
                      <a:pt x="603" y="740"/>
                      <a:pt x="616" y="741"/>
                    </a:cubicBezTo>
                    <a:cubicBezTo>
                      <a:pt x="629" y="742"/>
                      <a:pt x="641" y="1101"/>
                      <a:pt x="656" y="1101"/>
                    </a:cubicBezTo>
                    <a:cubicBezTo>
                      <a:pt x="671" y="1101"/>
                      <a:pt x="688" y="742"/>
                      <a:pt x="704" y="741"/>
                    </a:cubicBezTo>
                    <a:cubicBezTo>
                      <a:pt x="720" y="740"/>
                      <a:pt x="739" y="1094"/>
                      <a:pt x="752" y="1093"/>
                    </a:cubicBezTo>
                    <a:cubicBezTo>
                      <a:pt x="765" y="1092"/>
                      <a:pt x="771" y="734"/>
                      <a:pt x="784" y="733"/>
                    </a:cubicBezTo>
                    <a:cubicBezTo>
                      <a:pt x="797" y="732"/>
                      <a:pt x="816" y="1109"/>
                      <a:pt x="832" y="1085"/>
                    </a:cubicBezTo>
                    <a:cubicBezTo>
                      <a:pt x="848" y="1061"/>
                      <a:pt x="864" y="825"/>
                      <a:pt x="880" y="58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5" name="Line 69"/>
              <p:cNvSpPr>
                <a:spLocks noChangeShapeType="1"/>
              </p:cNvSpPr>
              <p:nvPr/>
            </p:nvSpPr>
            <p:spPr bwMode="auto">
              <a:xfrm>
                <a:off x="4648" y="3512"/>
                <a:ext cx="9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6" name="Line 70"/>
              <p:cNvSpPr>
                <a:spLocks noChangeShapeType="1"/>
              </p:cNvSpPr>
              <p:nvPr/>
            </p:nvSpPr>
            <p:spPr bwMode="auto">
              <a:xfrm>
                <a:off x="4656" y="3104"/>
                <a:ext cx="0" cy="7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7" name="Line 71"/>
              <p:cNvSpPr>
                <a:spLocks noChangeShapeType="1"/>
              </p:cNvSpPr>
              <p:nvPr/>
            </p:nvSpPr>
            <p:spPr bwMode="auto">
              <a:xfrm>
                <a:off x="5576" y="3112"/>
                <a:ext cx="0" cy="7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763" name="Text Box 73"/>
            <p:cNvSpPr txBox="1">
              <a:spLocks noChangeArrowheads="1"/>
            </p:cNvSpPr>
            <p:nvPr/>
          </p:nvSpPr>
          <p:spPr bwMode="auto">
            <a:xfrm>
              <a:off x="825" y="1549"/>
              <a:ext cx="4224" cy="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>
                  <a:solidFill>
                    <a:schemeClr val="hlink"/>
                  </a:solidFill>
                  <a:latin typeface="Tahoma" panose="020B0604030504040204" pitchFamily="34" charset="0"/>
                </a:rPr>
                <a:t>However, since each frequency is produced independently, harmonic frequencies can be manipulated directly to create completely new timbres not possible with acoustic instruments:  </a:t>
              </a:r>
              <a:r>
                <a:rPr lang="en-US" b="1">
                  <a:solidFill>
                    <a:schemeClr val="hlink"/>
                  </a:solidFill>
                  <a:latin typeface="Tahoma" panose="020B0604030504040204" pitchFamily="34" charset="0"/>
                </a:rPr>
                <a:t>the birth of </a:t>
              </a:r>
              <a:r>
                <a:rPr lang="en-US" b="1">
                  <a:solidFill>
                    <a:schemeClr val="hlink"/>
                  </a:solidFill>
                  <a:latin typeface="Neuropol"/>
                </a:rPr>
                <a:t>techno</a:t>
              </a:r>
              <a:r>
                <a:rPr lang="en-US" b="1">
                  <a:solidFill>
                    <a:schemeClr val="hlink"/>
                  </a:solidFill>
                  <a:latin typeface="Tahoma" panose="020B0604030504040204" pitchFamily="34" charset="0"/>
                </a:rPr>
                <a:t>!</a:t>
              </a:r>
              <a:endParaRPr lang="en-US" sz="2800" b="1">
                <a:solidFill>
                  <a:schemeClr val="hlink"/>
                </a:solidFill>
                <a:latin typeface="Westminster"/>
              </a:endParaRPr>
            </a:p>
          </p:txBody>
        </p:sp>
      </p:grpSp>
      <p:sp>
        <p:nvSpPr>
          <p:cNvPr id="2" name="Line Callout 1 (Accent Bar) 1"/>
          <p:cNvSpPr/>
          <p:nvPr/>
        </p:nvSpPr>
        <p:spPr>
          <a:xfrm>
            <a:off x="6807200" y="3756025"/>
            <a:ext cx="2220913" cy="671513"/>
          </a:xfrm>
          <a:prstGeom prst="accentCallout1">
            <a:avLst>
              <a:gd name="adj1" fmla="val 18750"/>
              <a:gd name="adj2" fmla="val -8333"/>
              <a:gd name="adj3" fmla="val 169238"/>
              <a:gd name="adj4" fmla="val -25753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Amplitude modulation of high </a:t>
            </a:r>
            <a:r>
              <a:rPr lang="en-US" sz="1600" dirty="0" err="1"/>
              <a:t>freq</a:t>
            </a:r>
            <a:r>
              <a:rPr lang="en-US" sz="1600" dirty="0"/>
              <a:t> harmonic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2120900" y="-63500"/>
            <a:ext cx="299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tx2"/>
                </a:solidFill>
              </a:rPr>
              <a:t>Fourier Analysis</a:t>
            </a:r>
          </a:p>
        </p:txBody>
      </p:sp>
      <p:pic>
        <p:nvPicPr>
          <p:cNvPr id="32771" name="Picture 6" descr="fouri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7" t="21239" r="26958" b="6490"/>
          <a:stretch>
            <a:fillRect/>
          </a:stretch>
        </p:blipFill>
        <p:spPr bwMode="auto">
          <a:xfrm>
            <a:off x="2582863" y="2190750"/>
            <a:ext cx="115887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3756025" y="6111875"/>
            <a:ext cx="827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600" b="1">
                <a:solidFill>
                  <a:srgbClr val="FF0000"/>
                </a:solidFill>
                <a:latin typeface="Arial" panose="020B0604020202020204" pitchFamily="34" charset="0"/>
              </a:rPr>
              <a:t>500 Hz</a:t>
            </a:r>
          </a:p>
        </p:txBody>
      </p:sp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3756025" y="4943475"/>
            <a:ext cx="939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600" b="1">
                <a:solidFill>
                  <a:srgbClr val="FF9900"/>
                </a:solidFill>
                <a:latin typeface="Arial" panose="020B0604020202020204" pitchFamily="34" charset="0"/>
              </a:rPr>
              <a:t>1000 Hz</a:t>
            </a:r>
          </a:p>
        </p:txBody>
      </p:sp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3756025" y="3813175"/>
            <a:ext cx="939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600" b="1">
                <a:solidFill>
                  <a:srgbClr val="33CC33"/>
                </a:solidFill>
                <a:latin typeface="Arial" panose="020B0604020202020204" pitchFamily="34" charset="0"/>
              </a:rPr>
              <a:t>1500 Hz</a:t>
            </a:r>
          </a:p>
        </p:txBody>
      </p:sp>
      <p:sp>
        <p:nvSpPr>
          <p:cNvPr id="32775" name="Text Box 10"/>
          <p:cNvSpPr txBox="1">
            <a:spLocks noChangeArrowheads="1"/>
          </p:cNvSpPr>
          <p:nvPr/>
        </p:nvSpPr>
        <p:spPr bwMode="auto">
          <a:xfrm>
            <a:off x="3756025" y="2619375"/>
            <a:ext cx="939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600" b="1">
                <a:solidFill>
                  <a:srgbClr val="0066FF"/>
                </a:solidFill>
                <a:latin typeface="Arial" panose="020B0604020202020204" pitchFamily="34" charset="0"/>
              </a:rPr>
              <a:t>2000 Hz</a:t>
            </a:r>
          </a:p>
        </p:txBody>
      </p:sp>
      <p:sp>
        <p:nvSpPr>
          <p:cNvPr id="32776" name="Text Box 11"/>
          <p:cNvSpPr txBox="1">
            <a:spLocks noChangeArrowheads="1"/>
          </p:cNvSpPr>
          <p:nvPr/>
        </p:nvSpPr>
        <p:spPr bwMode="auto">
          <a:xfrm>
            <a:off x="3756025" y="1438275"/>
            <a:ext cx="939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600" b="1">
                <a:solidFill>
                  <a:srgbClr val="9966FF"/>
                </a:solidFill>
                <a:latin typeface="Arial" panose="020B0604020202020204" pitchFamily="34" charset="0"/>
              </a:rPr>
              <a:t>2500 Hz</a:t>
            </a:r>
          </a:p>
        </p:txBody>
      </p:sp>
      <p:sp>
        <p:nvSpPr>
          <p:cNvPr id="32777" name="Rectangle 12"/>
          <p:cNvSpPr>
            <a:spLocks noChangeArrowheads="1"/>
          </p:cNvSpPr>
          <p:nvPr/>
        </p:nvSpPr>
        <p:spPr bwMode="auto">
          <a:xfrm>
            <a:off x="2438400" y="762000"/>
            <a:ext cx="2336800" cy="6096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32778" name="Text Box 16"/>
          <p:cNvSpPr txBox="1">
            <a:spLocks noChangeArrowheads="1"/>
          </p:cNvSpPr>
          <p:nvPr/>
        </p:nvSpPr>
        <p:spPr bwMode="auto">
          <a:xfrm>
            <a:off x="254000" y="1997075"/>
            <a:ext cx="1300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tx2"/>
                </a:solidFill>
              </a:rPr>
              <a:t>Synth</a:t>
            </a:r>
          </a:p>
        </p:txBody>
      </p:sp>
      <p:sp>
        <p:nvSpPr>
          <p:cNvPr id="32779" name="Rectangle 17"/>
          <p:cNvSpPr>
            <a:spLocks noChangeArrowheads="1"/>
          </p:cNvSpPr>
          <p:nvPr/>
        </p:nvSpPr>
        <p:spPr bwMode="auto">
          <a:xfrm>
            <a:off x="6235700" y="2065338"/>
            <a:ext cx="2578100" cy="276860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32780" name="Text Box 18"/>
          <p:cNvSpPr txBox="1">
            <a:spLocks noChangeArrowheads="1"/>
          </p:cNvSpPr>
          <p:nvPr/>
        </p:nvSpPr>
        <p:spPr bwMode="auto">
          <a:xfrm>
            <a:off x="7159625" y="4981575"/>
            <a:ext cx="825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>
                <a:latin typeface="Times New Roman" panose="02020603050405020304" pitchFamily="18" charset="0"/>
              </a:rPr>
              <a:t>Time</a:t>
            </a:r>
          </a:p>
        </p:txBody>
      </p:sp>
      <p:sp>
        <p:nvSpPr>
          <p:cNvPr id="32781" name="Text Box 19"/>
          <p:cNvSpPr txBox="1">
            <a:spLocks noChangeArrowheads="1"/>
          </p:cNvSpPr>
          <p:nvPr/>
        </p:nvSpPr>
        <p:spPr bwMode="auto">
          <a:xfrm rot="-5400000">
            <a:off x="5381625" y="3221038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>
                <a:latin typeface="Times New Roman" panose="02020603050405020304" pitchFamily="18" charset="0"/>
              </a:rPr>
              <a:t>kHz</a:t>
            </a:r>
          </a:p>
        </p:txBody>
      </p:sp>
      <p:sp>
        <p:nvSpPr>
          <p:cNvPr id="32782" name="Text Box 20"/>
          <p:cNvSpPr txBox="1">
            <a:spLocks noChangeArrowheads="1"/>
          </p:cNvSpPr>
          <p:nvPr/>
        </p:nvSpPr>
        <p:spPr bwMode="auto">
          <a:xfrm>
            <a:off x="5940425" y="4556125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600" b="1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2783" name="Text Box 21"/>
          <p:cNvSpPr txBox="1">
            <a:spLocks noChangeArrowheads="1"/>
          </p:cNvSpPr>
          <p:nvPr/>
        </p:nvSpPr>
        <p:spPr bwMode="auto">
          <a:xfrm>
            <a:off x="5940425" y="3927475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600" b="1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2784" name="Text Box 22"/>
          <p:cNvSpPr txBox="1">
            <a:spLocks noChangeArrowheads="1"/>
          </p:cNvSpPr>
          <p:nvPr/>
        </p:nvSpPr>
        <p:spPr bwMode="auto">
          <a:xfrm>
            <a:off x="5940425" y="3298825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600" b="1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2785" name="Text Box 23"/>
          <p:cNvSpPr txBox="1">
            <a:spLocks noChangeArrowheads="1"/>
          </p:cNvSpPr>
          <p:nvPr/>
        </p:nvSpPr>
        <p:spPr bwMode="auto">
          <a:xfrm>
            <a:off x="5940425" y="2670175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600" b="1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2786" name="Text Box 24"/>
          <p:cNvSpPr txBox="1">
            <a:spLocks noChangeArrowheads="1"/>
          </p:cNvSpPr>
          <p:nvPr/>
        </p:nvSpPr>
        <p:spPr bwMode="auto">
          <a:xfrm>
            <a:off x="5940425" y="2041525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600" b="1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32787" name="Line 25"/>
          <p:cNvSpPr>
            <a:spLocks noChangeShapeType="1"/>
          </p:cNvSpPr>
          <p:nvPr/>
        </p:nvSpPr>
        <p:spPr bwMode="auto">
          <a:xfrm>
            <a:off x="7226300" y="4368800"/>
            <a:ext cx="635000" cy="0"/>
          </a:xfrm>
          <a:prstGeom prst="line">
            <a:avLst/>
          </a:prstGeom>
          <a:noFill/>
          <a:ln w="38100">
            <a:solidFill>
              <a:srgbClr val="CC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8" name="Line 26"/>
          <p:cNvSpPr>
            <a:spLocks noChangeShapeType="1"/>
          </p:cNvSpPr>
          <p:nvPr/>
        </p:nvSpPr>
        <p:spPr bwMode="auto">
          <a:xfrm>
            <a:off x="7226300" y="4076700"/>
            <a:ext cx="635000" cy="0"/>
          </a:xfrm>
          <a:prstGeom prst="line">
            <a:avLst/>
          </a:prstGeom>
          <a:noFill/>
          <a:ln w="38100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9" name="Line 27"/>
          <p:cNvSpPr>
            <a:spLocks noChangeShapeType="1"/>
          </p:cNvSpPr>
          <p:nvPr/>
        </p:nvSpPr>
        <p:spPr bwMode="auto">
          <a:xfrm>
            <a:off x="7226300" y="3759200"/>
            <a:ext cx="635000" cy="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0" name="Line 28"/>
          <p:cNvSpPr>
            <a:spLocks noChangeShapeType="1"/>
          </p:cNvSpPr>
          <p:nvPr/>
        </p:nvSpPr>
        <p:spPr bwMode="auto">
          <a:xfrm>
            <a:off x="7226300" y="3449638"/>
            <a:ext cx="635000" cy="0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1" name="Line 29"/>
          <p:cNvSpPr>
            <a:spLocks noChangeShapeType="1"/>
          </p:cNvSpPr>
          <p:nvPr/>
        </p:nvSpPr>
        <p:spPr bwMode="auto">
          <a:xfrm>
            <a:off x="7226300" y="3170238"/>
            <a:ext cx="635000" cy="0"/>
          </a:xfrm>
          <a:prstGeom prst="line">
            <a:avLst/>
          </a:prstGeom>
          <a:noFill/>
          <a:ln w="38100">
            <a:solidFill>
              <a:srgbClr val="CC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2" name="Rectangle 30"/>
          <p:cNvSpPr>
            <a:spLocks noChangeArrowheads="1"/>
          </p:cNvSpPr>
          <p:nvPr/>
        </p:nvSpPr>
        <p:spPr bwMode="auto">
          <a:xfrm>
            <a:off x="6019800" y="1016000"/>
            <a:ext cx="299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tx2"/>
                </a:solidFill>
              </a:rPr>
              <a:t>Frequency Spectrogram</a:t>
            </a:r>
          </a:p>
        </p:txBody>
      </p:sp>
      <p:sp>
        <p:nvSpPr>
          <p:cNvPr id="32793" name="AutoShape 31"/>
          <p:cNvSpPr>
            <a:spLocks noChangeArrowheads="1"/>
          </p:cNvSpPr>
          <p:nvPr/>
        </p:nvSpPr>
        <p:spPr bwMode="auto">
          <a:xfrm>
            <a:off x="1803400" y="3309938"/>
            <a:ext cx="406400" cy="271462"/>
          </a:xfrm>
          <a:prstGeom prst="rightArrow">
            <a:avLst>
              <a:gd name="adj1" fmla="val 50000"/>
              <a:gd name="adj2" fmla="val 3742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32794" name="AutoShape 32"/>
          <p:cNvSpPr>
            <a:spLocks noChangeArrowheads="1"/>
          </p:cNvSpPr>
          <p:nvPr/>
        </p:nvSpPr>
        <p:spPr bwMode="auto">
          <a:xfrm>
            <a:off x="5016500" y="3300413"/>
            <a:ext cx="406400" cy="271462"/>
          </a:xfrm>
          <a:prstGeom prst="rightArrow">
            <a:avLst>
              <a:gd name="adj1" fmla="val 50000"/>
              <a:gd name="adj2" fmla="val 3742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grpSp>
        <p:nvGrpSpPr>
          <p:cNvPr id="32795" name="Group 35"/>
          <p:cNvGrpSpPr>
            <a:grpSpLocks/>
          </p:cNvGrpSpPr>
          <p:nvPr/>
        </p:nvGrpSpPr>
        <p:grpSpPr bwMode="auto">
          <a:xfrm>
            <a:off x="158750" y="2487613"/>
            <a:ext cx="1498600" cy="1892300"/>
            <a:chOff x="4648" y="2923"/>
            <a:chExt cx="944" cy="1192"/>
          </a:xfrm>
        </p:grpSpPr>
        <p:sp>
          <p:nvSpPr>
            <p:cNvPr id="32802" name="Freeform 36"/>
            <p:cNvSpPr>
              <a:spLocks/>
            </p:cNvSpPr>
            <p:nvPr/>
          </p:nvSpPr>
          <p:spPr bwMode="auto">
            <a:xfrm>
              <a:off x="4688" y="2923"/>
              <a:ext cx="880" cy="1192"/>
            </a:xfrm>
            <a:custGeom>
              <a:avLst/>
              <a:gdLst>
                <a:gd name="T0" fmla="*/ 0 w 880"/>
                <a:gd name="T1" fmla="*/ 581 h 1192"/>
                <a:gd name="T2" fmla="*/ 48 w 880"/>
                <a:gd name="T3" fmla="*/ 125 h 1192"/>
                <a:gd name="T4" fmla="*/ 88 w 880"/>
                <a:gd name="T5" fmla="*/ 485 h 1192"/>
                <a:gd name="T6" fmla="*/ 128 w 880"/>
                <a:gd name="T7" fmla="*/ 125 h 1192"/>
                <a:gd name="T8" fmla="*/ 176 w 880"/>
                <a:gd name="T9" fmla="*/ 485 h 1192"/>
                <a:gd name="T10" fmla="*/ 216 w 880"/>
                <a:gd name="T11" fmla="*/ 109 h 1192"/>
                <a:gd name="T12" fmla="*/ 256 w 880"/>
                <a:gd name="T13" fmla="*/ 485 h 1192"/>
                <a:gd name="T14" fmla="*/ 304 w 880"/>
                <a:gd name="T15" fmla="*/ 125 h 1192"/>
                <a:gd name="T16" fmla="*/ 336 w 880"/>
                <a:gd name="T17" fmla="*/ 477 h 1192"/>
                <a:gd name="T18" fmla="*/ 392 w 880"/>
                <a:gd name="T19" fmla="*/ 101 h 1192"/>
                <a:gd name="T20" fmla="*/ 488 w 880"/>
                <a:gd name="T21" fmla="*/ 1085 h 1192"/>
                <a:gd name="T22" fmla="*/ 528 w 880"/>
                <a:gd name="T23" fmla="*/ 741 h 1192"/>
                <a:gd name="T24" fmla="*/ 576 w 880"/>
                <a:gd name="T25" fmla="*/ 1093 h 1192"/>
                <a:gd name="T26" fmla="*/ 616 w 880"/>
                <a:gd name="T27" fmla="*/ 741 h 1192"/>
                <a:gd name="T28" fmla="*/ 656 w 880"/>
                <a:gd name="T29" fmla="*/ 1101 h 1192"/>
                <a:gd name="T30" fmla="*/ 704 w 880"/>
                <a:gd name="T31" fmla="*/ 741 h 1192"/>
                <a:gd name="T32" fmla="*/ 752 w 880"/>
                <a:gd name="T33" fmla="*/ 1093 h 1192"/>
                <a:gd name="T34" fmla="*/ 784 w 880"/>
                <a:gd name="T35" fmla="*/ 733 h 1192"/>
                <a:gd name="T36" fmla="*/ 832 w 880"/>
                <a:gd name="T37" fmla="*/ 1085 h 1192"/>
                <a:gd name="T38" fmla="*/ 880 w 880"/>
                <a:gd name="T39" fmla="*/ 589 h 11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80"/>
                <a:gd name="T61" fmla="*/ 0 h 1192"/>
                <a:gd name="T62" fmla="*/ 880 w 880"/>
                <a:gd name="T63" fmla="*/ 1192 h 119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80" h="1192">
                  <a:moveTo>
                    <a:pt x="0" y="581"/>
                  </a:moveTo>
                  <a:cubicBezTo>
                    <a:pt x="16" y="361"/>
                    <a:pt x="33" y="141"/>
                    <a:pt x="48" y="125"/>
                  </a:cubicBezTo>
                  <a:cubicBezTo>
                    <a:pt x="63" y="109"/>
                    <a:pt x="75" y="485"/>
                    <a:pt x="88" y="485"/>
                  </a:cubicBezTo>
                  <a:cubicBezTo>
                    <a:pt x="101" y="485"/>
                    <a:pt x="113" y="125"/>
                    <a:pt x="128" y="125"/>
                  </a:cubicBezTo>
                  <a:cubicBezTo>
                    <a:pt x="143" y="125"/>
                    <a:pt x="161" y="488"/>
                    <a:pt x="176" y="485"/>
                  </a:cubicBezTo>
                  <a:cubicBezTo>
                    <a:pt x="191" y="482"/>
                    <a:pt x="203" y="109"/>
                    <a:pt x="216" y="109"/>
                  </a:cubicBezTo>
                  <a:cubicBezTo>
                    <a:pt x="229" y="109"/>
                    <a:pt x="241" y="482"/>
                    <a:pt x="256" y="485"/>
                  </a:cubicBezTo>
                  <a:cubicBezTo>
                    <a:pt x="271" y="488"/>
                    <a:pt x="291" y="126"/>
                    <a:pt x="304" y="125"/>
                  </a:cubicBezTo>
                  <a:cubicBezTo>
                    <a:pt x="317" y="124"/>
                    <a:pt x="321" y="481"/>
                    <a:pt x="336" y="477"/>
                  </a:cubicBezTo>
                  <a:cubicBezTo>
                    <a:pt x="351" y="473"/>
                    <a:pt x="367" y="0"/>
                    <a:pt x="392" y="101"/>
                  </a:cubicBezTo>
                  <a:cubicBezTo>
                    <a:pt x="417" y="202"/>
                    <a:pt x="465" y="978"/>
                    <a:pt x="488" y="1085"/>
                  </a:cubicBezTo>
                  <a:cubicBezTo>
                    <a:pt x="511" y="1192"/>
                    <a:pt x="513" y="740"/>
                    <a:pt x="528" y="741"/>
                  </a:cubicBezTo>
                  <a:cubicBezTo>
                    <a:pt x="543" y="742"/>
                    <a:pt x="561" y="1093"/>
                    <a:pt x="576" y="1093"/>
                  </a:cubicBezTo>
                  <a:cubicBezTo>
                    <a:pt x="591" y="1093"/>
                    <a:pt x="603" y="740"/>
                    <a:pt x="616" y="741"/>
                  </a:cubicBezTo>
                  <a:cubicBezTo>
                    <a:pt x="629" y="742"/>
                    <a:pt x="641" y="1101"/>
                    <a:pt x="656" y="1101"/>
                  </a:cubicBezTo>
                  <a:cubicBezTo>
                    <a:pt x="671" y="1101"/>
                    <a:pt x="688" y="742"/>
                    <a:pt x="704" y="741"/>
                  </a:cubicBezTo>
                  <a:cubicBezTo>
                    <a:pt x="720" y="740"/>
                    <a:pt x="739" y="1094"/>
                    <a:pt x="752" y="1093"/>
                  </a:cubicBezTo>
                  <a:cubicBezTo>
                    <a:pt x="765" y="1092"/>
                    <a:pt x="771" y="734"/>
                    <a:pt x="784" y="733"/>
                  </a:cubicBezTo>
                  <a:cubicBezTo>
                    <a:pt x="797" y="732"/>
                    <a:pt x="816" y="1109"/>
                    <a:pt x="832" y="1085"/>
                  </a:cubicBezTo>
                  <a:cubicBezTo>
                    <a:pt x="848" y="1061"/>
                    <a:pt x="864" y="825"/>
                    <a:pt x="880" y="58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3" name="Line 37"/>
            <p:cNvSpPr>
              <a:spLocks noChangeShapeType="1"/>
            </p:cNvSpPr>
            <p:nvPr/>
          </p:nvSpPr>
          <p:spPr bwMode="auto">
            <a:xfrm>
              <a:off x="4648" y="3512"/>
              <a:ext cx="9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4" name="Line 38"/>
            <p:cNvSpPr>
              <a:spLocks noChangeShapeType="1"/>
            </p:cNvSpPr>
            <p:nvPr/>
          </p:nvSpPr>
          <p:spPr bwMode="auto">
            <a:xfrm>
              <a:off x="4656" y="3104"/>
              <a:ext cx="0" cy="7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5" name="Line 39"/>
            <p:cNvSpPr>
              <a:spLocks noChangeShapeType="1"/>
            </p:cNvSpPr>
            <p:nvPr/>
          </p:nvSpPr>
          <p:spPr bwMode="auto">
            <a:xfrm>
              <a:off x="5576" y="3112"/>
              <a:ext cx="0" cy="7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96" name="Group 40"/>
          <p:cNvGrpSpPr>
            <a:grpSpLocks/>
          </p:cNvGrpSpPr>
          <p:nvPr/>
        </p:nvGrpSpPr>
        <p:grpSpPr bwMode="auto">
          <a:xfrm>
            <a:off x="2667000" y="742950"/>
            <a:ext cx="979488" cy="1719263"/>
            <a:chOff x="3576" y="2904"/>
            <a:chExt cx="712" cy="1299"/>
          </a:xfrm>
        </p:grpSpPr>
        <p:sp>
          <p:nvSpPr>
            <p:cNvPr id="32798" name="Freeform 41"/>
            <p:cNvSpPr>
              <a:spLocks/>
            </p:cNvSpPr>
            <p:nvPr/>
          </p:nvSpPr>
          <p:spPr bwMode="auto">
            <a:xfrm>
              <a:off x="3616" y="2904"/>
              <a:ext cx="616" cy="1299"/>
            </a:xfrm>
            <a:custGeom>
              <a:avLst/>
              <a:gdLst>
                <a:gd name="T0" fmla="*/ 0 w 616"/>
                <a:gd name="T1" fmla="*/ 624 h 1299"/>
                <a:gd name="T2" fmla="*/ 24 w 616"/>
                <a:gd name="T3" fmla="*/ 112 h 1299"/>
                <a:gd name="T4" fmla="*/ 56 w 616"/>
                <a:gd name="T5" fmla="*/ 1296 h 1299"/>
                <a:gd name="T6" fmla="*/ 88 w 616"/>
                <a:gd name="T7" fmla="*/ 96 h 1299"/>
                <a:gd name="T8" fmla="*/ 120 w 616"/>
                <a:gd name="T9" fmla="*/ 1288 h 1299"/>
                <a:gd name="T10" fmla="*/ 152 w 616"/>
                <a:gd name="T11" fmla="*/ 104 h 1299"/>
                <a:gd name="T12" fmla="*/ 192 w 616"/>
                <a:gd name="T13" fmla="*/ 1288 h 1299"/>
                <a:gd name="T14" fmla="*/ 216 w 616"/>
                <a:gd name="T15" fmla="*/ 104 h 1299"/>
                <a:gd name="T16" fmla="*/ 248 w 616"/>
                <a:gd name="T17" fmla="*/ 1272 h 1299"/>
                <a:gd name="T18" fmla="*/ 288 w 616"/>
                <a:gd name="T19" fmla="*/ 96 h 1299"/>
                <a:gd name="T20" fmla="*/ 320 w 616"/>
                <a:gd name="T21" fmla="*/ 1272 h 1299"/>
                <a:gd name="T22" fmla="*/ 352 w 616"/>
                <a:gd name="T23" fmla="*/ 88 h 1299"/>
                <a:gd name="T24" fmla="*/ 384 w 616"/>
                <a:gd name="T25" fmla="*/ 1280 h 1299"/>
                <a:gd name="T26" fmla="*/ 424 w 616"/>
                <a:gd name="T27" fmla="*/ 80 h 1299"/>
                <a:gd name="T28" fmla="*/ 456 w 616"/>
                <a:gd name="T29" fmla="*/ 1272 h 1299"/>
                <a:gd name="T30" fmla="*/ 488 w 616"/>
                <a:gd name="T31" fmla="*/ 64 h 1299"/>
                <a:gd name="T32" fmla="*/ 520 w 616"/>
                <a:gd name="T33" fmla="*/ 1272 h 1299"/>
                <a:gd name="T34" fmla="*/ 552 w 616"/>
                <a:gd name="T35" fmla="*/ 80 h 1299"/>
                <a:gd name="T36" fmla="*/ 584 w 616"/>
                <a:gd name="T37" fmla="*/ 1272 h 1299"/>
                <a:gd name="T38" fmla="*/ 616 w 616"/>
                <a:gd name="T39" fmla="*/ 56 h 129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16"/>
                <a:gd name="T61" fmla="*/ 0 h 1299"/>
                <a:gd name="T62" fmla="*/ 616 w 616"/>
                <a:gd name="T63" fmla="*/ 1299 h 129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16" h="1299">
                  <a:moveTo>
                    <a:pt x="0" y="624"/>
                  </a:moveTo>
                  <a:cubicBezTo>
                    <a:pt x="7" y="312"/>
                    <a:pt x="15" y="0"/>
                    <a:pt x="24" y="112"/>
                  </a:cubicBezTo>
                  <a:cubicBezTo>
                    <a:pt x="33" y="224"/>
                    <a:pt x="45" y="1299"/>
                    <a:pt x="56" y="1296"/>
                  </a:cubicBezTo>
                  <a:cubicBezTo>
                    <a:pt x="67" y="1293"/>
                    <a:pt x="77" y="97"/>
                    <a:pt x="88" y="96"/>
                  </a:cubicBezTo>
                  <a:cubicBezTo>
                    <a:pt x="99" y="95"/>
                    <a:pt x="109" y="1287"/>
                    <a:pt x="120" y="1288"/>
                  </a:cubicBezTo>
                  <a:cubicBezTo>
                    <a:pt x="131" y="1289"/>
                    <a:pt x="164" y="104"/>
                    <a:pt x="152" y="104"/>
                  </a:cubicBezTo>
                  <a:cubicBezTo>
                    <a:pt x="140" y="104"/>
                    <a:pt x="203" y="1288"/>
                    <a:pt x="192" y="1288"/>
                  </a:cubicBezTo>
                  <a:cubicBezTo>
                    <a:pt x="181" y="1288"/>
                    <a:pt x="207" y="107"/>
                    <a:pt x="216" y="104"/>
                  </a:cubicBezTo>
                  <a:cubicBezTo>
                    <a:pt x="225" y="101"/>
                    <a:pt x="236" y="1273"/>
                    <a:pt x="248" y="1272"/>
                  </a:cubicBezTo>
                  <a:cubicBezTo>
                    <a:pt x="260" y="1271"/>
                    <a:pt x="300" y="96"/>
                    <a:pt x="288" y="96"/>
                  </a:cubicBezTo>
                  <a:cubicBezTo>
                    <a:pt x="276" y="96"/>
                    <a:pt x="309" y="1273"/>
                    <a:pt x="320" y="1272"/>
                  </a:cubicBezTo>
                  <a:cubicBezTo>
                    <a:pt x="331" y="1271"/>
                    <a:pt x="341" y="87"/>
                    <a:pt x="352" y="88"/>
                  </a:cubicBezTo>
                  <a:cubicBezTo>
                    <a:pt x="363" y="89"/>
                    <a:pt x="372" y="1281"/>
                    <a:pt x="384" y="1280"/>
                  </a:cubicBezTo>
                  <a:cubicBezTo>
                    <a:pt x="396" y="1279"/>
                    <a:pt x="412" y="81"/>
                    <a:pt x="424" y="80"/>
                  </a:cubicBezTo>
                  <a:cubicBezTo>
                    <a:pt x="436" y="79"/>
                    <a:pt x="445" y="1275"/>
                    <a:pt x="456" y="1272"/>
                  </a:cubicBezTo>
                  <a:cubicBezTo>
                    <a:pt x="467" y="1269"/>
                    <a:pt x="499" y="64"/>
                    <a:pt x="488" y="64"/>
                  </a:cubicBezTo>
                  <a:cubicBezTo>
                    <a:pt x="477" y="64"/>
                    <a:pt x="509" y="1269"/>
                    <a:pt x="520" y="1272"/>
                  </a:cubicBezTo>
                  <a:cubicBezTo>
                    <a:pt x="531" y="1275"/>
                    <a:pt x="563" y="80"/>
                    <a:pt x="552" y="80"/>
                  </a:cubicBezTo>
                  <a:cubicBezTo>
                    <a:pt x="541" y="80"/>
                    <a:pt x="573" y="1276"/>
                    <a:pt x="584" y="1272"/>
                  </a:cubicBezTo>
                  <a:cubicBezTo>
                    <a:pt x="595" y="1268"/>
                    <a:pt x="611" y="257"/>
                    <a:pt x="616" y="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9" name="Line 42"/>
            <p:cNvSpPr>
              <a:spLocks noChangeShapeType="1"/>
            </p:cNvSpPr>
            <p:nvPr/>
          </p:nvSpPr>
          <p:spPr bwMode="auto">
            <a:xfrm>
              <a:off x="3584" y="3536"/>
              <a:ext cx="7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0" name="Line 43"/>
            <p:cNvSpPr>
              <a:spLocks noChangeShapeType="1"/>
            </p:cNvSpPr>
            <p:nvPr/>
          </p:nvSpPr>
          <p:spPr bwMode="auto">
            <a:xfrm>
              <a:off x="3576" y="3128"/>
              <a:ext cx="0" cy="7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1" name="Line 44"/>
            <p:cNvSpPr>
              <a:spLocks noChangeShapeType="1"/>
            </p:cNvSpPr>
            <p:nvPr/>
          </p:nvSpPr>
          <p:spPr bwMode="auto">
            <a:xfrm>
              <a:off x="4272" y="3136"/>
              <a:ext cx="0" cy="7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2797" name="Picture 45" descr="wnd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228600"/>
            <a:ext cx="1858963" cy="24384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vowe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9372"/>
            <a:ext cx="9144000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711200" y="2347872"/>
            <a:ext cx="780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 A                     E                      I                        O                   U</a:t>
            </a:r>
          </a:p>
        </p:txBody>
      </p:sp>
      <p:sp>
        <p:nvSpPr>
          <p:cNvPr id="33797" name="TextBox 2"/>
          <p:cNvSpPr txBox="1">
            <a:spLocks noChangeArrowheads="1"/>
          </p:cNvSpPr>
          <p:nvPr/>
        </p:nvSpPr>
        <p:spPr bwMode="auto">
          <a:xfrm>
            <a:off x="965200" y="133350"/>
            <a:ext cx="7350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Guess who else does amplitude modulation of harmonics?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8801" y="1345150"/>
            <a:ext cx="5420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‘raw’ complex sound waves for each vowel sound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884" y="5782383"/>
            <a:ext cx="875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Fourier Analysis breaks each complex sound wave into individual frequency components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63" y="260520"/>
            <a:ext cx="8675360" cy="62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9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b="2432"/>
          <a:stretch>
            <a:fillRect/>
          </a:stretch>
        </p:blipFill>
        <p:spPr bwMode="auto">
          <a:xfrm>
            <a:off x="292100" y="2398713"/>
            <a:ext cx="4562475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8" descr="db vs hz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3"/>
          <a:stretch>
            <a:fillRect/>
          </a:stretch>
        </p:blipFill>
        <p:spPr bwMode="auto">
          <a:xfrm>
            <a:off x="4584700" y="2374900"/>
            <a:ext cx="4559300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27061" y="444762"/>
            <a:ext cx="322396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latin typeface="Arial" charset="0"/>
                <a:cs typeface="+mn-cs"/>
              </a:rPr>
              <a:t>PHYSICS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000" cap="all" dirty="0">
              <a:ln w="9000" cmpd="sng">
                <a:solidFill>
                  <a:sysClr val="windowText" lastClr="000000"/>
                </a:solidFill>
                <a:prstDash val="solid"/>
              </a:ln>
              <a:latin typeface="Arial" charset="0"/>
              <a:cs typeface="+mn-c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latin typeface="Arial" charset="0"/>
                <a:cs typeface="+mn-cs"/>
              </a:rPr>
              <a:t>Frequency (Hertz)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000" cap="all" dirty="0">
              <a:ln w="9000" cmpd="sng">
                <a:solidFill>
                  <a:sysClr val="windowText" lastClr="000000"/>
                </a:solidFill>
                <a:prstDash val="solid"/>
              </a:ln>
              <a:latin typeface="Arial" charset="0"/>
              <a:cs typeface="+mn-c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latin typeface="Arial" charset="0"/>
                <a:cs typeface="+mn-cs"/>
              </a:rPr>
              <a:t>Amplitude (Decibels)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67521" y="444762"/>
            <a:ext cx="275267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latin typeface="Arial" charset="0"/>
                <a:cs typeface="+mn-cs"/>
              </a:rPr>
              <a:t>PSYCHO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000" cap="all" dirty="0">
              <a:ln w="9000" cmpd="sng">
                <a:solidFill>
                  <a:sysClr val="windowText" lastClr="000000"/>
                </a:solidFill>
                <a:prstDash val="solid"/>
              </a:ln>
              <a:latin typeface="Arial" charset="0"/>
              <a:cs typeface="+mn-c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latin typeface="Arial" charset="0"/>
                <a:cs typeface="+mn-cs"/>
              </a:rPr>
              <a:t>Pitch (</a:t>
            </a:r>
            <a:r>
              <a:rPr lang="en-US" sz="2000" cap="all" dirty="0" err="1">
                <a:ln w="9000" cmpd="sng">
                  <a:solidFill>
                    <a:sysClr val="windowText" lastClr="000000"/>
                  </a:solidFill>
                  <a:prstDash val="solid"/>
                </a:ln>
                <a:latin typeface="Arial" charset="0"/>
                <a:cs typeface="+mn-cs"/>
              </a:rPr>
              <a:t>Mels</a:t>
            </a:r>
            <a:r>
              <a:rPr lang="en-US" sz="2000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latin typeface="Arial" charset="0"/>
                <a:cs typeface="+mn-cs"/>
              </a:rPr>
              <a:t>)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000" cap="all" dirty="0">
              <a:ln w="9000" cmpd="sng">
                <a:solidFill>
                  <a:sysClr val="windowText" lastClr="000000"/>
                </a:solidFill>
                <a:prstDash val="solid"/>
              </a:ln>
              <a:latin typeface="Arial" charset="0"/>
              <a:cs typeface="+mn-c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latin typeface="Arial" charset="0"/>
                <a:cs typeface="+mn-cs"/>
              </a:rPr>
              <a:t>Loudness (</a:t>
            </a:r>
            <a:r>
              <a:rPr lang="en-US" sz="2000" cap="all" dirty="0" err="1">
                <a:ln w="9000" cmpd="sng">
                  <a:solidFill>
                    <a:sysClr val="windowText" lastClr="000000"/>
                  </a:solidFill>
                  <a:prstDash val="solid"/>
                </a:ln>
                <a:latin typeface="Arial" charset="0"/>
                <a:cs typeface="+mn-cs"/>
              </a:rPr>
              <a:t>Sones</a:t>
            </a:r>
            <a:r>
              <a:rPr lang="en-US" sz="2000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latin typeface="Arial" charset="0"/>
                <a:cs typeface="+mn-cs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8963" y="5603875"/>
            <a:ext cx="55784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Human Psychoacoustics </a:t>
            </a:r>
            <a:r>
              <a:rPr lang="en-US" sz="2400" dirty="0" smtClean="0"/>
              <a:t>shows </a:t>
            </a:r>
            <a:r>
              <a:rPr lang="en-US" sz="2400" dirty="0"/>
              <a:t>‘</a:t>
            </a:r>
            <a:r>
              <a:rPr lang="en-US" sz="2400" dirty="0" smtClean="0"/>
              <a:t>tuning’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for frequencies of speech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068638" y="817563"/>
            <a:ext cx="2832100" cy="9239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If a tree falls in the forest and no one is there to hear it, will it make a sound?</a:t>
            </a:r>
          </a:p>
        </p:txBody>
      </p:sp>
    </p:spTree>
    <p:extLst>
      <p:ext uri="{BB962C8B-B14F-4D97-AF65-F5344CB8AC3E}">
        <p14:creationId xmlns:p14="http://schemas.microsoft.com/office/powerpoint/2010/main" val="10541613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KEY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2"/>
          <a:stretch>
            <a:fillRect/>
          </a:stretch>
        </p:blipFill>
        <p:spPr bwMode="auto">
          <a:xfrm>
            <a:off x="520700" y="0"/>
            <a:ext cx="7731125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468563" y="2968625"/>
            <a:ext cx="3625850" cy="2463800"/>
            <a:chOff x="2588" y="1149"/>
            <a:chExt cx="2874" cy="1953"/>
          </a:xfrm>
        </p:grpSpPr>
        <p:pic>
          <p:nvPicPr>
            <p:cNvPr id="21508" name="Picture 4"/>
            <p:cNvPicPr>
              <a:picLocks noChangeAspect="1" noChangeArrowheads="1"/>
            </p:cNvPicPr>
            <p:nvPr/>
          </p:nvPicPr>
          <p:blipFill>
            <a:blip r:embed="rId4"/>
            <a:srcRect l="1666" b="2432"/>
            <a:stretch>
              <a:fillRect/>
            </a:stretch>
          </p:blipFill>
          <p:spPr bwMode="auto">
            <a:xfrm>
              <a:off x="2588" y="1149"/>
              <a:ext cx="2874" cy="195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/>
          </p:spPr>
        </p:pic>
        <p:sp>
          <p:nvSpPr>
            <p:cNvPr id="21510" name="Rectangle 15"/>
            <p:cNvSpPr>
              <a:spLocks noChangeArrowheads="1"/>
            </p:cNvSpPr>
            <p:nvPr/>
          </p:nvSpPr>
          <p:spPr bwMode="auto">
            <a:xfrm>
              <a:off x="3080" y="1803"/>
              <a:ext cx="543" cy="90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</p:grpSp>
      <p:pic>
        <p:nvPicPr>
          <p:cNvPr id="15363" name="Picture 3" descr="C:\Documents and Settings\Pancho\My Documents\SNP Summer 2008\Resource CD\Figures\Chapter 11\highres\Wolfe-Fig-11-02-0.jpg"/>
          <p:cNvPicPr>
            <a:picLocks noChangeAspect="1" noChangeArrowheads="1"/>
          </p:cNvPicPr>
          <p:nvPr/>
        </p:nvPicPr>
        <p:blipFill rotWithShape="1">
          <a:blip r:embed="rId5"/>
          <a:srcRect l="15822" r="12131" b="3770"/>
          <a:stretch/>
        </p:blipFill>
        <p:spPr bwMode="auto">
          <a:xfrm>
            <a:off x="5821363" y="711200"/>
            <a:ext cx="3106737" cy="3111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2"/>
          <p:cNvSpPr txBox="1">
            <a:spLocks noChangeArrowheads="1"/>
          </p:cNvSpPr>
          <p:nvPr/>
        </p:nvSpPr>
        <p:spPr bwMode="auto">
          <a:xfrm>
            <a:off x="698500" y="1201738"/>
            <a:ext cx="43291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Simple Sounds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(A Pure Tone)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48526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4545013"/>
            <a:ext cx="4916487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1089025" y="3081338"/>
            <a:ext cx="1158875" cy="457200"/>
            <a:chOff x="686" y="1941"/>
            <a:chExt cx="730" cy="288"/>
          </a:xfrm>
        </p:grpSpPr>
        <p:sp>
          <p:nvSpPr>
            <p:cNvPr id="22557" name="Text Box 48"/>
            <p:cNvSpPr txBox="1">
              <a:spLocks noChangeArrowheads="1"/>
            </p:cNvSpPr>
            <p:nvPr/>
          </p:nvSpPr>
          <p:spPr bwMode="auto">
            <a:xfrm>
              <a:off x="686" y="1941"/>
              <a:ext cx="3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2400">
                  <a:latin typeface="Tahoma" panose="020B0604030504040204" pitchFamily="34" charset="0"/>
                </a:rPr>
                <a:t>Air</a:t>
              </a:r>
            </a:p>
          </p:txBody>
        </p:sp>
        <p:sp>
          <p:nvSpPr>
            <p:cNvPr id="22558" name="Line 49"/>
            <p:cNvSpPr>
              <a:spLocks noChangeShapeType="1"/>
            </p:cNvSpPr>
            <p:nvPr/>
          </p:nvSpPr>
          <p:spPr bwMode="auto">
            <a:xfrm>
              <a:off x="984" y="2088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8530" name="Text Box 50"/>
          <p:cNvSpPr txBox="1">
            <a:spLocks noChangeArrowheads="1"/>
          </p:cNvSpPr>
          <p:nvPr/>
        </p:nvSpPr>
        <p:spPr bwMode="auto">
          <a:xfrm>
            <a:off x="6854825" y="5172075"/>
            <a:ext cx="2047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onsole" pitchFamily="49" charset="0"/>
                <a:cs typeface="+mn-cs"/>
              </a:rPr>
              <a:t>What do ‘speakers’ do?</a:t>
            </a:r>
          </a:p>
        </p:txBody>
      </p:sp>
      <p:pic>
        <p:nvPicPr>
          <p:cNvPr id="22534" name="Picture 1" descr="C:\Users\Pancho\AppData\Local\Microsoft\Windows\Temporary Internet Files\Content.IE5\2EUVOGEC\MCj0096167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95988" y="782638"/>
            <a:ext cx="1981200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2352675" y="5194300"/>
            <a:ext cx="4105275" cy="1158875"/>
          </a:xfrm>
          <a:custGeom>
            <a:avLst/>
            <a:gdLst>
              <a:gd name="connsiteX0" fmla="*/ 0 w 4105275"/>
              <a:gd name="connsiteY0" fmla="*/ 561975 h 1152525"/>
              <a:gd name="connsiteX1" fmla="*/ 171450 w 4105275"/>
              <a:gd name="connsiteY1" fmla="*/ 47625 h 1152525"/>
              <a:gd name="connsiteX2" fmla="*/ 304800 w 4105275"/>
              <a:gd name="connsiteY2" fmla="*/ 0 h 1152525"/>
              <a:gd name="connsiteX3" fmla="*/ 447675 w 4105275"/>
              <a:gd name="connsiteY3" fmla="*/ 152400 h 1152525"/>
              <a:gd name="connsiteX4" fmla="*/ 571500 w 4105275"/>
              <a:gd name="connsiteY4" fmla="*/ 571500 h 1152525"/>
              <a:gd name="connsiteX5" fmla="*/ 733425 w 4105275"/>
              <a:gd name="connsiteY5" fmla="*/ 1047750 h 1152525"/>
              <a:gd name="connsiteX6" fmla="*/ 857250 w 4105275"/>
              <a:gd name="connsiteY6" fmla="*/ 1152525 h 1152525"/>
              <a:gd name="connsiteX7" fmla="*/ 942975 w 4105275"/>
              <a:gd name="connsiteY7" fmla="*/ 1133475 h 1152525"/>
              <a:gd name="connsiteX8" fmla="*/ 1304925 w 4105275"/>
              <a:gd name="connsiteY8" fmla="*/ 104775 h 1152525"/>
              <a:gd name="connsiteX9" fmla="*/ 1419225 w 4105275"/>
              <a:gd name="connsiteY9" fmla="*/ 0 h 1152525"/>
              <a:gd name="connsiteX10" fmla="*/ 1485900 w 4105275"/>
              <a:gd name="connsiteY10" fmla="*/ 0 h 1152525"/>
              <a:gd name="connsiteX11" fmla="*/ 1609725 w 4105275"/>
              <a:gd name="connsiteY11" fmla="*/ 123825 h 1152525"/>
              <a:gd name="connsiteX12" fmla="*/ 1847850 w 4105275"/>
              <a:gd name="connsiteY12" fmla="*/ 942975 h 1152525"/>
              <a:gd name="connsiteX13" fmla="*/ 1952625 w 4105275"/>
              <a:gd name="connsiteY13" fmla="*/ 1095375 h 1152525"/>
              <a:gd name="connsiteX14" fmla="*/ 2057400 w 4105275"/>
              <a:gd name="connsiteY14" fmla="*/ 1133475 h 1152525"/>
              <a:gd name="connsiteX15" fmla="*/ 2209800 w 4105275"/>
              <a:gd name="connsiteY15" fmla="*/ 1009650 h 1152525"/>
              <a:gd name="connsiteX16" fmla="*/ 2466975 w 4105275"/>
              <a:gd name="connsiteY16" fmla="*/ 161925 h 1152525"/>
              <a:gd name="connsiteX17" fmla="*/ 2533650 w 4105275"/>
              <a:gd name="connsiteY17" fmla="*/ 57150 h 1152525"/>
              <a:gd name="connsiteX18" fmla="*/ 2609850 w 4105275"/>
              <a:gd name="connsiteY18" fmla="*/ 0 h 1152525"/>
              <a:gd name="connsiteX19" fmla="*/ 2714625 w 4105275"/>
              <a:gd name="connsiteY19" fmla="*/ 19050 h 1152525"/>
              <a:gd name="connsiteX20" fmla="*/ 2867025 w 4105275"/>
              <a:gd name="connsiteY20" fmla="*/ 390525 h 1152525"/>
              <a:gd name="connsiteX21" fmla="*/ 3057525 w 4105275"/>
              <a:gd name="connsiteY21" fmla="*/ 1009650 h 1152525"/>
              <a:gd name="connsiteX22" fmla="*/ 3133725 w 4105275"/>
              <a:gd name="connsiteY22" fmla="*/ 1114425 h 1152525"/>
              <a:gd name="connsiteX23" fmla="*/ 3257550 w 4105275"/>
              <a:gd name="connsiteY23" fmla="*/ 1133475 h 1152525"/>
              <a:gd name="connsiteX24" fmla="*/ 3371850 w 4105275"/>
              <a:gd name="connsiteY24" fmla="*/ 1028700 h 1152525"/>
              <a:gd name="connsiteX25" fmla="*/ 3638550 w 4105275"/>
              <a:gd name="connsiteY25" fmla="*/ 171450 h 1152525"/>
              <a:gd name="connsiteX26" fmla="*/ 3733800 w 4105275"/>
              <a:gd name="connsiteY26" fmla="*/ 19050 h 1152525"/>
              <a:gd name="connsiteX27" fmla="*/ 3819525 w 4105275"/>
              <a:gd name="connsiteY27" fmla="*/ 9525 h 1152525"/>
              <a:gd name="connsiteX28" fmla="*/ 3990975 w 4105275"/>
              <a:gd name="connsiteY28" fmla="*/ 180975 h 1152525"/>
              <a:gd name="connsiteX29" fmla="*/ 4105275 w 4105275"/>
              <a:gd name="connsiteY29" fmla="*/ 581025 h 1152525"/>
              <a:gd name="connsiteX0" fmla="*/ 0 w 4105275"/>
              <a:gd name="connsiteY0" fmla="*/ 561975 h 1152525"/>
              <a:gd name="connsiteX1" fmla="*/ 171450 w 4105275"/>
              <a:gd name="connsiteY1" fmla="*/ 47625 h 1152525"/>
              <a:gd name="connsiteX2" fmla="*/ 304800 w 4105275"/>
              <a:gd name="connsiteY2" fmla="*/ 0 h 1152525"/>
              <a:gd name="connsiteX3" fmla="*/ 447675 w 4105275"/>
              <a:gd name="connsiteY3" fmla="*/ 152400 h 1152525"/>
              <a:gd name="connsiteX4" fmla="*/ 571500 w 4105275"/>
              <a:gd name="connsiteY4" fmla="*/ 571500 h 1152525"/>
              <a:gd name="connsiteX5" fmla="*/ 733425 w 4105275"/>
              <a:gd name="connsiteY5" fmla="*/ 1047750 h 1152525"/>
              <a:gd name="connsiteX6" fmla="*/ 857250 w 4105275"/>
              <a:gd name="connsiteY6" fmla="*/ 1152525 h 1152525"/>
              <a:gd name="connsiteX7" fmla="*/ 1031875 w 4105275"/>
              <a:gd name="connsiteY7" fmla="*/ 1009650 h 1152525"/>
              <a:gd name="connsiteX8" fmla="*/ 1304925 w 4105275"/>
              <a:gd name="connsiteY8" fmla="*/ 104775 h 1152525"/>
              <a:gd name="connsiteX9" fmla="*/ 1419225 w 4105275"/>
              <a:gd name="connsiteY9" fmla="*/ 0 h 1152525"/>
              <a:gd name="connsiteX10" fmla="*/ 1485900 w 4105275"/>
              <a:gd name="connsiteY10" fmla="*/ 0 h 1152525"/>
              <a:gd name="connsiteX11" fmla="*/ 1609725 w 4105275"/>
              <a:gd name="connsiteY11" fmla="*/ 123825 h 1152525"/>
              <a:gd name="connsiteX12" fmla="*/ 1847850 w 4105275"/>
              <a:gd name="connsiteY12" fmla="*/ 942975 h 1152525"/>
              <a:gd name="connsiteX13" fmla="*/ 1952625 w 4105275"/>
              <a:gd name="connsiteY13" fmla="*/ 1095375 h 1152525"/>
              <a:gd name="connsiteX14" fmla="*/ 2057400 w 4105275"/>
              <a:gd name="connsiteY14" fmla="*/ 1133475 h 1152525"/>
              <a:gd name="connsiteX15" fmla="*/ 2209800 w 4105275"/>
              <a:gd name="connsiteY15" fmla="*/ 1009650 h 1152525"/>
              <a:gd name="connsiteX16" fmla="*/ 2466975 w 4105275"/>
              <a:gd name="connsiteY16" fmla="*/ 161925 h 1152525"/>
              <a:gd name="connsiteX17" fmla="*/ 2533650 w 4105275"/>
              <a:gd name="connsiteY17" fmla="*/ 57150 h 1152525"/>
              <a:gd name="connsiteX18" fmla="*/ 2609850 w 4105275"/>
              <a:gd name="connsiteY18" fmla="*/ 0 h 1152525"/>
              <a:gd name="connsiteX19" fmla="*/ 2714625 w 4105275"/>
              <a:gd name="connsiteY19" fmla="*/ 19050 h 1152525"/>
              <a:gd name="connsiteX20" fmla="*/ 2867025 w 4105275"/>
              <a:gd name="connsiteY20" fmla="*/ 390525 h 1152525"/>
              <a:gd name="connsiteX21" fmla="*/ 3057525 w 4105275"/>
              <a:gd name="connsiteY21" fmla="*/ 1009650 h 1152525"/>
              <a:gd name="connsiteX22" fmla="*/ 3133725 w 4105275"/>
              <a:gd name="connsiteY22" fmla="*/ 1114425 h 1152525"/>
              <a:gd name="connsiteX23" fmla="*/ 3257550 w 4105275"/>
              <a:gd name="connsiteY23" fmla="*/ 1133475 h 1152525"/>
              <a:gd name="connsiteX24" fmla="*/ 3371850 w 4105275"/>
              <a:gd name="connsiteY24" fmla="*/ 1028700 h 1152525"/>
              <a:gd name="connsiteX25" fmla="*/ 3638550 w 4105275"/>
              <a:gd name="connsiteY25" fmla="*/ 171450 h 1152525"/>
              <a:gd name="connsiteX26" fmla="*/ 3733800 w 4105275"/>
              <a:gd name="connsiteY26" fmla="*/ 19050 h 1152525"/>
              <a:gd name="connsiteX27" fmla="*/ 3819525 w 4105275"/>
              <a:gd name="connsiteY27" fmla="*/ 9525 h 1152525"/>
              <a:gd name="connsiteX28" fmla="*/ 3990975 w 4105275"/>
              <a:gd name="connsiteY28" fmla="*/ 180975 h 1152525"/>
              <a:gd name="connsiteX29" fmla="*/ 4105275 w 4105275"/>
              <a:gd name="connsiteY29" fmla="*/ 581025 h 1152525"/>
              <a:gd name="connsiteX0" fmla="*/ 0 w 4105275"/>
              <a:gd name="connsiteY0" fmla="*/ 561975 h 1152525"/>
              <a:gd name="connsiteX1" fmla="*/ 171450 w 4105275"/>
              <a:gd name="connsiteY1" fmla="*/ 47625 h 1152525"/>
              <a:gd name="connsiteX2" fmla="*/ 304800 w 4105275"/>
              <a:gd name="connsiteY2" fmla="*/ 0 h 1152525"/>
              <a:gd name="connsiteX3" fmla="*/ 447675 w 4105275"/>
              <a:gd name="connsiteY3" fmla="*/ 152400 h 1152525"/>
              <a:gd name="connsiteX4" fmla="*/ 571500 w 4105275"/>
              <a:gd name="connsiteY4" fmla="*/ 571500 h 1152525"/>
              <a:gd name="connsiteX5" fmla="*/ 733425 w 4105275"/>
              <a:gd name="connsiteY5" fmla="*/ 1047750 h 1152525"/>
              <a:gd name="connsiteX6" fmla="*/ 857250 w 4105275"/>
              <a:gd name="connsiteY6" fmla="*/ 1152525 h 1152525"/>
              <a:gd name="connsiteX7" fmla="*/ 1031875 w 4105275"/>
              <a:gd name="connsiteY7" fmla="*/ 1009650 h 1152525"/>
              <a:gd name="connsiteX8" fmla="*/ 1304925 w 4105275"/>
              <a:gd name="connsiteY8" fmla="*/ 104775 h 1152525"/>
              <a:gd name="connsiteX9" fmla="*/ 1419225 w 4105275"/>
              <a:gd name="connsiteY9" fmla="*/ 0 h 1152525"/>
              <a:gd name="connsiteX10" fmla="*/ 1485900 w 4105275"/>
              <a:gd name="connsiteY10" fmla="*/ 0 h 1152525"/>
              <a:gd name="connsiteX11" fmla="*/ 1609725 w 4105275"/>
              <a:gd name="connsiteY11" fmla="*/ 123825 h 1152525"/>
              <a:gd name="connsiteX12" fmla="*/ 1847850 w 4105275"/>
              <a:gd name="connsiteY12" fmla="*/ 942975 h 1152525"/>
              <a:gd name="connsiteX13" fmla="*/ 1952625 w 4105275"/>
              <a:gd name="connsiteY13" fmla="*/ 1095375 h 1152525"/>
              <a:gd name="connsiteX14" fmla="*/ 2057400 w 4105275"/>
              <a:gd name="connsiteY14" fmla="*/ 1133475 h 1152525"/>
              <a:gd name="connsiteX15" fmla="*/ 2209800 w 4105275"/>
              <a:gd name="connsiteY15" fmla="*/ 1009650 h 1152525"/>
              <a:gd name="connsiteX16" fmla="*/ 2466975 w 4105275"/>
              <a:gd name="connsiteY16" fmla="*/ 161925 h 1152525"/>
              <a:gd name="connsiteX17" fmla="*/ 2533650 w 4105275"/>
              <a:gd name="connsiteY17" fmla="*/ 57150 h 1152525"/>
              <a:gd name="connsiteX18" fmla="*/ 2609850 w 4105275"/>
              <a:gd name="connsiteY18" fmla="*/ 0 h 1152525"/>
              <a:gd name="connsiteX19" fmla="*/ 2714625 w 4105275"/>
              <a:gd name="connsiteY19" fmla="*/ 19050 h 1152525"/>
              <a:gd name="connsiteX20" fmla="*/ 2867025 w 4105275"/>
              <a:gd name="connsiteY20" fmla="*/ 390525 h 1152525"/>
              <a:gd name="connsiteX21" fmla="*/ 3057525 w 4105275"/>
              <a:gd name="connsiteY21" fmla="*/ 1009650 h 1152525"/>
              <a:gd name="connsiteX22" fmla="*/ 3133725 w 4105275"/>
              <a:gd name="connsiteY22" fmla="*/ 1114425 h 1152525"/>
              <a:gd name="connsiteX23" fmla="*/ 3257550 w 4105275"/>
              <a:gd name="connsiteY23" fmla="*/ 1133475 h 1152525"/>
              <a:gd name="connsiteX24" fmla="*/ 3371850 w 4105275"/>
              <a:gd name="connsiteY24" fmla="*/ 1028700 h 1152525"/>
              <a:gd name="connsiteX25" fmla="*/ 3638550 w 4105275"/>
              <a:gd name="connsiteY25" fmla="*/ 171450 h 1152525"/>
              <a:gd name="connsiteX26" fmla="*/ 3733800 w 4105275"/>
              <a:gd name="connsiteY26" fmla="*/ 19050 h 1152525"/>
              <a:gd name="connsiteX27" fmla="*/ 3819525 w 4105275"/>
              <a:gd name="connsiteY27" fmla="*/ 9525 h 1152525"/>
              <a:gd name="connsiteX28" fmla="*/ 3990975 w 4105275"/>
              <a:gd name="connsiteY28" fmla="*/ 180975 h 1152525"/>
              <a:gd name="connsiteX29" fmla="*/ 4105275 w 4105275"/>
              <a:gd name="connsiteY29" fmla="*/ 581025 h 1152525"/>
              <a:gd name="connsiteX0" fmla="*/ 0 w 4105275"/>
              <a:gd name="connsiteY0" fmla="*/ 561975 h 1152525"/>
              <a:gd name="connsiteX1" fmla="*/ 171450 w 4105275"/>
              <a:gd name="connsiteY1" fmla="*/ 47625 h 1152525"/>
              <a:gd name="connsiteX2" fmla="*/ 304800 w 4105275"/>
              <a:gd name="connsiteY2" fmla="*/ 0 h 1152525"/>
              <a:gd name="connsiteX3" fmla="*/ 447675 w 4105275"/>
              <a:gd name="connsiteY3" fmla="*/ 152400 h 1152525"/>
              <a:gd name="connsiteX4" fmla="*/ 571500 w 4105275"/>
              <a:gd name="connsiteY4" fmla="*/ 571500 h 1152525"/>
              <a:gd name="connsiteX5" fmla="*/ 733425 w 4105275"/>
              <a:gd name="connsiteY5" fmla="*/ 1047750 h 1152525"/>
              <a:gd name="connsiteX6" fmla="*/ 857250 w 4105275"/>
              <a:gd name="connsiteY6" fmla="*/ 1152525 h 1152525"/>
              <a:gd name="connsiteX7" fmla="*/ 1031875 w 4105275"/>
              <a:gd name="connsiteY7" fmla="*/ 1009650 h 1152525"/>
              <a:gd name="connsiteX8" fmla="*/ 1304925 w 4105275"/>
              <a:gd name="connsiteY8" fmla="*/ 104775 h 1152525"/>
              <a:gd name="connsiteX9" fmla="*/ 1419225 w 4105275"/>
              <a:gd name="connsiteY9" fmla="*/ 0 h 1152525"/>
              <a:gd name="connsiteX10" fmla="*/ 1485900 w 4105275"/>
              <a:gd name="connsiteY10" fmla="*/ 0 h 1152525"/>
              <a:gd name="connsiteX11" fmla="*/ 1609725 w 4105275"/>
              <a:gd name="connsiteY11" fmla="*/ 123825 h 1152525"/>
              <a:gd name="connsiteX12" fmla="*/ 1847850 w 4105275"/>
              <a:gd name="connsiteY12" fmla="*/ 942975 h 1152525"/>
              <a:gd name="connsiteX13" fmla="*/ 1952625 w 4105275"/>
              <a:gd name="connsiteY13" fmla="*/ 1095375 h 1152525"/>
              <a:gd name="connsiteX14" fmla="*/ 2057400 w 4105275"/>
              <a:gd name="connsiteY14" fmla="*/ 1133475 h 1152525"/>
              <a:gd name="connsiteX15" fmla="*/ 2209800 w 4105275"/>
              <a:gd name="connsiteY15" fmla="*/ 1009650 h 1152525"/>
              <a:gd name="connsiteX16" fmla="*/ 2466975 w 4105275"/>
              <a:gd name="connsiteY16" fmla="*/ 161925 h 1152525"/>
              <a:gd name="connsiteX17" fmla="*/ 2533650 w 4105275"/>
              <a:gd name="connsiteY17" fmla="*/ 57150 h 1152525"/>
              <a:gd name="connsiteX18" fmla="*/ 2609850 w 4105275"/>
              <a:gd name="connsiteY18" fmla="*/ 0 h 1152525"/>
              <a:gd name="connsiteX19" fmla="*/ 2714625 w 4105275"/>
              <a:gd name="connsiteY19" fmla="*/ 19050 h 1152525"/>
              <a:gd name="connsiteX20" fmla="*/ 2867025 w 4105275"/>
              <a:gd name="connsiteY20" fmla="*/ 390525 h 1152525"/>
              <a:gd name="connsiteX21" fmla="*/ 3057525 w 4105275"/>
              <a:gd name="connsiteY21" fmla="*/ 1009650 h 1152525"/>
              <a:gd name="connsiteX22" fmla="*/ 3133725 w 4105275"/>
              <a:gd name="connsiteY22" fmla="*/ 1114425 h 1152525"/>
              <a:gd name="connsiteX23" fmla="*/ 3257550 w 4105275"/>
              <a:gd name="connsiteY23" fmla="*/ 1133475 h 1152525"/>
              <a:gd name="connsiteX24" fmla="*/ 3371850 w 4105275"/>
              <a:gd name="connsiteY24" fmla="*/ 1028700 h 1152525"/>
              <a:gd name="connsiteX25" fmla="*/ 3638550 w 4105275"/>
              <a:gd name="connsiteY25" fmla="*/ 171450 h 1152525"/>
              <a:gd name="connsiteX26" fmla="*/ 3733800 w 4105275"/>
              <a:gd name="connsiteY26" fmla="*/ 19050 h 1152525"/>
              <a:gd name="connsiteX27" fmla="*/ 3819525 w 4105275"/>
              <a:gd name="connsiteY27" fmla="*/ 9525 h 1152525"/>
              <a:gd name="connsiteX28" fmla="*/ 3990975 w 4105275"/>
              <a:gd name="connsiteY28" fmla="*/ 180975 h 1152525"/>
              <a:gd name="connsiteX29" fmla="*/ 4105275 w 4105275"/>
              <a:gd name="connsiteY29" fmla="*/ 581025 h 1152525"/>
              <a:gd name="connsiteX0" fmla="*/ 0 w 4105275"/>
              <a:gd name="connsiteY0" fmla="*/ 561975 h 1158875"/>
              <a:gd name="connsiteX1" fmla="*/ 171450 w 4105275"/>
              <a:gd name="connsiteY1" fmla="*/ 47625 h 1158875"/>
              <a:gd name="connsiteX2" fmla="*/ 304800 w 4105275"/>
              <a:gd name="connsiteY2" fmla="*/ 0 h 1158875"/>
              <a:gd name="connsiteX3" fmla="*/ 447675 w 4105275"/>
              <a:gd name="connsiteY3" fmla="*/ 152400 h 1158875"/>
              <a:gd name="connsiteX4" fmla="*/ 571500 w 4105275"/>
              <a:gd name="connsiteY4" fmla="*/ 571500 h 1158875"/>
              <a:gd name="connsiteX5" fmla="*/ 733425 w 4105275"/>
              <a:gd name="connsiteY5" fmla="*/ 1047750 h 1158875"/>
              <a:gd name="connsiteX6" fmla="*/ 850900 w 4105275"/>
              <a:gd name="connsiteY6" fmla="*/ 1158875 h 1158875"/>
              <a:gd name="connsiteX7" fmla="*/ 1031875 w 4105275"/>
              <a:gd name="connsiteY7" fmla="*/ 1009650 h 1158875"/>
              <a:gd name="connsiteX8" fmla="*/ 1304925 w 4105275"/>
              <a:gd name="connsiteY8" fmla="*/ 104775 h 1158875"/>
              <a:gd name="connsiteX9" fmla="*/ 1419225 w 4105275"/>
              <a:gd name="connsiteY9" fmla="*/ 0 h 1158875"/>
              <a:gd name="connsiteX10" fmla="*/ 1485900 w 4105275"/>
              <a:gd name="connsiteY10" fmla="*/ 0 h 1158875"/>
              <a:gd name="connsiteX11" fmla="*/ 1609725 w 4105275"/>
              <a:gd name="connsiteY11" fmla="*/ 123825 h 1158875"/>
              <a:gd name="connsiteX12" fmla="*/ 1847850 w 4105275"/>
              <a:gd name="connsiteY12" fmla="*/ 942975 h 1158875"/>
              <a:gd name="connsiteX13" fmla="*/ 1952625 w 4105275"/>
              <a:gd name="connsiteY13" fmla="*/ 1095375 h 1158875"/>
              <a:gd name="connsiteX14" fmla="*/ 2057400 w 4105275"/>
              <a:gd name="connsiteY14" fmla="*/ 1133475 h 1158875"/>
              <a:gd name="connsiteX15" fmla="*/ 2209800 w 4105275"/>
              <a:gd name="connsiteY15" fmla="*/ 1009650 h 1158875"/>
              <a:gd name="connsiteX16" fmla="*/ 2466975 w 4105275"/>
              <a:gd name="connsiteY16" fmla="*/ 161925 h 1158875"/>
              <a:gd name="connsiteX17" fmla="*/ 2533650 w 4105275"/>
              <a:gd name="connsiteY17" fmla="*/ 57150 h 1158875"/>
              <a:gd name="connsiteX18" fmla="*/ 2609850 w 4105275"/>
              <a:gd name="connsiteY18" fmla="*/ 0 h 1158875"/>
              <a:gd name="connsiteX19" fmla="*/ 2714625 w 4105275"/>
              <a:gd name="connsiteY19" fmla="*/ 19050 h 1158875"/>
              <a:gd name="connsiteX20" fmla="*/ 2867025 w 4105275"/>
              <a:gd name="connsiteY20" fmla="*/ 390525 h 1158875"/>
              <a:gd name="connsiteX21" fmla="*/ 3057525 w 4105275"/>
              <a:gd name="connsiteY21" fmla="*/ 1009650 h 1158875"/>
              <a:gd name="connsiteX22" fmla="*/ 3133725 w 4105275"/>
              <a:gd name="connsiteY22" fmla="*/ 1114425 h 1158875"/>
              <a:gd name="connsiteX23" fmla="*/ 3257550 w 4105275"/>
              <a:gd name="connsiteY23" fmla="*/ 1133475 h 1158875"/>
              <a:gd name="connsiteX24" fmla="*/ 3371850 w 4105275"/>
              <a:gd name="connsiteY24" fmla="*/ 1028700 h 1158875"/>
              <a:gd name="connsiteX25" fmla="*/ 3638550 w 4105275"/>
              <a:gd name="connsiteY25" fmla="*/ 171450 h 1158875"/>
              <a:gd name="connsiteX26" fmla="*/ 3733800 w 4105275"/>
              <a:gd name="connsiteY26" fmla="*/ 19050 h 1158875"/>
              <a:gd name="connsiteX27" fmla="*/ 3819525 w 4105275"/>
              <a:gd name="connsiteY27" fmla="*/ 9525 h 1158875"/>
              <a:gd name="connsiteX28" fmla="*/ 3990975 w 4105275"/>
              <a:gd name="connsiteY28" fmla="*/ 180975 h 1158875"/>
              <a:gd name="connsiteX29" fmla="*/ 4105275 w 4105275"/>
              <a:gd name="connsiteY29" fmla="*/ 581025 h 1158875"/>
              <a:gd name="connsiteX0" fmla="*/ 0 w 4105275"/>
              <a:gd name="connsiteY0" fmla="*/ 561975 h 1158875"/>
              <a:gd name="connsiteX1" fmla="*/ 171450 w 4105275"/>
              <a:gd name="connsiteY1" fmla="*/ 47625 h 1158875"/>
              <a:gd name="connsiteX2" fmla="*/ 304800 w 4105275"/>
              <a:gd name="connsiteY2" fmla="*/ 0 h 1158875"/>
              <a:gd name="connsiteX3" fmla="*/ 447675 w 4105275"/>
              <a:gd name="connsiteY3" fmla="*/ 152400 h 1158875"/>
              <a:gd name="connsiteX4" fmla="*/ 571500 w 4105275"/>
              <a:gd name="connsiteY4" fmla="*/ 571500 h 1158875"/>
              <a:gd name="connsiteX5" fmla="*/ 733425 w 4105275"/>
              <a:gd name="connsiteY5" fmla="*/ 1047750 h 1158875"/>
              <a:gd name="connsiteX6" fmla="*/ 850900 w 4105275"/>
              <a:gd name="connsiteY6" fmla="*/ 1158875 h 1158875"/>
              <a:gd name="connsiteX7" fmla="*/ 1031875 w 4105275"/>
              <a:gd name="connsiteY7" fmla="*/ 1009650 h 1158875"/>
              <a:gd name="connsiteX8" fmla="*/ 1304925 w 4105275"/>
              <a:gd name="connsiteY8" fmla="*/ 104775 h 1158875"/>
              <a:gd name="connsiteX9" fmla="*/ 1419225 w 4105275"/>
              <a:gd name="connsiteY9" fmla="*/ 0 h 1158875"/>
              <a:gd name="connsiteX10" fmla="*/ 1485900 w 4105275"/>
              <a:gd name="connsiteY10" fmla="*/ 0 h 1158875"/>
              <a:gd name="connsiteX11" fmla="*/ 1609725 w 4105275"/>
              <a:gd name="connsiteY11" fmla="*/ 123825 h 1158875"/>
              <a:gd name="connsiteX12" fmla="*/ 1847850 w 4105275"/>
              <a:gd name="connsiteY12" fmla="*/ 942975 h 1158875"/>
              <a:gd name="connsiteX13" fmla="*/ 1952625 w 4105275"/>
              <a:gd name="connsiteY13" fmla="*/ 1095375 h 1158875"/>
              <a:gd name="connsiteX14" fmla="*/ 2057400 w 4105275"/>
              <a:gd name="connsiteY14" fmla="*/ 1133475 h 1158875"/>
              <a:gd name="connsiteX15" fmla="*/ 2209800 w 4105275"/>
              <a:gd name="connsiteY15" fmla="*/ 1009650 h 1158875"/>
              <a:gd name="connsiteX16" fmla="*/ 2466975 w 4105275"/>
              <a:gd name="connsiteY16" fmla="*/ 161925 h 1158875"/>
              <a:gd name="connsiteX17" fmla="*/ 2533650 w 4105275"/>
              <a:gd name="connsiteY17" fmla="*/ 57150 h 1158875"/>
              <a:gd name="connsiteX18" fmla="*/ 2609850 w 4105275"/>
              <a:gd name="connsiteY18" fmla="*/ 0 h 1158875"/>
              <a:gd name="connsiteX19" fmla="*/ 2714625 w 4105275"/>
              <a:gd name="connsiteY19" fmla="*/ 19050 h 1158875"/>
              <a:gd name="connsiteX20" fmla="*/ 2867025 w 4105275"/>
              <a:gd name="connsiteY20" fmla="*/ 390525 h 1158875"/>
              <a:gd name="connsiteX21" fmla="*/ 3057525 w 4105275"/>
              <a:gd name="connsiteY21" fmla="*/ 1009650 h 1158875"/>
              <a:gd name="connsiteX22" fmla="*/ 3133725 w 4105275"/>
              <a:gd name="connsiteY22" fmla="*/ 1114425 h 1158875"/>
              <a:gd name="connsiteX23" fmla="*/ 3257550 w 4105275"/>
              <a:gd name="connsiteY23" fmla="*/ 1133475 h 1158875"/>
              <a:gd name="connsiteX24" fmla="*/ 3371850 w 4105275"/>
              <a:gd name="connsiteY24" fmla="*/ 1028700 h 1158875"/>
              <a:gd name="connsiteX25" fmla="*/ 3638550 w 4105275"/>
              <a:gd name="connsiteY25" fmla="*/ 171450 h 1158875"/>
              <a:gd name="connsiteX26" fmla="*/ 3733800 w 4105275"/>
              <a:gd name="connsiteY26" fmla="*/ 19050 h 1158875"/>
              <a:gd name="connsiteX27" fmla="*/ 3819525 w 4105275"/>
              <a:gd name="connsiteY27" fmla="*/ 9525 h 1158875"/>
              <a:gd name="connsiteX28" fmla="*/ 3990975 w 4105275"/>
              <a:gd name="connsiteY28" fmla="*/ 180975 h 1158875"/>
              <a:gd name="connsiteX29" fmla="*/ 4105275 w 4105275"/>
              <a:gd name="connsiteY29" fmla="*/ 581025 h 1158875"/>
              <a:gd name="connsiteX0" fmla="*/ 0 w 4105275"/>
              <a:gd name="connsiteY0" fmla="*/ 561975 h 1158875"/>
              <a:gd name="connsiteX1" fmla="*/ 171450 w 4105275"/>
              <a:gd name="connsiteY1" fmla="*/ 47625 h 1158875"/>
              <a:gd name="connsiteX2" fmla="*/ 304800 w 4105275"/>
              <a:gd name="connsiteY2" fmla="*/ 0 h 1158875"/>
              <a:gd name="connsiteX3" fmla="*/ 447675 w 4105275"/>
              <a:gd name="connsiteY3" fmla="*/ 152400 h 1158875"/>
              <a:gd name="connsiteX4" fmla="*/ 571500 w 4105275"/>
              <a:gd name="connsiteY4" fmla="*/ 571500 h 1158875"/>
              <a:gd name="connsiteX5" fmla="*/ 733425 w 4105275"/>
              <a:gd name="connsiteY5" fmla="*/ 1047750 h 1158875"/>
              <a:gd name="connsiteX6" fmla="*/ 850900 w 4105275"/>
              <a:gd name="connsiteY6" fmla="*/ 1158875 h 1158875"/>
              <a:gd name="connsiteX7" fmla="*/ 1031875 w 4105275"/>
              <a:gd name="connsiteY7" fmla="*/ 1009650 h 1158875"/>
              <a:gd name="connsiteX8" fmla="*/ 1304925 w 4105275"/>
              <a:gd name="connsiteY8" fmla="*/ 104775 h 1158875"/>
              <a:gd name="connsiteX9" fmla="*/ 1419225 w 4105275"/>
              <a:gd name="connsiteY9" fmla="*/ 0 h 1158875"/>
              <a:gd name="connsiteX10" fmla="*/ 1485900 w 4105275"/>
              <a:gd name="connsiteY10" fmla="*/ 0 h 1158875"/>
              <a:gd name="connsiteX11" fmla="*/ 1609725 w 4105275"/>
              <a:gd name="connsiteY11" fmla="*/ 123825 h 1158875"/>
              <a:gd name="connsiteX12" fmla="*/ 1847850 w 4105275"/>
              <a:gd name="connsiteY12" fmla="*/ 942975 h 1158875"/>
              <a:gd name="connsiteX13" fmla="*/ 1952625 w 4105275"/>
              <a:gd name="connsiteY13" fmla="*/ 1095375 h 1158875"/>
              <a:gd name="connsiteX14" fmla="*/ 2057400 w 4105275"/>
              <a:gd name="connsiteY14" fmla="*/ 1133475 h 1158875"/>
              <a:gd name="connsiteX15" fmla="*/ 2209800 w 4105275"/>
              <a:gd name="connsiteY15" fmla="*/ 1009650 h 1158875"/>
              <a:gd name="connsiteX16" fmla="*/ 2466975 w 4105275"/>
              <a:gd name="connsiteY16" fmla="*/ 161925 h 1158875"/>
              <a:gd name="connsiteX17" fmla="*/ 2533650 w 4105275"/>
              <a:gd name="connsiteY17" fmla="*/ 57150 h 1158875"/>
              <a:gd name="connsiteX18" fmla="*/ 2609850 w 4105275"/>
              <a:gd name="connsiteY18" fmla="*/ 0 h 1158875"/>
              <a:gd name="connsiteX19" fmla="*/ 2714625 w 4105275"/>
              <a:gd name="connsiteY19" fmla="*/ 19050 h 1158875"/>
              <a:gd name="connsiteX20" fmla="*/ 2867025 w 4105275"/>
              <a:gd name="connsiteY20" fmla="*/ 390525 h 1158875"/>
              <a:gd name="connsiteX21" fmla="*/ 3057525 w 4105275"/>
              <a:gd name="connsiteY21" fmla="*/ 1009650 h 1158875"/>
              <a:gd name="connsiteX22" fmla="*/ 3133725 w 4105275"/>
              <a:gd name="connsiteY22" fmla="*/ 1114425 h 1158875"/>
              <a:gd name="connsiteX23" fmla="*/ 3257550 w 4105275"/>
              <a:gd name="connsiteY23" fmla="*/ 1133475 h 1158875"/>
              <a:gd name="connsiteX24" fmla="*/ 3371850 w 4105275"/>
              <a:gd name="connsiteY24" fmla="*/ 1028700 h 1158875"/>
              <a:gd name="connsiteX25" fmla="*/ 3638550 w 4105275"/>
              <a:gd name="connsiteY25" fmla="*/ 171450 h 1158875"/>
              <a:gd name="connsiteX26" fmla="*/ 3733800 w 4105275"/>
              <a:gd name="connsiteY26" fmla="*/ 19050 h 1158875"/>
              <a:gd name="connsiteX27" fmla="*/ 3819525 w 4105275"/>
              <a:gd name="connsiteY27" fmla="*/ 9525 h 1158875"/>
              <a:gd name="connsiteX28" fmla="*/ 3990975 w 4105275"/>
              <a:gd name="connsiteY28" fmla="*/ 180975 h 1158875"/>
              <a:gd name="connsiteX29" fmla="*/ 4105275 w 4105275"/>
              <a:gd name="connsiteY29" fmla="*/ 581025 h 1158875"/>
              <a:gd name="connsiteX0" fmla="*/ 0 w 4105275"/>
              <a:gd name="connsiteY0" fmla="*/ 561975 h 1158875"/>
              <a:gd name="connsiteX1" fmla="*/ 171450 w 4105275"/>
              <a:gd name="connsiteY1" fmla="*/ 47625 h 1158875"/>
              <a:gd name="connsiteX2" fmla="*/ 304800 w 4105275"/>
              <a:gd name="connsiteY2" fmla="*/ 0 h 1158875"/>
              <a:gd name="connsiteX3" fmla="*/ 447675 w 4105275"/>
              <a:gd name="connsiteY3" fmla="*/ 152400 h 1158875"/>
              <a:gd name="connsiteX4" fmla="*/ 571500 w 4105275"/>
              <a:gd name="connsiteY4" fmla="*/ 571500 h 1158875"/>
              <a:gd name="connsiteX5" fmla="*/ 733425 w 4105275"/>
              <a:gd name="connsiteY5" fmla="*/ 1047750 h 1158875"/>
              <a:gd name="connsiteX6" fmla="*/ 850900 w 4105275"/>
              <a:gd name="connsiteY6" fmla="*/ 1158875 h 1158875"/>
              <a:gd name="connsiteX7" fmla="*/ 1031875 w 4105275"/>
              <a:gd name="connsiteY7" fmla="*/ 1009650 h 1158875"/>
              <a:gd name="connsiteX8" fmla="*/ 1304925 w 4105275"/>
              <a:gd name="connsiteY8" fmla="*/ 104775 h 1158875"/>
              <a:gd name="connsiteX9" fmla="*/ 1419225 w 4105275"/>
              <a:gd name="connsiteY9" fmla="*/ 0 h 1158875"/>
              <a:gd name="connsiteX10" fmla="*/ 1485900 w 4105275"/>
              <a:gd name="connsiteY10" fmla="*/ 0 h 1158875"/>
              <a:gd name="connsiteX11" fmla="*/ 1609725 w 4105275"/>
              <a:gd name="connsiteY11" fmla="*/ 123825 h 1158875"/>
              <a:gd name="connsiteX12" fmla="*/ 1847850 w 4105275"/>
              <a:gd name="connsiteY12" fmla="*/ 942975 h 1158875"/>
              <a:gd name="connsiteX13" fmla="*/ 1952625 w 4105275"/>
              <a:gd name="connsiteY13" fmla="*/ 1095375 h 1158875"/>
              <a:gd name="connsiteX14" fmla="*/ 2057400 w 4105275"/>
              <a:gd name="connsiteY14" fmla="*/ 1133475 h 1158875"/>
              <a:gd name="connsiteX15" fmla="*/ 2209800 w 4105275"/>
              <a:gd name="connsiteY15" fmla="*/ 1009650 h 1158875"/>
              <a:gd name="connsiteX16" fmla="*/ 2466975 w 4105275"/>
              <a:gd name="connsiteY16" fmla="*/ 161925 h 1158875"/>
              <a:gd name="connsiteX17" fmla="*/ 2533650 w 4105275"/>
              <a:gd name="connsiteY17" fmla="*/ 57150 h 1158875"/>
              <a:gd name="connsiteX18" fmla="*/ 2609850 w 4105275"/>
              <a:gd name="connsiteY18" fmla="*/ 0 h 1158875"/>
              <a:gd name="connsiteX19" fmla="*/ 2714625 w 4105275"/>
              <a:gd name="connsiteY19" fmla="*/ 19050 h 1158875"/>
              <a:gd name="connsiteX20" fmla="*/ 2867025 w 4105275"/>
              <a:gd name="connsiteY20" fmla="*/ 390525 h 1158875"/>
              <a:gd name="connsiteX21" fmla="*/ 3057525 w 4105275"/>
              <a:gd name="connsiteY21" fmla="*/ 1009650 h 1158875"/>
              <a:gd name="connsiteX22" fmla="*/ 3133725 w 4105275"/>
              <a:gd name="connsiteY22" fmla="*/ 1114425 h 1158875"/>
              <a:gd name="connsiteX23" fmla="*/ 3257550 w 4105275"/>
              <a:gd name="connsiteY23" fmla="*/ 1133475 h 1158875"/>
              <a:gd name="connsiteX24" fmla="*/ 3371850 w 4105275"/>
              <a:gd name="connsiteY24" fmla="*/ 1028700 h 1158875"/>
              <a:gd name="connsiteX25" fmla="*/ 3638550 w 4105275"/>
              <a:gd name="connsiteY25" fmla="*/ 171450 h 1158875"/>
              <a:gd name="connsiteX26" fmla="*/ 3733800 w 4105275"/>
              <a:gd name="connsiteY26" fmla="*/ 19050 h 1158875"/>
              <a:gd name="connsiteX27" fmla="*/ 3819525 w 4105275"/>
              <a:gd name="connsiteY27" fmla="*/ 9525 h 1158875"/>
              <a:gd name="connsiteX28" fmla="*/ 3990975 w 4105275"/>
              <a:gd name="connsiteY28" fmla="*/ 180975 h 1158875"/>
              <a:gd name="connsiteX29" fmla="*/ 4105275 w 4105275"/>
              <a:gd name="connsiteY29" fmla="*/ 581025 h 1158875"/>
              <a:gd name="connsiteX0" fmla="*/ 0 w 4105275"/>
              <a:gd name="connsiteY0" fmla="*/ 561975 h 1158875"/>
              <a:gd name="connsiteX1" fmla="*/ 171450 w 4105275"/>
              <a:gd name="connsiteY1" fmla="*/ 47625 h 1158875"/>
              <a:gd name="connsiteX2" fmla="*/ 304800 w 4105275"/>
              <a:gd name="connsiteY2" fmla="*/ 0 h 1158875"/>
              <a:gd name="connsiteX3" fmla="*/ 447675 w 4105275"/>
              <a:gd name="connsiteY3" fmla="*/ 152400 h 1158875"/>
              <a:gd name="connsiteX4" fmla="*/ 571500 w 4105275"/>
              <a:gd name="connsiteY4" fmla="*/ 571500 h 1158875"/>
              <a:gd name="connsiteX5" fmla="*/ 733425 w 4105275"/>
              <a:gd name="connsiteY5" fmla="*/ 1047750 h 1158875"/>
              <a:gd name="connsiteX6" fmla="*/ 850900 w 4105275"/>
              <a:gd name="connsiteY6" fmla="*/ 1158875 h 1158875"/>
              <a:gd name="connsiteX7" fmla="*/ 1031875 w 4105275"/>
              <a:gd name="connsiteY7" fmla="*/ 1009650 h 1158875"/>
              <a:gd name="connsiteX8" fmla="*/ 1304925 w 4105275"/>
              <a:gd name="connsiteY8" fmla="*/ 104775 h 1158875"/>
              <a:gd name="connsiteX9" fmla="*/ 1419225 w 4105275"/>
              <a:gd name="connsiteY9" fmla="*/ 0 h 1158875"/>
              <a:gd name="connsiteX10" fmla="*/ 1485900 w 4105275"/>
              <a:gd name="connsiteY10" fmla="*/ 0 h 1158875"/>
              <a:gd name="connsiteX11" fmla="*/ 1609725 w 4105275"/>
              <a:gd name="connsiteY11" fmla="*/ 123825 h 1158875"/>
              <a:gd name="connsiteX12" fmla="*/ 1847850 w 4105275"/>
              <a:gd name="connsiteY12" fmla="*/ 942975 h 1158875"/>
              <a:gd name="connsiteX13" fmla="*/ 1952625 w 4105275"/>
              <a:gd name="connsiteY13" fmla="*/ 1095375 h 1158875"/>
              <a:gd name="connsiteX14" fmla="*/ 2057400 w 4105275"/>
              <a:gd name="connsiteY14" fmla="*/ 1133475 h 1158875"/>
              <a:gd name="connsiteX15" fmla="*/ 2209800 w 4105275"/>
              <a:gd name="connsiteY15" fmla="*/ 1009650 h 1158875"/>
              <a:gd name="connsiteX16" fmla="*/ 2466975 w 4105275"/>
              <a:gd name="connsiteY16" fmla="*/ 161925 h 1158875"/>
              <a:gd name="connsiteX17" fmla="*/ 2533650 w 4105275"/>
              <a:gd name="connsiteY17" fmla="*/ 57150 h 1158875"/>
              <a:gd name="connsiteX18" fmla="*/ 2609850 w 4105275"/>
              <a:gd name="connsiteY18" fmla="*/ 0 h 1158875"/>
              <a:gd name="connsiteX19" fmla="*/ 2714625 w 4105275"/>
              <a:gd name="connsiteY19" fmla="*/ 19050 h 1158875"/>
              <a:gd name="connsiteX20" fmla="*/ 2867025 w 4105275"/>
              <a:gd name="connsiteY20" fmla="*/ 390525 h 1158875"/>
              <a:gd name="connsiteX21" fmla="*/ 3057525 w 4105275"/>
              <a:gd name="connsiteY21" fmla="*/ 1009650 h 1158875"/>
              <a:gd name="connsiteX22" fmla="*/ 3133725 w 4105275"/>
              <a:gd name="connsiteY22" fmla="*/ 1114425 h 1158875"/>
              <a:gd name="connsiteX23" fmla="*/ 3257550 w 4105275"/>
              <a:gd name="connsiteY23" fmla="*/ 1133475 h 1158875"/>
              <a:gd name="connsiteX24" fmla="*/ 3371850 w 4105275"/>
              <a:gd name="connsiteY24" fmla="*/ 1028700 h 1158875"/>
              <a:gd name="connsiteX25" fmla="*/ 3638550 w 4105275"/>
              <a:gd name="connsiteY25" fmla="*/ 171450 h 1158875"/>
              <a:gd name="connsiteX26" fmla="*/ 3733800 w 4105275"/>
              <a:gd name="connsiteY26" fmla="*/ 19050 h 1158875"/>
              <a:gd name="connsiteX27" fmla="*/ 3819525 w 4105275"/>
              <a:gd name="connsiteY27" fmla="*/ 9525 h 1158875"/>
              <a:gd name="connsiteX28" fmla="*/ 3990975 w 4105275"/>
              <a:gd name="connsiteY28" fmla="*/ 180975 h 1158875"/>
              <a:gd name="connsiteX29" fmla="*/ 4105275 w 4105275"/>
              <a:gd name="connsiteY29" fmla="*/ 581025 h 1158875"/>
              <a:gd name="connsiteX0" fmla="*/ 0 w 4105275"/>
              <a:gd name="connsiteY0" fmla="*/ 561975 h 1158875"/>
              <a:gd name="connsiteX1" fmla="*/ 171450 w 4105275"/>
              <a:gd name="connsiteY1" fmla="*/ 47625 h 1158875"/>
              <a:gd name="connsiteX2" fmla="*/ 304800 w 4105275"/>
              <a:gd name="connsiteY2" fmla="*/ 0 h 1158875"/>
              <a:gd name="connsiteX3" fmla="*/ 447675 w 4105275"/>
              <a:gd name="connsiteY3" fmla="*/ 152400 h 1158875"/>
              <a:gd name="connsiteX4" fmla="*/ 571500 w 4105275"/>
              <a:gd name="connsiteY4" fmla="*/ 571500 h 1158875"/>
              <a:gd name="connsiteX5" fmla="*/ 733425 w 4105275"/>
              <a:gd name="connsiteY5" fmla="*/ 1047750 h 1158875"/>
              <a:gd name="connsiteX6" fmla="*/ 850900 w 4105275"/>
              <a:gd name="connsiteY6" fmla="*/ 1158875 h 1158875"/>
              <a:gd name="connsiteX7" fmla="*/ 1031875 w 4105275"/>
              <a:gd name="connsiteY7" fmla="*/ 1009650 h 1158875"/>
              <a:gd name="connsiteX8" fmla="*/ 1304925 w 4105275"/>
              <a:gd name="connsiteY8" fmla="*/ 104775 h 1158875"/>
              <a:gd name="connsiteX9" fmla="*/ 1419225 w 4105275"/>
              <a:gd name="connsiteY9" fmla="*/ 0 h 1158875"/>
              <a:gd name="connsiteX10" fmla="*/ 1485900 w 4105275"/>
              <a:gd name="connsiteY10" fmla="*/ 0 h 1158875"/>
              <a:gd name="connsiteX11" fmla="*/ 1609725 w 4105275"/>
              <a:gd name="connsiteY11" fmla="*/ 123825 h 1158875"/>
              <a:gd name="connsiteX12" fmla="*/ 1847850 w 4105275"/>
              <a:gd name="connsiteY12" fmla="*/ 942975 h 1158875"/>
              <a:gd name="connsiteX13" fmla="*/ 1952625 w 4105275"/>
              <a:gd name="connsiteY13" fmla="*/ 1095375 h 1158875"/>
              <a:gd name="connsiteX14" fmla="*/ 2057400 w 4105275"/>
              <a:gd name="connsiteY14" fmla="*/ 1133475 h 1158875"/>
              <a:gd name="connsiteX15" fmla="*/ 2209800 w 4105275"/>
              <a:gd name="connsiteY15" fmla="*/ 1009650 h 1158875"/>
              <a:gd name="connsiteX16" fmla="*/ 2466975 w 4105275"/>
              <a:gd name="connsiteY16" fmla="*/ 161925 h 1158875"/>
              <a:gd name="connsiteX17" fmla="*/ 2533650 w 4105275"/>
              <a:gd name="connsiteY17" fmla="*/ 57150 h 1158875"/>
              <a:gd name="connsiteX18" fmla="*/ 2609850 w 4105275"/>
              <a:gd name="connsiteY18" fmla="*/ 0 h 1158875"/>
              <a:gd name="connsiteX19" fmla="*/ 2714625 w 4105275"/>
              <a:gd name="connsiteY19" fmla="*/ 19050 h 1158875"/>
              <a:gd name="connsiteX20" fmla="*/ 2867025 w 4105275"/>
              <a:gd name="connsiteY20" fmla="*/ 390525 h 1158875"/>
              <a:gd name="connsiteX21" fmla="*/ 3057525 w 4105275"/>
              <a:gd name="connsiteY21" fmla="*/ 1009650 h 1158875"/>
              <a:gd name="connsiteX22" fmla="*/ 3133725 w 4105275"/>
              <a:gd name="connsiteY22" fmla="*/ 1114425 h 1158875"/>
              <a:gd name="connsiteX23" fmla="*/ 3257550 w 4105275"/>
              <a:gd name="connsiteY23" fmla="*/ 1133475 h 1158875"/>
              <a:gd name="connsiteX24" fmla="*/ 3371850 w 4105275"/>
              <a:gd name="connsiteY24" fmla="*/ 1028700 h 1158875"/>
              <a:gd name="connsiteX25" fmla="*/ 3638550 w 4105275"/>
              <a:gd name="connsiteY25" fmla="*/ 171450 h 1158875"/>
              <a:gd name="connsiteX26" fmla="*/ 3733800 w 4105275"/>
              <a:gd name="connsiteY26" fmla="*/ 19050 h 1158875"/>
              <a:gd name="connsiteX27" fmla="*/ 3819525 w 4105275"/>
              <a:gd name="connsiteY27" fmla="*/ 9525 h 1158875"/>
              <a:gd name="connsiteX28" fmla="*/ 3990975 w 4105275"/>
              <a:gd name="connsiteY28" fmla="*/ 180975 h 1158875"/>
              <a:gd name="connsiteX29" fmla="*/ 4105275 w 4105275"/>
              <a:gd name="connsiteY29" fmla="*/ 581025 h 1158875"/>
              <a:gd name="connsiteX0" fmla="*/ 0 w 4105275"/>
              <a:gd name="connsiteY0" fmla="*/ 561975 h 1158875"/>
              <a:gd name="connsiteX1" fmla="*/ 171450 w 4105275"/>
              <a:gd name="connsiteY1" fmla="*/ 47625 h 1158875"/>
              <a:gd name="connsiteX2" fmla="*/ 304800 w 4105275"/>
              <a:gd name="connsiteY2" fmla="*/ 0 h 1158875"/>
              <a:gd name="connsiteX3" fmla="*/ 447675 w 4105275"/>
              <a:gd name="connsiteY3" fmla="*/ 152400 h 1158875"/>
              <a:gd name="connsiteX4" fmla="*/ 571500 w 4105275"/>
              <a:gd name="connsiteY4" fmla="*/ 571500 h 1158875"/>
              <a:gd name="connsiteX5" fmla="*/ 733425 w 4105275"/>
              <a:gd name="connsiteY5" fmla="*/ 1047750 h 1158875"/>
              <a:gd name="connsiteX6" fmla="*/ 850900 w 4105275"/>
              <a:gd name="connsiteY6" fmla="*/ 1158875 h 1158875"/>
              <a:gd name="connsiteX7" fmla="*/ 1031875 w 4105275"/>
              <a:gd name="connsiteY7" fmla="*/ 1009650 h 1158875"/>
              <a:gd name="connsiteX8" fmla="*/ 1304925 w 4105275"/>
              <a:gd name="connsiteY8" fmla="*/ 104775 h 1158875"/>
              <a:gd name="connsiteX9" fmla="*/ 1419225 w 4105275"/>
              <a:gd name="connsiteY9" fmla="*/ 0 h 1158875"/>
              <a:gd name="connsiteX10" fmla="*/ 1485900 w 4105275"/>
              <a:gd name="connsiteY10" fmla="*/ 0 h 1158875"/>
              <a:gd name="connsiteX11" fmla="*/ 1609725 w 4105275"/>
              <a:gd name="connsiteY11" fmla="*/ 123825 h 1158875"/>
              <a:gd name="connsiteX12" fmla="*/ 1847850 w 4105275"/>
              <a:gd name="connsiteY12" fmla="*/ 942975 h 1158875"/>
              <a:gd name="connsiteX13" fmla="*/ 1952625 w 4105275"/>
              <a:gd name="connsiteY13" fmla="*/ 1095375 h 1158875"/>
              <a:gd name="connsiteX14" fmla="*/ 2057400 w 4105275"/>
              <a:gd name="connsiteY14" fmla="*/ 1133475 h 1158875"/>
              <a:gd name="connsiteX15" fmla="*/ 2209800 w 4105275"/>
              <a:gd name="connsiteY15" fmla="*/ 1009650 h 1158875"/>
              <a:gd name="connsiteX16" fmla="*/ 2466975 w 4105275"/>
              <a:gd name="connsiteY16" fmla="*/ 161925 h 1158875"/>
              <a:gd name="connsiteX17" fmla="*/ 2533650 w 4105275"/>
              <a:gd name="connsiteY17" fmla="*/ 57150 h 1158875"/>
              <a:gd name="connsiteX18" fmla="*/ 2609850 w 4105275"/>
              <a:gd name="connsiteY18" fmla="*/ 0 h 1158875"/>
              <a:gd name="connsiteX19" fmla="*/ 2714625 w 4105275"/>
              <a:gd name="connsiteY19" fmla="*/ 19050 h 1158875"/>
              <a:gd name="connsiteX20" fmla="*/ 2867025 w 4105275"/>
              <a:gd name="connsiteY20" fmla="*/ 390525 h 1158875"/>
              <a:gd name="connsiteX21" fmla="*/ 3057525 w 4105275"/>
              <a:gd name="connsiteY21" fmla="*/ 1009650 h 1158875"/>
              <a:gd name="connsiteX22" fmla="*/ 3133725 w 4105275"/>
              <a:gd name="connsiteY22" fmla="*/ 1114425 h 1158875"/>
              <a:gd name="connsiteX23" fmla="*/ 3257550 w 4105275"/>
              <a:gd name="connsiteY23" fmla="*/ 1133475 h 1158875"/>
              <a:gd name="connsiteX24" fmla="*/ 3371850 w 4105275"/>
              <a:gd name="connsiteY24" fmla="*/ 1028700 h 1158875"/>
              <a:gd name="connsiteX25" fmla="*/ 3638550 w 4105275"/>
              <a:gd name="connsiteY25" fmla="*/ 171450 h 1158875"/>
              <a:gd name="connsiteX26" fmla="*/ 3733800 w 4105275"/>
              <a:gd name="connsiteY26" fmla="*/ 19050 h 1158875"/>
              <a:gd name="connsiteX27" fmla="*/ 3819525 w 4105275"/>
              <a:gd name="connsiteY27" fmla="*/ 9525 h 1158875"/>
              <a:gd name="connsiteX28" fmla="*/ 3990975 w 4105275"/>
              <a:gd name="connsiteY28" fmla="*/ 180975 h 1158875"/>
              <a:gd name="connsiteX29" fmla="*/ 4105275 w 4105275"/>
              <a:gd name="connsiteY29" fmla="*/ 581025 h 1158875"/>
              <a:gd name="connsiteX0" fmla="*/ 0 w 4105275"/>
              <a:gd name="connsiteY0" fmla="*/ 561975 h 1158875"/>
              <a:gd name="connsiteX1" fmla="*/ 171450 w 4105275"/>
              <a:gd name="connsiteY1" fmla="*/ 47625 h 1158875"/>
              <a:gd name="connsiteX2" fmla="*/ 304800 w 4105275"/>
              <a:gd name="connsiteY2" fmla="*/ 0 h 1158875"/>
              <a:gd name="connsiteX3" fmla="*/ 447675 w 4105275"/>
              <a:gd name="connsiteY3" fmla="*/ 152400 h 1158875"/>
              <a:gd name="connsiteX4" fmla="*/ 571500 w 4105275"/>
              <a:gd name="connsiteY4" fmla="*/ 571500 h 1158875"/>
              <a:gd name="connsiteX5" fmla="*/ 717550 w 4105275"/>
              <a:gd name="connsiteY5" fmla="*/ 1038225 h 1158875"/>
              <a:gd name="connsiteX6" fmla="*/ 850900 w 4105275"/>
              <a:gd name="connsiteY6" fmla="*/ 1158875 h 1158875"/>
              <a:gd name="connsiteX7" fmla="*/ 1031875 w 4105275"/>
              <a:gd name="connsiteY7" fmla="*/ 1009650 h 1158875"/>
              <a:gd name="connsiteX8" fmla="*/ 1304925 w 4105275"/>
              <a:gd name="connsiteY8" fmla="*/ 104775 h 1158875"/>
              <a:gd name="connsiteX9" fmla="*/ 1419225 w 4105275"/>
              <a:gd name="connsiteY9" fmla="*/ 0 h 1158875"/>
              <a:gd name="connsiteX10" fmla="*/ 1485900 w 4105275"/>
              <a:gd name="connsiteY10" fmla="*/ 0 h 1158875"/>
              <a:gd name="connsiteX11" fmla="*/ 1609725 w 4105275"/>
              <a:gd name="connsiteY11" fmla="*/ 123825 h 1158875"/>
              <a:gd name="connsiteX12" fmla="*/ 1847850 w 4105275"/>
              <a:gd name="connsiteY12" fmla="*/ 942975 h 1158875"/>
              <a:gd name="connsiteX13" fmla="*/ 1952625 w 4105275"/>
              <a:gd name="connsiteY13" fmla="*/ 1095375 h 1158875"/>
              <a:gd name="connsiteX14" fmla="*/ 2057400 w 4105275"/>
              <a:gd name="connsiteY14" fmla="*/ 1133475 h 1158875"/>
              <a:gd name="connsiteX15" fmla="*/ 2209800 w 4105275"/>
              <a:gd name="connsiteY15" fmla="*/ 1009650 h 1158875"/>
              <a:gd name="connsiteX16" fmla="*/ 2466975 w 4105275"/>
              <a:gd name="connsiteY16" fmla="*/ 161925 h 1158875"/>
              <a:gd name="connsiteX17" fmla="*/ 2533650 w 4105275"/>
              <a:gd name="connsiteY17" fmla="*/ 57150 h 1158875"/>
              <a:gd name="connsiteX18" fmla="*/ 2609850 w 4105275"/>
              <a:gd name="connsiteY18" fmla="*/ 0 h 1158875"/>
              <a:gd name="connsiteX19" fmla="*/ 2714625 w 4105275"/>
              <a:gd name="connsiteY19" fmla="*/ 19050 h 1158875"/>
              <a:gd name="connsiteX20" fmla="*/ 2867025 w 4105275"/>
              <a:gd name="connsiteY20" fmla="*/ 390525 h 1158875"/>
              <a:gd name="connsiteX21" fmla="*/ 3057525 w 4105275"/>
              <a:gd name="connsiteY21" fmla="*/ 1009650 h 1158875"/>
              <a:gd name="connsiteX22" fmla="*/ 3133725 w 4105275"/>
              <a:gd name="connsiteY22" fmla="*/ 1114425 h 1158875"/>
              <a:gd name="connsiteX23" fmla="*/ 3257550 w 4105275"/>
              <a:gd name="connsiteY23" fmla="*/ 1133475 h 1158875"/>
              <a:gd name="connsiteX24" fmla="*/ 3371850 w 4105275"/>
              <a:gd name="connsiteY24" fmla="*/ 1028700 h 1158875"/>
              <a:gd name="connsiteX25" fmla="*/ 3638550 w 4105275"/>
              <a:gd name="connsiteY25" fmla="*/ 171450 h 1158875"/>
              <a:gd name="connsiteX26" fmla="*/ 3733800 w 4105275"/>
              <a:gd name="connsiteY26" fmla="*/ 19050 h 1158875"/>
              <a:gd name="connsiteX27" fmla="*/ 3819525 w 4105275"/>
              <a:gd name="connsiteY27" fmla="*/ 9525 h 1158875"/>
              <a:gd name="connsiteX28" fmla="*/ 3990975 w 4105275"/>
              <a:gd name="connsiteY28" fmla="*/ 180975 h 1158875"/>
              <a:gd name="connsiteX29" fmla="*/ 4105275 w 4105275"/>
              <a:gd name="connsiteY29" fmla="*/ 581025 h 1158875"/>
              <a:gd name="connsiteX0" fmla="*/ 0 w 4105275"/>
              <a:gd name="connsiteY0" fmla="*/ 561975 h 1158875"/>
              <a:gd name="connsiteX1" fmla="*/ 171450 w 4105275"/>
              <a:gd name="connsiteY1" fmla="*/ 47625 h 1158875"/>
              <a:gd name="connsiteX2" fmla="*/ 304800 w 4105275"/>
              <a:gd name="connsiteY2" fmla="*/ 0 h 1158875"/>
              <a:gd name="connsiteX3" fmla="*/ 447675 w 4105275"/>
              <a:gd name="connsiteY3" fmla="*/ 152400 h 1158875"/>
              <a:gd name="connsiteX4" fmla="*/ 571500 w 4105275"/>
              <a:gd name="connsiteY4" fmla="*/ 571500 h 1158875"/>
              <a:gd name="connsiteX5" fmla="*/ 717550 w 4105275"/>
              <a:gd name="connsiteY5" fmla="*/ 1038225 h 1158875"/>
              <a:gd name="connsiteX6" fmla="*/ 850900 w 4105275"/>
              <a:gd name="connsiteY6" fmla="*/ 1158875 h 1158875"/>
              <a:gd name="connsiteX7" fmla="*/ 1031875 w 4105275"/>
              <a:gd name="connsiteY7" fmla="*/ 1009650 h 1158875"/>
              <a:gd name="connsiteX8" fmla="*/ 1304925 w 4105275"/>
              <a:gd name="connsiteY8" fmla="*/ 104775 h 1158875"/>
              <a:gd name="connsiteX9" fmla="*/ 1317625 w 4105275"/>
              <a:gd name="connsiteY9" fmla="*/ 98425 h 1158875"/>
              <a:gd name="connsiteX10" fmla="*/ 1419225 w 4105275"/>
              <a:gd name="connsiteY10" fmla="*/ 0 h 1158875"/>
              <a:gd name="connsiteX11" fmla="*/ 1485900 w 4105275"/>
              <a:gd name="connsiteY11" fmla="*/ 0 h 1158875"/>
              <a:gd name="connsiteX12" fmla="*/ 1609725 w 4105275"/>
              <a:gd name="connsiteY12" fmla="*/ 123825 h 1158875"/>
              <a:gd name="connsiteX13" fmla="*/ 1847850 w 4105275"/>
              <a:gd name="connsiteY13" fmla="*/ 942975 h 1158875"/>
              <a:gd name="connsiteX14" fmla="*/ 1952625 w 4105275"/>
              <a:gd name="connsiteY14" fmla="*/ 1095375 h 1158875"/>
              <a:gd name="connsiteX15" fmla="*/ 2057400 w 4105275"/>
              <a:gd name="connsiteY15" fmla="*/ 1133475 h 1158875"/>
              <a:gd name="connsiteX16" fmla="*/ 2209800 w 4105275"/>
              <a:gd name="connsiteY16" fmla="*/ 1009650 h 1158875"/>
              <a:gd name="connsiteX17" fmla="*/ 2466975 w 4105275"/>
              <a:gd name="connsiteY17" fmla="*/ 161925 h 1158875"/>
              <a:gd name="connsiteX18" fmla="*/ 2533650 w 4105275"/>
              <a:gd name="connsiteY18" fmla="*/ 57150 h 1158875"/>
              <a:gd name="connsiteX19" fmla="*/ 2609850 w 4105275"/>
              <a:gd name="connsiteY19" fmla="*/ 0 h 1158875"/>
              <a:gd name="connsiteX20" fmla="*/ 2714625 w 4105275"/>
              <a:gd name="connsiteY20" fmla="*/ 19050 h 1158875"/>
              <a:gd name="connsiteX21" fmla="*/ 2867025 w 4105275"/>
              <a:gd name="connsiteY21" fmla="*/ 390525 h 1158875"/>
              <a:gd name="connsiteX22" fmla="*/ 3057525 w 4105275"/>
              <a:gd name="connsiteY22" fmla="*/ 1009650 h 1158875"/>
              <a:gd name="connsiteX23" fmla="*/ 3133725 w 4105275"/>
              <a:gd name="connsiteY23" fmla="*/ 1114425 h 1158875"/>
              <a:gd name="connsiteX24" fmla="*/ 3257550 w 4105275"/>
              <a:gd name="connsiteY24" fmla="*/ 1133475 h 1158875"/>
              <a:gd name="connsiteX25" fmla="*/ 3371850 w 4105275"/>
              <a:gd name="connsiteY25" fmla="*/ 1028700 h 1158875"/>
              <a:gd name="connsiteX26" fmla="*/ 3638550 w 4105275"/>
              <a:gd name="connsiteY26" fmla="*/ 171450 h 1158875"/>
              <a:gd name="connsiteX27" fmla="*/ 3733800 w 4105275"/>
              <a:gd name="connsiteY27" fmla="*/ 19050 h 1158875"/>
              <a:gd name="connsiteX28" fmla="*/ 3819525 w 4105275"/>
              <a:gd name="connsiteY28" fmla="*/ 9525 h 1158875"/>
              <a:gd name="connsiteX29" fmla="*/ 3990975 w 4105275"/>
              <a:gd name="connsiteY29" fmla="*/ 180975 h 1158875"/>
              <a:gd name="connsiteX30" fmla="*/ 4105275 w 4105275"/>
              <a:gd name="connsiteY30" fmla="*/ 581025 h 1158875"/>
              <a:gd name="connsiteX0" fmla="*/ 0 w 4105275"/>
              <a:gd name="connsiteY0" fmla="*/ 561975 h 1158875"/>
              <a:gd name="connsiteX1" fmla="*/ 171450 w 4105275"/>
              <a:gd name="connsiteY1" fmla="*/ 47625 h 1158875"/>
              <a:gd name="connsiteX2" fmla="*/ 304800 w 4105275"/>
              <a:gd name="connsiteY2" fmla="*/ 0 h 1158875"/>
              <a:gd name="connsiteX3" fmla="*/ 447675 w 4105275"/>
              <a:gd name="connsiteY3" fmla="*/ 152400 h 1158875"/>
              <a:gd name="connsiteX4" fmla="*/ 571500 w 4105275"/>
              <a:gd name="connsiteY4" fmla="*/ 571500 h 1158875"/>
              <a:gd name="connsiteX5" fmla="*/ 717550 w 4105275"/>
              <a:gd name="connsiteY5" fmla="*/ 1038225 h 1158875"/>
              <a:gd name="connsiteX6" fmla="*/ 850900 w 4105275"/>
              <a:gd name="connsiteY6" fmla="*/ 1158875 h 1158875"/>
              <a:gd name="connsiteX7" fmla="*/ 1031875 w 4105275"/>
              <a:gd name="connsiteY7" fmla="*/ 1009650 h 1158875"/>
              <a:gd name="connsiteX8" fmla="*/ 1304925 w 4105275"/>
              <a:gd name="connsiteY8" fmla="*/ 104775 h 1158875"/>
              <a:gd name="connsiteX9" fmla="*/ 1317625 w 4105275"/>
              <a:gd name="connsiteY9" fmla="*/ 98425 h 1158875"/>
              <a:gd name="connsiteX10" fmla="*/ 1419225 w 4105275"/>
              <a:gd name="connsiteY10" fmla="*/ 0 h 1158875"/>
              <a:gd name="connsiteX11" fmla="*/ 1485900 w 4105275"/>
              <a:gd name="connsiteY11" fmla="*/ 0 h 1158875"/>
              <a:gd name="connsiteX12" fmla="*/ 1609725 w 4105275"/>
              <a:gd name="connsiteY12" fmla="*/ 123825 h 1158875"/>
              <a:gd name="connsiteX13" fmla="*/ 1847850 w 4105275"/>
              <a:gd name="connsiteY13" fmla="*/ 942975 h 1158875"/>
              <a:gd name="connsiteX14" fmla="*/ 1952625 w 4105275"/>
              <a:gd name="connsiteY14" fmla="*/ 1095375 h 1158875"/>
              <a:gd name="connsiteX15" fmla="*/ 2057400 w 4105275"/>
              <a:gd name="connsiteY15" fmla="*/ 1133475 h 1158875"/>
              <a:gd name="connsiteX16" fmla="*/ 2209800 w 4105275"/>
              <a:gd name="connsiteY16" fmla="*/ 1009650 h 1158875"/>
              <a:gd name="connsiteX17" fmla="*/ 2466975 w 4105275"/>
              <a:gd name="connsiteY17" fmla="*/ 161925 h 1158875"/>
              <a:gd name="connsiteX18" fmla="*/ 2533650 w 4105275"/>
              <a:gd name="connsiteY18" fmla="*/ 57150 h 1158875"/>
              <a:gd name="connsiteX19" fmla="*/ 2609850 w 4105275"/>
              <a:gd name="connsiteY19" fmla="*/ 0 h 1158875"/>
              <a:gd name="connsiteX20" fmla="*/ 2714625 w 4105275"/>
              <a:gd name="connsiteY20" fmla="*/ 19050 h 1158875"/>
              <a:gd name="connsiteX21" fmla="*/ 2867025 w 4105275"/>
              <a:gd name="connsiteY21" fmla="*/ 390525 h 1158875"/>
              <a:gd name="connsiteX22" fmla="*/ 3057525 w 4105275"/>
              <a:gd name="connsiteY22" fmla="*/ 1009650 h 1158875"/>
              <a:gd name="connsiteX23" fmla="*/ 3133725 w 4105275"/>
              <a:gd name="connsiteY23" fmla="*/ 1114425 h 1158875"/>
              <a:gd name="connsiteX24" fmla="*/ 3257550 w 4105275"/>
              <a:gd name="connsiteY24" fmla="*/ 1133475 h 1158875"/>
              <a:gd name="connsiteX25" fmla="*/ 3371850 w 4105275"/>
              <a:gd name="connsiteY25" fmla="*/ 1028700 h 1158875"/>
              <a:gd name="connsiteX26" fmla="*/ 3638550 w 4105275"/>
              <a:gd name="connsiteY26" fmla="*/ 171450 h 1158875"/>
              <a:gd name="connsiteX27" fmla="*/ 3733800 w 4105275"/>
              <a:gd name="connsiteY27" fmla="*/ 19050 h 1158875"/>
              <a:gd name="connsiteX28" fmla="*/ 3819525 w 4105275"/>
              <a:gd name="connsiteY28" fmla="*/ 9525 h 1158875"/>
              <a:gd name="connsiteX29" fmla="*/ 3990975 w 4105275"/>
              <a:gd name="connsiteY29" fmla="*/ 180975 h 1158875"/>
              <a:gd name="connsiteX30" fmla="*/ 4105275 w 4105275"/>
              <a:gd name="connsiteY30" fmla="*/ 581025 h 1158875"/>
              <a:gd name="connsiteX0" fmla="*/ 0 w 4105275"/>
              <a:gd name="connsiteY0" fmla="*/ 561975 h 1158875"/>
              <a:gd name="connsiteX1" fmla="*/ 171450 w 4105275"/>
              <a:gd name="connsiteY1" fmla="*/ 47625 h 1158875"/>
              <a:gd name="connsiteX2" fmla="*/ 304800 w 4105275"/>
              <a:gd name="connsiteY2" fmla="*/ 0 h 1158875"/>
              <a:gd name="connsiteX3" fmla="*/ 447675 w 4105275"/>
              <a:gd name="connsiteY3" fmla="*/ 152400 h 1158875"/>
              <a:gd name="connsiteX4" fmla="*/ 571500 w 4105275"/>
              <a:gd name="connsiteY4" fmla="*/ 571500 h 1158875"/>
              <a:gd name="connsiteX5" fmla="*/ 717550 w 4105275"/>
              <a:gd name="connsiteY5" fmla="*/ 1038225 h 1158875"/>
              <a:gd name="connsiteX6" fmla="*/ 850900 w 4105275"/>
              <a:gd name="connsiteY6" fmla="*/ 1158875 h 1158875"/>
              <a:gd name="connsiteX7" fmla="*/ 1031875 w 4105275"/>
              <a:gd name="connsiteY7" fmla="*/ 1009650 h 1158875"/>
              <a:gd name="connsiteX8" fmla="*/ 1304925 w 4105275"/>
              <a:gd name="connsiteY8" fmla="*/ 104775 h 1158875"/>
              <a:gd name="connsiteX9" fmla="*/ 1317625 w 4105275"/>
              <a:gd name="connsiteY9" fmla="*/ 98425 h 1158875"/>
              <a:gd name="connsiteX10" fmla="*/ 1419225 w 4105275"/>
              <a:gd name="connsiteY10" fmla="*/ 0 h 1158875"/>
              <a:gd name="connsiteX11" fmla="*/ 1485900 w 4105275"/>
              <a:gd name="connsiteY11" fmla="*/ 0 h 1158875"/>
              <a:gd name="connsiteX12" fmla="*/ 1609725 w 4105275"/>
              <a:gd name="connsiteY12" fmla="*/ 123825 h 1158875"/>
              <a:gd name="connsiteX13" fmla="*/ 1847850 w 4105275"/>
              <a:gd name="connsiteY13" fmla="*/ 942975 h 1158875"/>
              <a:gd name="connsiteX14" fmla="*/ 1952625 w 4105275"/>
              <a:gd name="connsiteY14" fmla="*/ 1095375 h 1158875"/>
              <a:gd name="connsiteX15" fmla="*/ 2057400 w 4105275"/>
              <a:gd name="connsiteY15" fmla="*/ 1133475 h 1158875"/>
              <a:gd name="connsiteX16" fmla="*/ 2209800 w 4105275"/>
              <a:gd name="connsiteY16" fmla="*/ 1009650 h 1158875"/>
              <a:gd name="connsiteX17" fmla="*/ 2466975 w 4105275"/>
              <a:gd name="connsiteY17" fmla="*/ 161925 h 1158875"/>
              <a:gd name="connsiteX18" fmla="*/ 2533650 w 4105275"/>
              <a:gd name="connsiteY18" fmla="*/ 57150 h 1158875"/>
              <a:gd name="connsiteX19" fmla="*/ 2609850 w 4105275"/>
              <a:gd name="connsiteY19" fmla="*/ 0 h 1158875"/>
              <a:gd name="connsiteX20" fmla="*/ 2714625 w 4105275"/>
              <a:gd name="connsiteY20" fmla="*/ 19050 h 1158875"/>
              <a:gd name="connsiteX21" fmla="*/ 2867025 w 4105275"/>
              <a:gd name="connsiteY21" fmla="*/ 390525 h 1158875"/>
              <a:gd name="connsiteX22" fmla="*/ 3057525 w 4105275"/>
              <a:gd name="connsiteY22" fmla="*/ 1009650 h 1158875"/>
              <a:gd name="connsiteX23" fmla="*/ 3133725 w 4105275"/>
              <a:gd name="connsiteY23" fmla="*/ 1114425 h 1158875"/>
              <a:gd name="connsiteX24" fmla="*/ 3257550 w 4105275"/>
              <a:gd name="connsiteY24" fmla="*/ 1133475 h 1158875"/>
              <a:gd name="connsiteX25" fmla="*/ 3371850 w 4105275"/>
              <a:gd name="connsiteY25" fmla="*/ 1028700 h 1158875"/>
              <a:gd name="connsiteX26" fmla="*/ 3638550 w 4105275"/>
              <a:gd name="connsiteY26" fmla="*/ 171450 h 1158875"/>
              <a:gd name="connsiteX27" fmla="*/ 3733800 w 4105275"/>
              <a:gd name="connsiteY27" fmla="*/ 19050 h 1158875"/>
              <a:gd name="connsiteX28" fmla="*/ 3819525 w 4105275"/>
              <a:gd name="connsiteY28" fmla="*/ 9525 h 1158875"/>
              <a:gd name="connsiteX29" fmla="*/ 3990975 w 4105275"/>
              <a:gd name="connsiteY29" fmla="*/ 180975 h 1158875"/>
              <a:gd name="connsiteX30" fmla="*/ 4105275 w 4105275"/>
              <a:gd name="connsiteY30" fmla="*/ 581025 h 1158875"/>
              <a:gd name="connsiteX0" fmla="*/ 0 w 4105275"/>
              <a:gd name="connsiteY0" fmla="*/ 561975 h 1158875"/>
              <a:gd name="connsiteX1" fmla="*/ 171450 w 4105275"/>
              <a:gd name="connsiteY1" fmla="*/ 47625 h 1158875"/>
              <a:gd name="connsiteX2" fmla="*/ 304800 w 4105275"/>
              <a:gd name="connsiteY2" fmla="*/ 0 h 1158875"/>
              <a:gd name="connsiteX3" fmla="*/ 447675 w 4105275"/>
              <a:gd name="connsiteY3" fmla="*/ 152400 h 1158875"/>
              <a:gd name="connsiteX4" fmla="*/ 571500 w 4105275"/>
              <a:gd name="connsiteY4" fmla="*/ 571500 h 1158875"/>
              <a:gd name="connsiteX5" fmla="*/ 717550 w 4105275"/>
              <a:gd name="connsiteY5" fmla="*/ 1038225 h 1158875"/>
              <a:gd name="connsiteX6" fmla="*/ 850900 w 4105275"/>
              <a:gd name="connsiteY6" fmla="*/ 1158875 h 1158875"/>
              <a:gd name="connsiteX7" fmla="*/ 1031875 w 4105275"/>
              <a:gd name="connsiteY7" fmla="*/ 1009650 h 1158875"/>
              <a:gd name="connsiteX8" fmla="*/ 1304925 w 4105275"/>
              <a:gd name="connsiteY8" fmla="*/ 104775 h 1158875"/>
              <a:gd name="connsiteX9" fmla="*/ 1317625 w 4105275"/>
              <a:gd name="connsiteY9" fmla="*/ 98425 h 1158875"/>
              <a:gd name="connsiteX10" fmla="*/ 1419225 w 4105275"/>
              <a:gd name="connsiteY10" fmla="*/ 0 h 1158875"/>
              <a:gd name="connsiteX11" fmla="*/ 1485900 w 4105275"/>
              <a:gd name="connsiteY11" fmla="*/ 0 h 1158875"/>
              <a:gd name="connsiteX12" fmla="*/ 1609725 w 4105275"/>
              <a:gd name="connsiteY12" fmla="*/ 123825 h 1158875"/>
              <a:gd name="connsiteX13" fmla="*/ 1847850 w 4105275"/>
              <a:gd name="connsiteY13" fmla="*/ 942975 h 1158875"/>
              <a:gd name="connsiteX14" fmla="*/ 1943100 w 4105275"/>
              <a:gd name="connsiteY14" fmla="*/ 1104900 h 1158875"/>
              <a:gd name="connsiteX15" fmla="*/ 2057400 w 4105275"/>
              <a:gd name="connsiteY15" fmla="*/ 1133475 h 1158875"/>
              <a:gd name="connsiteX16" fmla="*/ 2209800 w 4105275"/>
              <a:gd name="connsiteY16" fmla="*/ 1009650 h 1158875"/>
              <a:gd name="connsiteX17" fmla="*/ 2466975 w 4105275"/>
              <a:gd name="connsiteY17" fmla="*/ 161925 h 1158875"/>
              <a:gd name="connsiteX18" fmla="*/ 2533650 w 4105275"/>
              <a:gd name="connsiteY18" fmla="*/ 57150 h 1158875"/>
              <a:gd name="connsiteX19" fmla="*/ 2609850 w 4105275"/>
              <a:gd name="connsiteY19" fmla="*/ 0 h 1158875"/>
              <a:gd name="connsiteX20" fmla="*/ 2714625 w 4105275"/>
              <a:gd name="connsiteY20" fmla="*/ 19050 h 1158875"/>
              <a:gd name="connsiteX21" fmla="*/ 2867025 w 4105275"/>
              <a:gd name="connsiteY21" fmla="*/ 390525 h 1158875"/>
              <a:gd name="connsiteX22" fmla="*/ 3057525 w 4105275"/>
              <a:gd name="connsiteY22" fmla="*/ 1009650 h 1158875"/>
              <a:gd name="connsiteX23" fmla="*/ 3133725 w 4105275"/>
              <a:gd name="connsiteY23" fmla="*/ 1114425 h 1158875"/>
              <a:gd name="connsiteX24" fmla="*/ 3257550 w 4105275"/>
              <a:gd name="connsiteY24" fmla="*/ 1133475 h 1158875"/>
              <a:gd name="connsiteX25" fmla="*/ 3371850 w 4105275"/>
              <a:gd name="connsiteY25" fmla="*/ 1028700 h 1158875"/>
              <a:gd name="connsiteX26" fmla="*/ 3638550 w 4105275"/>
              <a:gd name="connsiteY26" fmla="*/ 171450 h 1158875"/>
              <a:gd name="connsiteX27" fmla="*/ 3733800 w 4105275"/>
              <a:gd name="connsiteY27" fmla="*/ 19050 h 1158875"/>
              <a:gd name="connsiteX28" fmla="*/ 3819525 w 4105275"/>
              <a:gd name="connsiteY28" fmla="*/ 9525 h 1158875"/>
              <a:gd name="connsiteX29" fmla="*/ 3990975 w 4105275"/>
              <a:gd name="connsiteY29" fmla="*/ 180975 h 1158875"/>
              <a:gd name="connsiteX30" fmla="*/ 4105275 w 4105275"/>
              <a:gd name="connsiteY30" fmla="*/ 581025 h 1158875"/>
              <a:gd name="connsiteX0" fmla="*/ 0 w 4105275"/>
              <a:gd name="connsiteY0" fmla="*/ 561975 h 1158875"/>
              <a:gd name="connsiteX1" fmla="*/ 171450 w 4105275"/>
              <a:gd name="connsiteY1" fmla="*/ 47625 h 1158875"/>
              <a:gd name="connsiteX2" fmla="*/ 304800 w 4105275"/>
              <a:gd name="connsiteY2" fmla="*/ 0 h 1158875"/>
              <a:gd name="connsiteX3" fmla="*/ 447675 w 4105275"/>
              <a:gd name="connsiteY3" fmla="*/ 152400 h 1158875"/>
              <a:gd name="connsiteX4" fmla="*/ 571500 w 4105275"/>
              <a:gd name="connsiteY4" fmla="*/ 571500 h 1158875"/>
              <a:gd name="connsiteX5" fmla="*/ 717550 w 4105275"/>
              <a:gd name="connsiteY5" fmla="*/ 1038225 h 1158875"/>
              <a:gd name="connsiteX6" fmla="*/ 850900 w 4105275"/>
              <a:gd name="connsiteY6" fmla="*/ 1158875 h 1158875"/>
              <a:gd name="connsiteX7" fmla="*/ 1031875 w 4105275"/>
              <a:gd name="connsiteY7" fmla="*/ 1009650 h 1158875"/>
              <a:gd name="connsiteX8" fmla="*/ 1304925 w 4105275"/>
              <a:gd name="connsiteY8" fmla="*/ 104775 h 1158875"/>
              <a:gd name="connsiteX9" fmla="*/ 1317625 w 4105275"/>
              <a:gd name="connsiteY9" fmla="*/ 98425 h 1158875"/>
              <a:gd name="connsiteX10" fmla="*/ 1419225 w 4105275"/>
              <a:gd name="connsiteY10" fmla="*/ 0 h 1158875"/>
              <a:gd name="connsiteX11" fmla="*/ 1485900 w 4105275"/>
              <a:gd name="connsiteY11" fmla="*/ 0 h 1158875"/>
              <a:gd name="connsiteX12" fmla="*/ 1609725 w 4105275"/>
              <a:gd name="connsiteY12" fmla="*/ 123825 h 1158875"/>
              <a:gd name="connsiteX13" fmla="*/ 1847850 w 4105275"/>
              <a:gd name="connsiteY13" fmla="*/ 942975 h 1158875"/>
              <a:gd name="connsiteX14" fmla="*/ 1943100 w 4105275"/>
              <a:gd name="connsiteY14" fmla="*/ 1104900 h 1158875"/>
              <a:gd name="connsiteX15" fmla="*/ 2060575 w 4105275"/>
              <a:gd name="connsiteY15" fmla="*/ 1149350 h 1158875"/>
              <a:gd name="connsiteX16" fmla="*/ 2209800 w 4105275"/>
              <a:gd name="connsiteY16" fmla="*/ 1009650 h 1158875"/>
              <a:gd name="connsiteX17" fmla="*/ 2466975 w 4105275"/>
              <a:gd name="connsiteY17" fmla="*/ 161925 h 1158875"/>
              <a:gd name="connsiteX18" fmla="*/ 2533650 w 4105275"/>
              <a:gd name="connsiteY18" fmla="*/ 57150 h 1158875"/>
              <a:gd name="connsiteX19" fmla="*/ 2609850 w 4105275"/>
              <a:gd name="connsiteY19" fmla="*/ 0 h 1158875"/>
              <a:gd name="connsiteX20" fmla="*/ 2714625 w 4105275"/>
              <a:gd name="connsiteY20" fmla="*/ 19050 h 1158875"/>
              <a:gd name="connsiteX21" fmla="*/ 2867025 w 4105275"/>
              <a:gd name="connsiteY21" fmla="*/ 390525 h 1158875"/>
              <a:gd name="connsiteX22" fmla="*/ 3057525 w 4105275"/>
              <a:gd name="connsiteY22" fmla="*/ 1009650 h 1158875"/>
              <a:gd name="connsiteX23" fmla="*/ 3133725 w 4105275"/>
              <a:gd name="connsiteY23" fmla="*/ 1114425 h 1158875"/>
              <a:gd name="connsiteX24" fmla="*/ 3257550 w 4105275"/>
              <a:gd name="connsiteY24" fmla="*/ 1133475 h 1158875"/>
              <a:gd name="connsiteX25" fmla="*/ 3371850 w 4105275"/>
              <a:gd name="connsiteY25" fmla="*/ 1028700 h 1158875"/>
              <a:gd name="connsiteX26" fmla="*/ 3638550 w 4105275"/>
              <a:gd name="connsiteY26" fmla="*/ 171450 h 1158875"/>
              <a:gd name="connsiteX27" fmla="*/ 3733800 w 4105275"/>
              <a:gd name="connsiteY27" fmla="*/ 19050 h 1158875"/>
              <a:gd name="connsiteX28" fmla="*/ 3819525 w 4105275"/>
              <a:gd name="connsiteY28" fmla="*/ 9525 h 1158875"/>
              <a:gd name="connsiteX29" fmla="*/ 3990975 w 4105275"/>
              <a:gd name="connsiteY29" fmla="*/ 180975 h 1158875"/>
              <a:gd name="connsiteX30" fmla="*/ 4105275 w 4105275"/>
              <a:gd name="connsiteY30" fmla="*/ 581025 h 1158875"/>
              <a:gd name="connsiteX0" fmla="*/ 0 w 4105275"/>
              <a:gd name="connsiteY0" fmla="*/ 561975 h 1158875"/>
              <a:gd name="connsiteX1" fmla="*/ 171450 w 4105275"/>
              <a:gd name="connsiteY1" fmla="*/ 47625 h 1158875"/>
              <a:gd name="connsiteX2" fmla="*/ 304800 w 4105275"/>
              <a:gd name="connsiteY2" fmla="*/ 0 h 1158875"/>
              <a:gd name="connsiteX3" fmla="*/ 447675 w 4105275"/>
              <a:gd name="connsiteY3" fmla="*/ 152400 h 1158875"/>
              <a:gd name="connsiteX4" fmla="*/ 571500 w 4105275"/>
              <a:gd name="connsiteY4" fmla="*/ 571500 h 1158875"/>
              <a:gd name="connsiteX5" fmla="*/ 717550 w 4105275"/>
              <a:gd name="connsiteY5" fmla="*/ 1038225 h 1158875"/>
              <a:gd name="connsiteX6" fmla="*/ 850900 w 4105275"/>
              <a:gd name="connsiteY6" fmla="*/ 1158875 h 1158875"/>
              <a:gd name="connsiteX7" fmla="*/ 1031875 w 4105275"/>
              <a:gd name="connsiteY7" fmla="*/ 1009650 h 1158875"/>
              <a:gd name="connsiteX8" fmla="*/ 1304925 w 4105275"/>
              <a:gd name="connsiteY8" fmla="*/ 104775 h 1158875"/>
              <a:gd name="connsiteX9" fmla="*/ 1317625 w 4105275"/>
              <a:gd name="connsiteY9" fmla="*/ 98425 h 1158875"/>
              <a:gd name="connsiteX10" fmla="*/ 1419225 w 4105275"/>
              <a:gd name="connsiteY10" fmla="*/ 0 h 1158875"/>
              <a:gd name="connsiteX11" fmla="*/ 1485900 w 4105275"/>
              <a:gd name="connsiteY11" fmla="*/ 0 h 1158875"/>
              <a:gd name="connsiteX12" fmla="*/ 1609725 w 4105275"/>
              <a:gd name="connsiteY12" fmla="*/ 123825 h 1158875"/>
              <a:gd name="connsiteX13" fmla="*/ 1847850 w 4105275"/>
              <a:gd name="connsiteY13" fmla="*/ 942975 h 1158875"/>
              <a:gd name="connsiteX14" fmla="*/ 1943100 w 4105275"/>
              <a:gd name="connsiteY14" fmla="*/ 1104900 h 1158875"/>
              <a:gd name="connsiteX15" fmla="*/ 2060575 w 4105275"/>
              <a:gd name="connsiteY15" fmla="*/ 1149350 h 1158875"/>
              <a:gd name="connsiteX16" fmla="*/ 2209800 w 4105275"/>
              <a:gd name="connsiteY16" fmla="*/ 1009650 h 1158875"/>
              <a:gd name="connsiteX17" fmla="*/ 2466975 w 4105275"/>
              <a:gd name="connsiteY17" fmla="*/ 161925 h 1158875"/>
              <a:gd name="connsiteX18" fmla="*/ 2533650 w 4105275"/>
              <a:gd name="connsiteY18" fmla="*/ 57150 h 1158875"/>
              <a:gd name="connsiteX19" fmla="*/ 2609850 w 4105275"/>
              <a:gd name="connsiteY19" fmla="*/ 0 h 1158875"/>
              <a:gd name="connsiteX20" fmla="*/ 2714625 w 4105275"/>
              <a:gd name="connsiteY20" fmla="*/ 19050 h 1158875"/>
              <a:gd name="connsiteX21" fmla="*/ 2867025 w 4105275"/>
              <a:gd name="connsiteY21" fmla="*/ 390525 h 1158875"/>
              <a:gd name="connsiteX22" fmla="*/ 3057525 w 4105275"/>
              <a:gd name="connsiteY22" fmla="*/ 1009650 h 1158875"/>
              <a:gd name="connsiteX23" fmla="*/ 3133725 w 4105275"/>
              <a:gd name="connsiteY23" fmla="*/ 1114425 h 1158875"/>
              <a:gd name="connsiteX24" fmla="*/ 3257550 w 4105275"/>
              <a:gd name="connsiteY24" fmla="*/ 1133475 h 1158875"/>
              <a:gd name="connsiteX25" fmla="*/ 3371850 w 4105275"/>
              <a:gd name="connsiteY25" fmla="*/ 1028700 h 1158875"/>
              <a:gd name="connsiteX26" fmla="*/ 3638550 w 4105275"/>
              <a:gd name="connsiteY26" fmla="*/ 171450 h 1158875"/>
              <a:gd name="connsiteX27" fmla="*/ 3733800 w 4105275"/>
              <a:gd name="connsiteY27" fmla="*/ 19050 h 1158875"/>
              <a:gd name="connsiteX28" fmla="*/ 3819525 w 4105275"/>
              <a:gd name="connsiteY28" fmla="*/ 9525 h 1158875"/>
              <a:gd name="connsiteX29" fmla="*/ 3990975 w 4105275"/>
              <a:gd name="connsiteY29" fmla="*/ 180975 h 1158875"/>
              <a:gd name="connsiteX30" fmla="*/ 4105275 w 4105275"/>
              <a:gd name="connsiteY30" fmla="*/ 581025 h 1158875"/>
              <a:gd name="connsiteX0" fmla="*/ 0 w 4105275"/>
              <a:gd name="connsiteY0" fmla="*/ 561975 h 1158875"/>
              <a:gd name="connsiteX1" fmla="*/ 171450 w 4105275"/>
              <a:gd name="connsiteY1" fmla="*/ 47625 h 1158875"/>
              <a:gd name="connsiteX2" fmla="*/ 304800 w 4105275"/>
              <a:gd name="connsiteY2" fmla="*/ 0 h 1158875"/>
              <a:gd name="connsiteX3" fmla="*/ 447675 w 4105275"/>
              <a:gd name="connsiteY3" fmla="*/ 152400 h 1158875"/>
              <a:gd name="connsiteX4" fmla="*/ 571500 w 4105275"/>
              <a:gd name="connsiteY4" fmla="*/ 571500 h 1158875"/>
              <a:gd name="connsiteX5" fmla="*/ 717550 w 4105275"/>
              <a:gd name="connsiteY5" fmla="*/ 1038225 h 1158875"/>
              <a:gd name="connsiteX6" fmla="*/ 850900 w 4105275"/>
              <a:gd name="connsiteY6" fmla="*/ 1158875 h 1158875"/>
              <a:gd name="connsiteX7" fmla="*/ 1031875 w 4105275"/>
              <a:gd name="connsiteY7" fmla="*/ 1009650 h 1158875"/>
              <a:gd name="connsiteX8" fmla="*/ 1304925 w 4105275"/>
              <a:gd name="connsiteY8" fmla="*/ 104775 h 1158875"/>
              <a:gd name="connsiteX9" fmla="*/ 1317625 w 4105275"/>
              <a:gd name="connsiteY9" fmla="*/ 98425 h 1158875"/>
              <a:gd name="connsiteX10" fmla="*/ 1419225 w 4105275"/>
              <a:gd name="connsiteY10" fmla="*/ 0 h 1158875"/>
              <a:gd name="connsiteX11" fmla="*/ 1485900 w 4105275"/>
              <a:gd name="connsiteY11" fmla="*/ 0 h 1158875"/>
              <a:gd name="connsiteX12" fmla="*/ 1609725 w 4105275"/>
              <a:gd name="connsiteY12" fmla="*/ 123825 h 1158875"/>
              <a:gd name="connsiteX13" fmla="*/ 1847850 w 4105275"/>
              <a:gd name="connsiteY13" fmla="*/ 942975 h 1158875"/>
              <a:gd name="connsiteX14" fmla="*/ 1943100 w 4105275"/>
              <a:gd name="connsiteY14" fmla="*/ 1104900 h 1158875"/>
              <a:gd name="connsiteX15" fmla="*/ 2060575 w 4105275"/>
              <a:gd name="connsiteY15" fmla="*/ 1149350 h 1158875"/>
              <a:gd name="connsiteX16" fmla="*/ 2209800 w 4105275"/>
              <a:gd name="connsiteY16" fmla="*/ 1009650 h 1158875"/>
              <a:gd name="connsiteX17" fmla="*/ 2466975 w 4105275"/>
              <a:gd name="connsiteY17" fmla="*/ 161925 h 1158875"/>
              <a:gd name="connsiteX18" fmla="*/ 2533650 w 4105275"/>
              <a:gd name="connsiteY18" fmla="*/ 57150 h 1158875"/>
              <a:gd name="connsiteX19" fmla="*/ 2609850 w 4105275"/>
              <a:gd name="connsiteY19" fmla="*/ 0 h 1158875"/>
              <a:gd name="connsiteX20" fmla="*/ 2714625 w 4105275"/>
              <a:gd name="connsiteY20" fmla="*/ 19050 h 1158875"/>
              <a:gd name="connsiteX21" fmla="*/ 2867025 w 4105275"/>
              <a:gd name="connsiteY21" fmla="*/ 390525 h 1158875"/>
              <a:gd name="connsiteX22" fmla="*/ 3057525 w 4105275"/>
              <a:gd name="connsiteY22" fmla="*/ 1009650 h 1158875"/>
              <a:gd name="connsiteX23" fmla="*/ 3133725 w 4105275"/>
              <a:gd name="connsiteY23" fmla="*/ 1114425 h 1158875"/>
              <a:gd name="connsiteX24" fmla="*/ 3257550 w 4105275"/>
              <a:gd name="connsiteY24" fmla="*/ 1133475 h 1158875"/>
              <a:gd name="connsiteX25" fmla="*/ 3371850 w 4105275"/>
              <a:gd name="connsiteY25" fmla="*/ 1028700 h 1158875"/>
              <a:gd name="connsiteX26" fmla="*/ 3638550 w 4105275"/>
              <a:gd name="connsiteY26" fmla="*/ 171450 h 1158875"/>
              <a:gd name="connsiteX27" fmla="*/ 3733800 w 4105275"/>
              <a:gd name="connsiteY27" fmla="*/ 19050 h 1158875"/>
              <a:gd name="connsiteX28" fmla="*/ 3819525 w 4105275"/>
              <a:gd name="connsiteY28" fmla="*/ 9525 h 1158875"/>
              <a:gd name="connsiteX29" fmla="*/ 3990975 w 4105275"/>
              <a:gd name="connsiteY29" fmla="*/ 180975 h 1158875"/>
              <a:gd name="connsiteX30" fmla="*/ 4105275 w 4105275"/>
              <a:gd name="connsiteY30" fmla="*/ 581025 h 1158875"/>
              <a:gd name="connsiteX0" fmla="*/ 0 w 4105275"/>
              <a:gd name="connsiteY0" fmla="*/ 561975 h 1158875"/>
              <a:gd name="connsiteX1" fmla="*/ 171450 w 4105275"/>
              <a:gd name="connsiteY1" fmla="*/ 47625 h 1158875"/>
              <a:gd name="connsiteX2" fmla="*/ 304800 w 4105275"/>
              <a:gd name="connsiteY2" fmla="*/ 0 h 1158875"/>
              <a:gd name="connsiteX3" fmla="*/ 447675 w 4105275"/>
              <a:gd name="connsiteY3" fmla="*/ 152400 h 1158875"/>
              <a:gd name="connsiteX4" fmla="*/ 571500 w 4105275"/>
              <a:gd name="connsiteY4" fmla="*/ 571500 h 1158875"/>
              <a:gd name="connsiteX5" fmla="*/ 717550 w 4105275"/>
              <a:gd name="connsiteY5" fmla="*/ 1038225 h 1158875"/>
              <a:gd name="connsiteX6" fmla="*/ 850900 w 4105275"/>
              <a:gd name="connsiteY6" fmla="*/ 1158875 h 1158875"/>
              <a:gd name="connsiteX7" fmla="*/ 1031875 w 4105275"/>
              <a:gd name="connsiteY7" fmla="*/ 1009650 h 1158875"/>
              <a:gd name="connsiteX8" fmla="*/ 1304925 w 4105275"/>
              <a:gd name="connsiteY8" fmla="*/ 104775 h 1158875"/>
              <a:gd name="connsiteX9" fmla="*/ 1317625 w 4105275"/>
              <a:gd name="connsiteY9" fmla="*/ 98425 h 1158875"/>
              <a:gd name="connsiteX10" fmla="*/ 1419225 w 4105275"/>
              <a:gd name="connsiteY10" fmla="*/ 0 h 1158875"/>
              <a:gd name="connsiteX11" fmla="*/ 1485900 w 4105275"/>
              <a:gd name="connsiteY11" fmla="*/ 0 h 1158875"/>
              <a:gd name="connsiteX12" fmla="*/ 1609725 w 4105275"/>
              <a:gd name="connsiteY12" fmla="*/ 123825 h 1158875"/>
              <a:gd name="connsiteX13" fmla="*/ 1847850 w 4105275"/>
              <a:gd name="connsiteY13" fmla="*/ 942975 h 1158875"/>
              <a:gd name="connsiteX14" fmla="*/ 1943100 w 4105275"/>
              <a:gd name="connsiteY14" fmla="*/ 1104900 h 1158875"/>
              <a:gd name="connsiteX15" fmla="*/ 2060575 w 4105275"/>
              <a:gd name="connsiteY15" fmla="*/ 1149350 h 1158875"/>
              <a:gd name="connsiteX16" fmla="*/ 2209800 w 4105275"/>
              <a:gd name="connsiteY16" fmla="*/ 1009650 h 1158875"/>
              <a:gd name="connsiteX17" fmla="*/ 2466975 w 4105275"/>
              <a:gd name="connsiteY17" fmla="*/ 161925 h 1158875"/>
              <a:gd name="connsiteX18" fmla="*/ 2533650 w 4105275"/>
              <a:gd name="connsiteY18" fmla="*/ 57150 h 1158875"/>
              <a:gd name="connsiteX19" fmla="*/ 2609850 w 4105275"/>
              <a:gd name="connsiteY19" fmla="*/ 0 h 1158875"/>
              <a:gd name="connsiteX20" fmla="*/ 2714625 w 4105275"/>
              <a:gd name="connsiteY20" fmla="*/ 25400 h 1158875"/>
              <a:gd name="connsiteX21" fmla="*/ 2867025 w 4105275"/>
              <a:gd name="connsiteY21" fmla="*/ 390525 h 1158875"/>
              <a:gd name="connsiteX22" fmla="*/ 3057525 w 4105275"/>
              <a:gd name="connsiteY22" fmla="*/ 1009650 h 1158875"/>
              <a:gd name="connsiteX23" fmla="*/ 3133725 w 4105275"/>
              <a:gd name="connsiteY23" fmla="*/ 1114425 h 1158875"/>
              <a:gd name="connsiteX24" fmla="*/ 3257550 w 4105275"/>
              <a:gd name="connsiteY24" fmla="*/ 1133475 h 1158875"/>
              <a:gd name="connsiteX25" fmla="*/ 3371850 w 4105275"/>
              <a:gd name="connsiteY25" fmla="*/ 1028700 h 1158875"/>
              <a:gd name="connsiteX26" fmla="*/ 3638550 w 4105275"/>
              <a:gd name="connsiteY26" fmla="*/ 171450 h 1158875"/>
              <a:gd name="connsiteX27" fmla="*/ 3733800 w 4105275"/>
              <a:gd name="connsiteY27" fmla="*/ 19050 h 1158875"/>
              <a:gd name="connsiteX28" fmla="*/ 3819525 w 4105275"/>
              <a:gd name="connsiteY28" fmla="*/ 9525 h 1158875"/>
              <a:gd name="connsiteX29" fmla="*/ 3990975 w 4105275"/>
              <a:gd name="connsiteY29" fmla="*/ 180975 h 1158875"/>
              <a:gd name="connsiteX30" fmla="*/ 4105275 w 4105275"/>
              <a:gd name="connsiteY30" fmla="*/ 581025 h 1158875"/>
              <a:gd name="connsiteX0" fmla="*/ 0 w 4105275"/>
              <a:gd name="connsiteY0" fmla="*/ 561975 h 1158875"/>
              <a:gd name="connsiteX1" fmla="*/ 171450 w 4105275"/>
              <a:gd name="connsiteY1" fmla="*/ 47625 h 1158875"/>
              <a:gd name="connsiteX2" fmla="*/ 304800 w 4105275"/>
              <a:gd name="connsiteY2" fmla="*/ 0 h 1158875"/>
              <a:gd name="connsiteX3" fmla="*/ 447675 w 4105275"/>
              <a:gd name="connsiteY3" fmla="*/ 152400 h 1158875"/>
              <a:gd name="connsiteX4" fmla="*/ 571500 w 4105275"/>
              <a:gd name="connsiteY4" fmla="*/ 571500 h 1158875"/>
              <a:gd name="connsiteX5" fmla="*/ 717550 w 4105275"/>
              <a:gd name="connsiteY5" fmla="*/ 1038225 h 1158875"/>
              <a:gd name="connsiteX6" fmla="*/ 850900 w 4105275"/>
              <a:gd name="connsiteY6" fmla="*/ 1158875 h 1158875"/>
              <a:gd name="connsiteX7" fmla="*/ 1031875 w 4105275"/>
              <a:gd name="connsiteY7" fmla="*/ 1009650 h 1158875"/>
              <a:gd name="connsiteX8" fmla="*/ 1304925 w 4105275"/>
              <a:gd name="connsiteY8" fmla="*/ 104775 h 1158875"/>
              <a:gd name="connsiteX9" fmla="*/ 1317625 w 4105275"/>
              <a:gd name="connsiteY9" fmla="*/ 98425 h 1158875"/>
              <a:gd name="connsiteX10" fmla="*/ 1419225 w 4105275"/>
              <a:gd name="connsiteY10" fmla="*/ 0 h 1158875"/>
              <a:gd name="connsiteX11" fmla="*/ 1485900 w 4105275"/>
              <a:gd name="connsiteY11" fmla="*/ 0 h 1158875"/>
              <a:gd name="connsiteX12" fmla="*/ 1609725 w 4105275"/>
              <a:gd name="connsiteY12" fmla="*/ 123825 h 1158875"/>
              <a:gd name="connsiteX13" fmla="*/ 1847850 w 4105275"/>
              <a:gd name="connsiteY13" fmla="*/ 942975 h 1158875"/>
              <a:gd name="connsiteX14" fmla="*/ 1943100 w 4105275"/>
              <a:gd name="connsiteY14" fmla="*/ 1104900 h 1158875"/>
              <a:gd name="connsiteX15" fmla="*/ 2060575 w 4105275"/>
              <a:gd name="connsiteY15" fmla="*/ 1149350 h 1158875"/>
              <a:gd name="connsiteX16" fmla="*/ 2209800 w 4105275"/>
              <a:gd name="connsiteY16" fmla="*/ 1009650 h 1158875"/>
              <a:gd name="connsiteX17" fmla="*/ 2466975 w 4105275"/>
              <a:gd name="connsiteY17" fmla="*/ 161925 h 1158875"/>
              <a:gd name="connsiteX18" fmla="*/ 2533650 w 4105275"/>
              <a:gd name="connsiteY18" fmla="*/ 57150 h 1158875"/>
              <a:gd name="connsiteX19" fmla="*/ 2609850 w 4105275"/>
              <a:gd name="connsiteY19" fmla="*/ 0 h 1158875"/>
              <a:gd name="connsiteX20" fmla="*/ 2714625 w 4105275"/>
              <a:gd name="connsiteY20" fmla="*/ 25400 h 1158875"/>
              <a:gd name="connsiteX21" fmla="*/ 2867025 w 4105275"/>
              <a:gd name="connsiteY21" fmla="*/ 390525 h 1158875"/>
              <a:gd name="connsiteX22" fmla="*/ 3057525 w 4105275"/>
              <a:gd name="connsiteY22" fmla="*/ 1009650 h 1158875"/>
              <a:gd name="connsiteX23" fmla="*/ 3133725 w 4105275"/>
              <a:gd name="connsiteY23" fmla="*/ 1114425 h 1158875"/>
              <a:gd name="connsiteX24" fmla="*/ 3257550 w 4105275"/>
              <a:gd name="connsiteY24" fmla="*/ 1133475 h 1158875"/>
              <a:gd name="connsiteX25" fmla="*/ 3371850 w 4105275"/>
              <a:gd name="connsiteY25" fmla="*/ 1028700 h 1158875"/>
              <a:gd name="connsiteX26" fmla="*/ 3638550 w 4105275"/>
              <a:gd name="connsiteY26" fmla="*/ 171450 h 1158875"/>
              <a:gd name="connsiteX27" fmla="*/ 3733800 w 4105275"/>
              <a:gd name="connsiteY27" fmla="*/ 19050 h 1158875"/>
              <a:gd name="connsiteX28" fmla="*/ 3819525 w 4105275"/>
              <a:gd name="connsiteY28" fmla="*/ 9525 h 1158875"/>
              <a:gd name="connsiteX29" fmla="*/ 3990975 w 4105275"/>
              <a:gd name="connsiteY29" fmla="*/ 180975 h 1158875"/>
              <a:gd name="connsiteX30" fmla="*/ 4105275 w 4105275"/>
              <a:gd name="connsiteY30" fmla="*/ 581025 h 1158875"/>
              <a:gd name="connsiteX0" fmla="*/ 0 w 4105275"/>
              <a:gd name="connsiteY0" fmla="*/ 561975 h 1158875"/>
              <a:gd name="connsiteX1" fmla="*/ 171450 w 4105275"/>
              <a:gd name="connsiteY1" fmla="*/ 47625 h 1158875"/>
              <a:gd name="connsiteX2" fmla="*/ 304800 w 4105275"/>
              <a:gd name="connsiteY2" fmla="*/ 0 h 1158875"/>
              <a:gd name="connsiteX3" fmla="*/ 447675 w 4105275"/>
              <a:gd name="connsiteY3" fmla="*/ 152400 h 1158875"/>
              <a:gd name="connsiteX4" fmla="*/ 571500 w 4105275"/>
              <a:gd name="connsiteY4" fmla="*/ 571500 h 1158875"/>
              <a:gd name="connsiteX5" fmla="*/ 717550 w 4105275"/>
              <a:gd name="connsiteY5" fmla="*/ 1038225 h 1158875"/>
              <a:gd name="connsiteX6" fmla="*/ 850900 w 4105275"/>
              <a:gd name="connsiteY6" fmla="*/ 1158875 h 1158875"/>
              <a:gd name="connsiteX7" fmla="*/ 1031875 w 4105275"/>
              <a:gd name="connsiteY7" fmla="*/ 1009650 h 1158875"/>
              <a:gd name="connsiteX8" fmla="*/ 1304925 w 4105275"/>
              <a:gd name="connsiteY8" fmla="*/ 104775 h 1158875"/>
              <a:gd name="connsiteX9" fmla="*/ 1317625 w 4105275"/>
              <a:gd name="connsiteY9" fmla="*/ 98425 h 1158875"/>
              <a:gd name="connsiteX10" fmla="*/ 1419225 w 4105275"/>
              <a:gd name="connsiteY10" fmla="*/ 0 h 1158875"/>
              <a:gd name="connsiteX11" fmla="*/ 1485900 w 4105275"/>
              <a:gd name="connsiteY11" fmla="*/ 0 h 1158875"/>
              <a:gd name="connsiteX12" fmla="*/ 1609725 w 4105275"/>
              <a:gd name="connsiteY12" fmla="*/ 123825 h 1158875"/>
              <a:gd name="connsiteX13" fmla="*/ 1847850 w 4105275"/>
              <a:gd name="connsiteY13" fmla="*/ 942975 h 1158875"/>
              <a:gd name="connsiteX14" fmla="*/ 1943100 w 4105275"/>
              <a:gd name="connsiteY14" fmla="*/ 1104900 h 1158875"/>
              <a:gd name="connsiteX15" fmla="*/ 2060575 w 4105275"/>
              <a:gd name="connsiteY15" fmla="*/ 1149350 h 1158875"/>
              <a:gd name="connsiteX16" fmla="*/ 2209800 w 4105275"/>
              <a:gd name="connsiteY16" fmla="*/ 1009650 h 1158875"/>
              <a:gd name="connsiteX17" fmla="*/ 2466975 w 4105275"/>
              <a:gd name="connsiteY17" fmla="*/ 161925 h 1158875"/>
              <a:gd name="connsiteX18" fmla="*/ 2533650 w 4105275"/>
              <a:gd name="connsiteY18" fmla="*/ 57150 h 1158875"/>
              <a:gd name="connsiteX19" fmla="*/ 2609850 w 4105275"/>
              <a:gd name="connsiteY19" fmla="*/ 0 h 1158875"/>
              <a:gd name="connsiteX20" fmla="*/ 2714625 w 4105275"/>
              <a:gd name="connsiteY20" fmla="*/ 25400 h 1158875"/>
              <a:gd name="connsiteX21" fmla="*/ 2867025 w 4105275"/>
              <a:gd name="connsiteY21" fmla="*/ 390525 h 1158875"/>
              <a:gd name="connsiteX22" fmla="*/ 3057525 w 4105275"/>
              <a:gd name="connsiteY22" fmla="*/ 1009650 h 1158875"/>
              <a:gd name="connsiteX23" fmla="*/ 3133725 w 4105275"/>
              <a:gd name="connsiteY23" fmla="*/ 1114425 h 1158875"/>
              <a:gd name="connsiteX24" fmla="*/ 3257550 w 4105275"/>
              <a:gd name="connsiteY24" fmla="*/ 1149350 h 1158875"/>
              <a:gd name="connsiteX25" fmla="*/ 3371850 w 4105275"/>
              <a:gd name="connsiteY25" fmla="*/ 1028700 h 1158875"/>
              <a:gd name="connsiteX26" fmla="*/ 3638550 w 4105275"/>
              <a:gd name="connsiteY26" fmla="*/ 171450 h 1158875"/>
              <a:gd name="connsiteX27" fmla="*/ 3733800 w 4105275"/>
              <a:gd name="connsiteY27" fmla="*/ 19050 h 1158875"/>
              <a:gd name="connsiteX28" fmla="*/ 3819525 w 4105275"/>
              <a:gd name="connsiteY28" fmla="*/ 9525 h 1158875"/>
              <a:gd name="connsiteX29" fmla="*/ 3990975 w 4105275"/>
              <a:gd name="connsiteY29" fmla="*/ 180975 h 1158875"/>
              <a:gd name="connsiteX30" fmla="*/ 4105275 w 4105275"/>
              <a:gd name="connsiteY30" fmla="*/ 581025 h 1158875"/>
              <a:gd name="connsiteX0" fmla="*/ 0 w 4105275"/>
              <a:gd name="connsiteY0" fmla="*/ 561975 h 1158875"/>
              <a:gd name="connsiteX1" fmla="*/ 171450 w 4105275"/>
              <a:gd name="connsiteY1" fmla="*/ 47625 h 1158875"/>
              <a:gd name="connsiteX2" fmla="*/ 304800 w 4105275"/>
              <a:gd name="connsiteY2" fmla="*/ 0 h 1158875"/>
              <a:gd name="connsiteX3" fmla="*/ 447675 w 4105275"/>
              <a:gd name="connsiteY3" fmla="*/ 152400 h 1158875"/>
              <a:gd name="connsiteX4" fmla="*/ 571500 w 4105275"/>
              <a:gd name="connsiteY4" fmla="*/ 571500 h 1158875"/>
              <a:gd name="connsiteX5" fmla="*/ 717550 w 4105275"/>
              <a:gd name="connsiteY5" fmla="*/ 1038225 h 1158875"/>
              <a:gd name="connsiteX6" fmla="*/ 850900 w 4105275"/>
              <a:gd name="connsiteY6" fmla="*/ 1158875 h 1158875"/>
              <a:gd name="connsiteX7" fmla="*/ 1031875 w 4105275"/>
              <a:gd name="connsiteY7" fmla="*/ 1009650 h 1158875"/>
              <a:gd name="connsiteX8" fmla="*/ 1304925 w 4105275"/>
              <a:gd name="connsiteY8" fmla="*/ 104775 h 1158875"/>
              <a:gd name="connsiteX9" fmla="*/ 1317625 w 4105275"/>
              <a:gd name="connsiteY9" fmla="*/ 98425 h 1158875"/>
              <a:gd name="connsiteX10" fmla="*/ 1419225 w 4105275"/>
              <a:gd name="connsiteY10" fmla="*/ 0 h 1158875"/>
              <a:gd name="connsiteX11" fmla="*/ 1485900 w 4105275"/>
              <a:gd name="connsiteY11" fmla="*/ 0 h 1158875"/>
              <a:gd name="connsiteX12" fmla="*/ 1609725 w 4105275"/>
              <a:gd name="connsiteY12" fmla="*/ 123825 h 1158875"/>
              <a:gd name="connsiteX13" fmla="*/ 1847850 w 4105275"/>
              <a:gd name="connsiteY13" fmla="*/ 942975 h 1158875"/>
              <a:gd name="connsiteX14" fmla="*/ 1943100 w 4105275"/>
              <a:gd name="connsiteY14" fmla="*/ 1104900 h 1158875"/>
              <a:gd name="connsiteX15" fmla="*/ 2060575 w 4105275"/>
              <a:gd name="connsiteY15" fmla="*/ 1149350 h 1158875"/>
              <a:gd name="connsiteX16" fmla="*/ 2209800 w 4105275"/>
              <a:gd name="connsiteY16" fmla="*/ 1009650 h 1158875"/>
              <a:gd name="connsiteX17" fmla="*/ 2466975 w 4105275"/>
              <a:gd name="connsiteY17" fmla="*/ 161925 h 1158875"/>
              <a:gd name="connsiteX18" fmla="*/ 2533650 w 4105275"/>
              <a:gd name="connsiteY18" fmla="*/ 57150 h 1158875"/>
              <a:gd name="connsiteX19" fmla="*/ 2609850 w 4105275"/>
              <a:gd name="connsiteY19" fmla="*/ 0 h 1158875"/>
              <a:gd name="connsiteX20" fmla="*/ 2714625 w 4105275"/>
              <a:gd name="connsiteY20" fmla="*/ 25400 h 1158875"/>
              <a:gd name="connsiteX21" fmla="*/ 2867025 w 4105275"/>
              <a:gd name="connsiteY21" fmla="*/ 390525 h 1158875"/>
              <a:gd name="connsiteX22" fmla="*/ 3057525 w 4105275"/>
              <a:gd name="connsiteY22" fmla="*/ 1009650 h 1158875"/>
              <a:gd name="connsiteX23" fmla="*/ 3133725 w 4105275"/>
              <a:gd name="connsiteY23" fmla="*/ 1114425 h 1158875"/>
              <a:gd name="connsiteX24" fmla="*/ 3257550 w 4105275"/>
              <a:gd name="connsiteY24" fmla="*/ 1149350 h 1158875"/>
              <a:gd name="connsiteX25" fmla="*/ 3371850 w 4105275"/>
              <a:gd name="connsiteY25" fmla="*/ 1028700 h 1158875"/>
              <a:gd name="connsiteX26" fmla="*/ 3638550 w 4105275"/>
              <a:gd name="connsiteY26" fmla="*/ 171450 h 1158875"/>
              <a:gd name="connsiteX27" fmla="*/ 3733800 w 4105275"/>
              <a:gd name="connsiteY27" fmla="*/ 19050 h 1158875"/>
              <a:gd name="connsiteX28" fmla="*/ 3819525 w 4105275"/>
              <a:gd name="connsiteY28" fmla="*/ 9525 h 1158875"/>
              <a:gd name="connsiteX29" fmla="*/ 3990975 w 4105275"/>
              <a:gd name="connsiteY29" fmla="*/ 180975 h 1158875"/>
              <a:gd name="connsiteX30" fmla="*/ 4105275 w 4105275"/>
              <a:gd name="connsiteY30" fmla="*/ 581025 h 1158875"/>
              <a:gd name="connsiteX0" fmla="*/ 0 w 4105275"/>
              <a:gd name="connsiteY0" fmla="*/ 561975 h 1158875"/>
              <a:gd name="connsiteX1" fmla="*/ 171450 w 4105275"/>
              <a:gd name="connsiteY1" fmla="*/ 47625 h 1158875"/>
              <a:gd name="connsiteX2" fmla="*/ 304800 w 4105275"/>
              <a:gd name="connsiteY2" fmla="*/ 0 h 1158875"/>
              <a:gd name="connsiteX3" fmla="*/ 447675 w 4105275"/>
              <a:gd name="connsiteY3" fmla="*/ 152400 h 1158875"/>
              <a:gd name="connsiteX4" fmla="*/ 571500 w 4105275"/>
              <a:gd name="connsiteY4" fmla="*/ 571500 h 1158875"/>
              <a:gd name="connsiteX5" fmla="*/ 717550 w 4105275"/>
              <a:gd name="connsiteY5" fmla="*/ 1038225 h 1158875"/>
              <a:gd name="connsiteX6" fmla="*/ 850900 w 4105275"/>
              <a:gd name="connsiteY6" fmla="*/ 1158875 h 1158875"/>
              <a:gd name="connsiteX7" fmla="*/ 1031875 w 4105275"/>
              <a:gd name="connsiteY7" fmla="*/ 1009650 h 1158875"/>
              <a:gd name="connsiteX8" fmla="*/ 1304925 w 4105275"/>
              <a:gd name="connsiteY8" fmla="*/ 104775 h 1158875"/>
              <a:gd name="connsiteX9" fmla="*/ 1317625 w 4105275"/>
              <a:gd name="connsiteY9" fmla="*/ 98425 h 1158875"/>
              <a:gd name="connsiteX10" fmla="*/ 1419225 w 4105275"/>
              <a:gd name="connsiteY10" fmla="*/ 0 h 1158875"/>
              <a:gd name="connsiteX11" fmla="*/ 1485900 w 4105275"/>
              <a:gd name="connsiteY11" fmla="*/ 0 h 1158875"/>
              <a:gd name="connsiteX12" fmla="*/ 1609725 w 4105275"/>
              <a:gd name="connsiteY12" fmla="*/ 123825 h 1158875"/>
              <a:gd name="connsiteX13" fmla="*/ 1847850 w 4105275"/>
              <a:gd name="connsiteY13" fmla="*/ 942975 h 1158875"/>
              <a:gd name="connsiteX14" fmla="*/ 1943100 w 4105275"/>
              <a:gd name="connsiteY14" fmla="*/ 1104900 h 1158875"/>
              <a:gd name="connsiteX15" fmla="*/ 2060575 w 4105275"/>
              <a:gd name="connsiteY15" fmla="*/ 1149350 h 1158875"/>
              <a:gd name="connsiteX16" fmla="*/ 2209800 w 4105275"/>
              <a:gd name="connsiteY16" fmla="*/ 1009650 h 1158875"/>
              <a:gd name="connsiteX17" fmla="*/ 2466975 w 4105275"/>
              <a:gd name="connsiteY17" fmla="*/ 161925 h 1158875"/>
              <a:gd name="connsiteX18" fmla="*/ 2533650 w 4105275"/>
              <a:gd name="connsiteY18" fmla="*/ 57150 h 1158875"/>
              <a:gd name="connsiteX19" fmla="*/ 2609850 w 4105275"/>
              <a:gd name="connsiteY19" fmla="*/ 0 h 1158875"/>
              <a:gd name="connsiteX20" fmla="*/ 2714625 w 4105275"/>
              <a:gd name="connsiteY20" fmla="*/ 25400 h 1158875"/>
              <a:gd name="connsiteX21" fmla="*/ 2867025 w 4105275"/>
              <a:gd name="connsiteY21" fmla="*/ 390525 h 1158875"/>
              <a:gd name="connsiteX22" fmla="*/ 3057525 w 4105275"/>
              <a:gd name="connsiteY22" fmla="*/ 1009650 h 1158875"/>
              <a:gd name="connsiteX23" fmla="*/ 3133725 w 4105275"/>
              <a:gd name="connsiteY23" fmla="*/ 1114425 h 1158875"/>
              <a:gd name="connsiteX24" fmla="*/ 3257550 w 4105275"/>
              <a:gd name="connsiteY24" fmla="*/ 1149350 h 1158875"/>
              <a:gd name="connsiteX25" fmla="*/ 3371850 w 4105275"/>
              <a:gd name="connsiteY25" fmla="*/ 1028700 h 1158875"/>
              <a:gd name="connsiteX26" fmla="*/ 3638550 w 4105275"/>
              <a:gd name="connsiteY26" fmla="*/ 171450 h 1158875"/>
              <a:gd name="connsiteX27" fmla="*/ 3733800 w 4105275"/>
              <a:gd name="connsiteY27" fmla="*/ 19050 h 1158875"/>
              <a:gd name="connsiteX28" fmla="*/ 3819525 w 4105275"/>
              <a:gd name="connsiteY28" fmla="*/ 9525 h 1158875"/>
              <a:gd name="connsiteX29" fmla="*/ 3990975 w 4105275"/>
              <a:gd name="connsiteY29" fmla="*/ 180975 h 1158875"/>
              <a:gd name="connsiteX30" fmla="*/ 4105275 w 4105275"/>
              <a:gd name="connsiteY30" fmla="*/ 581025 h 1158875"/>
              <a:gd name="connsiteX0" fmla="*/ 0 w 4105275"/>
              <a:gd name="connsiteY0" fmla="*/ 561975 h 1158875"/>
              <a:gd name="connsiteX1" fmla="*/ 171450 w 4105275"/>
              <a:gd name="connsiteY1" fmla="*/ 47625 h 1158875"/>
              <a:gd name="connsiteX2" fmla="*/ 304800 w 4105275"/>
              <a:gd name="connsiteY2" fmla="*/ 0 h 1158875"/>
              <a:gd name="connsiteX3" fmla="*/ 447675 w 4105275"/>
              <a:gd name="connsiteY3" fmla="*/ 152400 h 1158875"/>
              <a:gd name="connsiteX4" fmla="*/ 571500 w 4105275"/>
              <a:gd name="connsiteY4" fmla="*/ 571500 h 1158875"/>
              <a:gd name="connsiteX5" fmla="*/ 717550 w 4105275"/>
              <a:gd name="connsiteY5" fmla="*/ 1038225 h 1158875"/>
              <a:gd name="connsiteX6" fmla="*/ 850900 w 4105275"/>
              <a:gd name="connsiteY6" fmla="*/ 1158875 h 1158875"/>
              <a:gd name="connsiteX7" fmla="*/ 1031875 w 4105275"/>
              <a:gd name="connsiteY7" fmla="*/ 1009650 h 1158875"/>
              <a:gd name="connsiteX8" fmla="*/ 1304925 w 4105275"/>
              <a:gd name="connsiteY8" fmla="*/ 104775 h 1158875"/>
              <a:gd name="connsiteX9" fmla="*/ 1317625 w 4105275"/>
              <a:gd name="connsiteY9" fmla="*/ 98425 h 1158875"/>
              <a:gd name="connsiteX10" fmla="*/ 1419225 w 4105275"/>
              <a:gd name="connsiteY10" fmla="*/ 0 h 1158875"/>
              <a:gd name="connsiteX11" fmla="*/ 1485900 w 4105275"/>
              <a:gd name="connsiteY11" fmla="*/ 0 h 1158875"/>
              <a:gd name="connsiteX12" fmla="*/ 1609725 w 4105275"/>
              <a:gd name="connsiteY12" fmla="*/ 123825 h 1158875"/>
              <a:gd name="connsiteX13" fmla="*/ 1847850 w 4105275"/>
              <a:gd name="connsiteY13" fmla="*/ 942975 h 1158875"/>
              <a:gd name="connsiteX14" fmla="*/ 1943100 w 4105275"/>
              <a:gd name="connsiteY14" fmla="*/ 1104900 h 1158875"/>
              <a:gd name="connsiteX15" fmla="*/ 2060575 w 4105275"/>
              <a:gd name="connsiteY15" fmla="*/ 1149350 h 1158875"/>
              <a:gd name="connsiteX16" fmla="*/ 2209800 w 4105275"/>
              <a:gd name="connsiteY16" fmla="*/ 1009650 h 1158875"/>
              <a:gd name="connsiteX17" fmla="*/ 2466975 w 4105275"/>
              <a:gd name="connsiteY17" fmla="*/ 161925 h 1158875"/>
              <a:gd name="connsiteX18" fmla="*/ 2533650 w 4105275"/>
              <a:gd name="connsiteY18" fmla="*/ 57150 h 1158875"/>
              <a:gd name="connsiteX19" fmla="*/ 2609850 w 4105275"/>
              <a:gd name="connsiteY19" fmla="*/ 0 h 1158875"/>
              <a:gd name="connsiteX20" fmla="*/ 2714625 w 4105275"/>
              <a:gd name="connsiteY20" fmla="*/ 25400 h 1158875"/>
              <a:gd name="connsiteX21" fmla="*/ 2867025 w 4105275"/>
              <a:gd name="connsiteY21" fmla="*/ 390525 h 1158875"/>
              <a:gd name="connsiteX22" fmla="*/ 3057525 w 4105275"/>
              <a:gd name="connsiteY22" fmla="*/ 1009650 h 1158875"/>
              <a:gd name="connsiteX23" fmla="*/ 3133725 w 4105275"/>
              <a:gd name="connsiteY23" fmla="*/ 1114425 h 1158875"/>
              <a:gd name="connsiteX24" fmla="*/ 3254375 w 4105275"/>
              <a:gd name="connsiteY24" fmla="*/ 1133475 h 1158875"/>
              <a:gd name="connsiteX25" fmla="*/ 3371850 w 4105275"/>
              <a:gd name="connsiteY25" fmla="*/ 1028700 h 1158875"/>
              <a:gd name="connsiteX26" fmla="*/ 3638550 w 4105275"/>
              <a:gd name="connsiteY26" fmla="*/ 171450 h 1158875"/>
              <a:gd name="connsiteX27" fmla="*/ 3733800 w 4105275"/>
              <a:gd name="connsiteY27" fmla="*/ 19050 h 1158875"/>
              <a:gd name="connsiteX28" fmla="*/ 3819525 w 4105275"/>
              <a:gd name="connsiteY28" fmla="*/ 9525 h 1158875"/>
              <a:gd name="connsiteX29" fmla="*/ 3990975 w 4105275"/>
              <a:gd name="connsiteY29" fmla="*/ 180975 h 1158875"/>
              <a:gd name="connsiteX30" fmla="*/ 4105275 w 4105275"/>
              <a:gd name="connsiteY30" fmla="*/ 581025 h 1158875"/>
              <a:gd name="connsiteX0" fmla="*/ 0 w 4105275"/>
              <a:gd name="connsiteY0" fmla="*/ 561975 h 1158875"/>
              <a:gd name="connsiteX1" fmla="*/ 171450 w 4105275"/>
              <a:gd name="connsiteY1" fmla="*/ 47625 h 1158875"/>
              <a:gd name="connsiteX2" fmla="*/ 304800 w 4105275"/>
              <a:gd name="connsiteY2" fmla="*/ 0 h 1158875"/>
              <a:gd name="connsiteX3" fmla="*/ 447675 w 4105275"/>
              <a:gd name="connsiteY3" fmla="*/ 152400 h 1158875"/>
              <a:gd name="connsiteX4" fmla="*/ 571500 w 4105275"/>
              <a:gd name="connsiteY4" fmla="*/ 571500 h 1158875"/>
              <a:gd name="connsiteX5" fmla="*/ 717550 w 4105275"/>
              <a:gd name="connsiteY5" fmla="*/ 1038225 h 1158875"/>
              <a:gd name="connsiteX6" fmla="*/ 850900 w 4105275"/>
              <a:gd name="connsiteY6" fmla="*/ 1158875 h 1158875"/>
              <a:gd name="connsiteX7" fmla="*/ 1031875 w 4105275"/>
              <a:gd name="connsiteY7" fmla="*/ 1009650 h 1158875"/>
              <a:gd name="connsiteX8" fmla="*/ 1304925 w 4105275"/>
              <a:gd name="connsiteY8" fmla="*/ 104775 h 1158875"/>
              <a:gd name="connsiteX9" fmla="*/ 1317625 w 4105275"/>
              <a:gd name="connsiteY9" fmla="*/ 98425 h 1158875"/>
              <a:gd name="connsiteX10" fmla="*/ 1419225 w 4105275"/>
              <a:gd name="connsiteY10" fmla="*/ 0 h 1158875"/>
              <a:gd name="connsiteX11" fmla="*/ 1485900 w 4105275"/>
              <a:gd name="connsiteY11" fmla="*/ 0 h 1158875"/>
              <a:gd name="connsiteX12" fmla="*/ 1609725 w 4105275"/>
              <a:gd name="connsiteY12" fmla="*/ 123825 h 1158875"/>
              <a:gd name="connsiteX13" fmla="*/ 1847850 w 4105275"/>
              <a:gd name="connsiteY13" fmla="*/ 942975 h 1158875"/>
              <a:gd name="connsiteX14" fmla="*/ 1943100 w 4105275"/>
              <a:gd name="connsiteY14" fmla="*/ 1104900 h 1158875"/>
              <a:gd name="connsiteX15" fmla="*/ 2060575 w 4105275"/>
              <a:gd name="connsiteY15" fmla="*/ 1149350 h 1158875"/>
              <a:gd name="connsiteX16" fmla="*/ 2209800 w 4105275"/>
              <a:gd name="connsiteY16" fmla="*/ 1009650 h 1158875"/>
              <a:gd name="connsiteX17" fmla="*/ 2466975 w 4105275"/>
              <a:gd name="connsiteY17" fmla="*/ 161925 h 1158875"/>
              <a:gd name="connsiteX18" fmla="*/ 2533650 w 4105275"/>
              <a:gd name="connsiteY18" fmla="*/ 57150 h 1158875"/>
              <a:gd name="connsiteX19" fmla="*/ 2609850 w 4105275"/>
              <a:gd name="connsiteY19" fmla="*/ 0 h 1158875"/>
              <a:gd name="connsiteX20" fmla="*/ 2714625 w 4105275"/>
              <a:gd name="connsiteY20" fmla="*/ 25400 h 1158875"/>
              <a:gd name="connsiteX21" fmla="*/ 2867025 w 4105275"/>
              <a:gd name="connsiteY21" fmla="*/ 390525 h 1158875"/>
              <a:gd name="connsiteX22" fmla="*/ 3057525 w 4105275"/>
              <a:gd name="connsiteY22" fmla="*/ 1009650 h 1158875"/>
              <a:gd name="connsiteX23" fmla="*/ 3133725 w 4105275"/>
              <a:gd name="connsiteY23" fmla="*/ 1114425 h 1158875"/>
              <a:gd name="connsiteX24" fmla="*/ 3254375 w 4105275"/>
              <a:gd name="connsiteY24" fmla="*/ 1133475 h 1158875"/>
              <a:gd name="connsiteX25" fmla="*/ 3371850 w 4105275"/>
              <a:gd name="connsiteY25" fmla="*/ 1028700 h 1158875"/>
              <a:gd name="connsiteX26" fmla="*/ 3638550 w 4105275"/>
              <a:gd name="connsiteY26" fmla="*/ 171450 h 1158875"/>
              <a:gd name="connsiteX27" fmla="*/ 3733800 w 4105275"/>
              <a:gd name="connsiteY27" fmla="*/ 19050 h 1158875"/>
              <a:gd name="connsiteX28" fmla="*/ 3819525 w 4105275"/>
              <a:gd name="connsiteY28" fmla="*/ 9525 h 1158875"/>
              <a:gd name="connsiteX29" fmla="*/ 3990975 w 4105275"/>
              <a:gd name="connsiteY29" fmla="*/ 180975 h 1158875"/>
              <a:gd name="connsiteX30" fmla="*/ 4105275 w 4105275"/>
              <a:gd name="connsiteY30" fmla="*/ 581025 h 1158875"/>
              <a:gd name="connsiteX0" fmla="*/ 0 w 4105275"/>
              <a:gd name="connsiteY0" fmla="*/ 561975 h 1158875"/>
              <a:gd name="connsiteX1" fmla="*/ 171450 w 4105275"/>
              <a:gd name="connsiteY1" fmla="*/ 47625 h 1158875"/>
              <a:gd name="connsiteX2" fmla="*/ 304800 w 4105275"/>
              <a:gd name="connsiteY2" fmla="*/ 0 h 1158875"/>
              <a:gd name="connsiteX3" fmla="*/ 447675 w 4105275"/>
              <a:gd name="connsiteY3" fmla="*/ 152400 h 1158875"/>
              <a:gd name="connsiteX4" fmla="*/ 571500 w 4105275"/>
              <a:gd name="connsiteY4" fmla="*/ 571500 h 1158875"/>
              <a:gd name="connsiteX5" fmla="*/ 717550 w 4105275"/>
              <a:gd name="connsiteY5" fmla="*/ 1038225 h 1158875"/>
              <a:gd name="connsiteX6" fmla="*/ 850900 w 4105275"/>
              <a:gd name="connsiteY6" fmla="*/ 1158875 h 1158875"/>
              <a:gd name="connsiteX7" fmla="*/ 1031875 w 4105275"/>
              <a:gd name="connsiteY7" fmla="*/ 1009650 h 1158875"/>
              <a:gd name="connsiteX8" fmla="*/ 1304925 w 4105275"/>
              <a:gd name="connsiteY8" fmla="*/ 104775 h 1158875"/>
              <a:gd name="connsiteX9" fmla="*/ 1317625 w 4105275"/>
              <a:gd name="connsiteY9" fmla="*/ 98425 h 1158875"/>
              <a:gd name="connsiteX10" fmla="*/ 1419225 w 4105275"/>
              <a:gd name="connsiteY10" fmla="*/ 0 h 1158875"/>
              <a:gd name="connsiteX11" fmla="*/ 1485900 w 4105275"/>
              <a:gd name="connsiteY11" fmla="*/ 0 h 1158875"/>
              <a:gd name="connsiteX12" fmla="*/ 1609725 w 4105275"/>
              <a:gd name="connsiteY12" fmla="*/ 123825 h 1158875"/>
              <a:gd name="connsiteX13" fmla="*/ 1847850 w 4105275"/>
              <a:gd name="connsiteY13" fmla="*/ 942975 h 1158875"/>
              <a:gd name="connsiteX14" fmla="*/ 1943100 w 4105275"/>
              <a:gd name="connsiteY14" fmla="*/ 1104900 h 1158875"/>
              <a:gd name="connsiteX15" fmla="*/ 2060575 w 4105275"/>
              <a:gd name="connsiteY15" fmla="*/ 1149350 h 1158875"/>
              <a:gd name="connsiteX16" fmla="*/ 2209800 w 4105275"/>
              <a:gd name="connsiteY16" fmla="*/ 1009650 h 1158875"/>
              <a:gd name="connsiteX17" fmla="*/ 2466975 w 4105275"/>
              <a:gd name="connsiteY17" fmla="*/ 161925 h 1158875"/>
              <a:gd name="connsiteX18" fmla="*/ 2533650 w 4105275"/>
              <a:gd name="connsiteY18" fmla="*/ 57150 h 1158875"/>
              <a:gd name="connsiteX19" fmla="*/ 2609850 w 4105275"/>
              <a:gd name="connsiteY19" fmla="*/ 0 h 1158875"/>
              <a:gd name="connsiteX20" fmla="*/ 2714625 w 4105275"/>
              <a:gd name="connsiteY20" fmla="*/ 25400 h 1158875"/>
              <a:gd name="connsiteX21" fmla="*/ 2867025 w 4105275"/>
              <a:gd name="connsiteY21" fmla="*/ 390525 h 1158875"/>
              <a:gd name="connsiteX22" fmla="*/ 3057525 w 4105275"/>
              <a:gd name="connsiteY22" fmla="*/ 1009650 h 1158875"/>
              <a:gd name="connsiteX23" fmla="*/ 3133725 w 4105275"/>
              <a:gd name="connsiteY23" fmla="*/ 1114425 h 1158875"/>
              <a:gd name="connsiteX24" fmla="*/ 3254375 w 4105275"/>
              <a:gd name="connsiteY24" fmla="*/ 1133475 h 1158875"/>
              <a:gd name="connsiteX25" fmla="*/ 3371850 w 4105275"/>
              <a:gd name="connsiteY25" fmla="*/ 1028700 h 1158875"/>
              <a:gd name="connsiteX26" fmla="*/ 3638550 w 4105275"/>
              <a:gd name="connsiteY26" fmla="*/ 171450 h 1158875"/>
              <a:gd name="connsiteX27" fmla="*/ 3733800 w 4105275"/>
              <a:gd name="connsiteY27" fmla="*/ 19050 h 1158875"/>
              <a:gd name="connsiteX28" fmla="*/ 3819525 w 4105275"/>
              <a:gd name="connsiteY28" fmla="*/ 9525 h 1158875"/>
              <a:gd name="connsiteX29" fmla="*/ 3990975 w 4105275"/>
              <a:gd name="connsiteY29" fmla="*/ 180975 h 1158875"/>
              <a:gd name="connsiteX30" fmla="*/ 4105275 w 4105275"/>
              <a:gd name="connsiteY30" fmla="*/ 581025 h 115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105275" h="1158875">
                <a:moveTo>
                  <a:pt x="0" y="561975"/>
                </a:moveTo>
                <a:cubicBezTo>
                  <a:pt x="57150" y="266700"/>
                  <a:pt x="85725" y="193675"/>
                  <a:pt x="171450" y="47625"/>
                </a:cubicBezTo>
                <a:cubicBezTo>
                  <a:pt x="228600" y="0"/>
                  <a:pt x="260350" y="15875"/>
                  <a:pt x="304800" y="0"/>
                </a:cubicBezTo>
                <a:cubicBezTo>
                  <a:pt x="393700" y="41275"/>
                  <a:pt x="400050" y="101600"/>
                  <a:pt x="447675" y="152400"/>
                </a:cubicBezTo>
                <a:lnTo>
                  <a:pt x="571500" y="571500"/>
                </a:lnTo>
                <a:lnTo>
                  <a:pt x="717550" y="1038225"/>
                </a:lnTo>
                <a:cubicBezTo>
                  <a:pt x="756708" y="1075267"/>
                  <a:pt x="770467" y="1128183"/>
                  <a:pt x="850900" y="1158875"/>
                </a:cubicBezTo>
                <a:cubicBezTo>
                  <a:pt x="940858" y="1127125"/>
                  <a:pt x="926042" y="1181100"/>
                  <a:pt x="1031875" y="1009650"/>
                </a:cubicBezTo>
                <a:lnTo>
                  <a:pt x="1304925" y="104775"/>
                </a:lnTo>
                <a:cubicBezTo>
                  <a:pt x="1305983" y="99483"/>
                  <a:pt x="1316567" y="103717"/>
                  <a:pt x="1317625" y="98425"/>
                </a:cubicBezTo>
                <a:cubicBezTo>
                  <a:pt x="1361017" y="21167"/>
                  <a:pt x="1385358" y="32808"/>
                  <a:pt x="1419225" y="0"/>
                </a:cubicBezTo>
                <a:lnTo>
                  <a:pt x="1485900" y="0"/>
                </a:lnTo>
                <a:cubicBezTo>
                  <a:pt x="1558925" y="31750"/>
                  <a:pt x="1568450" y="82550"/>
                  <a:pt x="1609725" y="123825"/>
                </a:cubicBezTo>
                <a:lnTo>
                  <a:pt x="1847850" y="942975"/>
                </a:lnTo>
                <a:lnTo>
                  <a:pt x="1943100" y="1104900"/>
                </a:lnTo>
                <a:cubicBezTo>
                  <a:pt x="1982258" y="1119717"/>
                  <a:pt x="2002367" y="1140883"/>
                  <a:pt x="2060575" y="1149350"/>
                </a:cubicBezTo>
                <a:cubicBezTo>
                  <a:pt x="2148417" y="1112308"/>
                  <a:pt x="2160058" y="1056217"/>
                  <a:pt x="2209800" y="1009650"/>
                </a:cubicBezTo>
                <a:lnTo>
                  <a:pt x="2466975" y="161925"/>
                </a:lnTo>
                <a:lnTo>
                  <a:pt x="2533650" y="57150"/>
                </a:lnTo>
                <a:lnTo>
                  <a:pt x="2609850" y="0"/>
                </a:lnTo>
                <a:lnTo>
                  <a:pt x="2714625" y="25400"/>
                </a:lnTo>
                <a:cubicBezTo>
                  <a:pt x="2825750" y="169333"/>
                  <a:pt x="2816225" y="268817"/>
                  <a:pt x="2867025" y="390525"/>
                </a:cubicBezTo>
                <a:lnTo>
                  <a:pt x="3057525" y="1009650"/>
                </a:lnTo>
                <a:lnTo>
                  <a:pt x="3133725" y="1114425"/>
                </a:lnTo>
                <a:cubicBezTo>
                  <a:pt x="3175000" y="1126067"/>
                  <a:pt x="3200400" y="1121833"/>
                  <a:pt x="3254375" y="1133475"/>
                </a:cubicBezTo>
                <a:cubicBezTo>
                  <a:pt x="3336925" y="1071033"/>
                  <a:pt x="3333750" y="1068917"/>
                  <a:pt x="3371850" y="1028700"/>
                </a:cubicBezTo>
                <a:lnTo>
                  <a:pt x="3638550" y="171450"/>
                </a:lnTo>
                <a:cubicBezTo>
                  <a:pt x="3663950" y="79375"/>
                  <a:pt x="3702050" y="69850"/>
                  <a:pt x="3733800" y="19050"/>
                </a:cubicBezTo>
                <a:lnTo>
                  <a:pt x="3819525" y="9525"/>
                </a:lnTo>
                <a:cubicBezTo>
                  <a:pt x="3949700" y="28575"/>
                  <a:pt x="3933825" y="123825"/>
                  <a:pt x="3990975" y="180975"/>
                </a:cubicBezTo>
                <a:lnTo>
                  <a:pt x="4105275" y="581025"/>
                </a:lnTo>
              </a:path>
            </a:pathLst>
          </a:custGeom>
          <a:ln w="57150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sz="2400">
              <a:latin typeface="Times New Roman" pitchFamily="18" charset="0"/>
              <a:cs typeface="+mn-cs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428875" y="2682875"/>
            <a:ext cx="2808288" cy="1560513"/>
            <a:chOff x="1408" y="1632"/>
            <a:chExt cx="1769" cy="983"/>
          </a:xfrm>
        </p:grpSpPr>
        <p:sp>
          <p:nvSpPr>
            <p:cNvPr id="22539" name="Oval 7"/>
            <p:cNvSpPr>
              <a:spLocks noChangeArrowheads="1"/>
            </p:cNvSpPr>
            <p:nvPr/>
          </p:nvSpPr>
          <p:spPr bwMode="auto">
            <a:xfrm>
              <a:off x="1701" y="1765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2540" name="Oval 8"/>
            <p:cNvSpPr>
              <a:spLocks noChangeArrowheads="1"/>
            </p:cNvSpPr>
            <p:nvPr/>
          </p:nvSpPr>
          <p:spPr bwMode="auto">
            <a:xfrm>
              <a:off x="1733" y="2153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2541" name="Oval 9"/>
            <p:cNvSpPr>
              <a:spLocks noChangeArrowheads="1"/>
            </p:cNvSpPr>
            <p:nvPr/>
          </p:nvSpPr>
          <p:spPr bwMode="auto">
            <a:xfrm>
              <a:off x="2497" y="2003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2542" name="Oval 10"/>
            <p:cNvSpPr>
              <a:spLocks noChangeArrowheads="1"/>
            </p:cNvSpPr>
            <p:nvPr/>
          </p:nvSpPr>
          <p:spPr bwMode="auto">
            <a:xfrm>
              <a:off x="2126" y="2016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2543" name="Oval 11"/>
            <p:cNvSpPr>
              <a:spLocks noChangeArrowheads="1"/>
            </p:cNvSpPr>
            <p:nvPr/>
          </p:nvSpPr>
          <p:spPr bwMode="auto">
            <a:xfrm>
              <a:off x="2826" y="2021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2544" name="Oval 12"/>
            <p:cNvSpPr>
              <a:spLocks noChangeArrowheads="1"/>
            </p:cNvSpPr>
            <p:nvPr/>
          </p:nvSpPr>
          <p:spPr bwMode="auto">
            <a:xfrm>
              <a:off x="1925" y="2327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2545" name="Oval 13"/>
            <p:cNvSpPr>
              <a:spLocks noChangeArrowheads="1"/>
            </p:cNvSpPr>
            <p:nvPr/>
          </p:nvSpPr>
          <p:spPr bwMode="auto">
            <a:xfrm>
              <a:off x="2424" y="2304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2546" name="Oval 14"/>
            <p:cNvSpPr>
              <a:spLocks noChangeArrowheads="1"/>
            </p:cNvSpPr>
            <p:nvPr/>
          </p:nvSpPr>
          <p:spPr bwMode="auto">
            <a:xfrm>
              <a:off x="1953" y="1925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2547" name="Oval 15"/>
            <p:cNvSpPr>
              <a:spLocks noChangeArrowheads="1"/>
            </p:cNvSpPr>
            <p:nvPr/>
          </p:nvSpPr>
          <p:spPr bwMode="auto">
            <a:xfrm>
              <a:off x="2990" y="1784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2548" name="Oval 16"/>
            <p:cNvSpPr>
              <a:spLocks noChangeArrowheads="1"/>
            </p:cNvSpPr>
            <p:nvPr/>
          </p:nvSpPr>
          <p:spPr bwMode="auto">
            <a:xfrm>
              <a:off x="2053" y="1632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2549" name="Oval 17"/>
            <p:cNvSpPr>
              <a:spLocks noChangeArrowheads="1"/>
            </p:cNvSpPr>
            <p:nvPr/>
          </p:nvSpPr>
          <p:spPr bwMode="auto">
            <a:xfrm>
              <a:off x="2748" y="2282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2550" name="Oval 18"/>
            <p:cNvSpPr>
              <a:spLocks noChangeArrowheads="1"/>
            </p:cNvSpPr>
            <p:nvPr/>
          </p:nvSpPr>
          <p:spPr bwMode="auto">
            <a:xfrm>
              <a:off x="2204" y="2524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2551" name="Oval 19"/>
            <p:cNvSpPr>
              <a:spLocks noChangeArrowheads="1"/>
            </p:cNvSpPr>
            <p:nvPr/>
          </p:nvSpPr>
          <p:spPr bwMode="auto">
            <a:xfrm>
              <a:off x="2702" y="2510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2552" name="Oval 20"/>
            <p:cNvSpPr>
              <a:spLocks noChangeArrowheads="1"/>
            </p:cNvSpPr>
            <p:nvPr/>
          </p:nvSpPr>
          <p:spPr bwMode="auto">
            <a:xfrm>
              <a:off x="2597" y="1646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2553" name="Oval 21"/>
            <p:cNvSpPr>
              <a:spLocks noChangeArrowheads="1"/>
            </p:cNvSpPr>
            <p:nvPr/>
          </p:nvSpPr>
          <p:spPr bwMode="auto">
            <a:xfrm>
              <a:off x="3055" y="2049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2554" name="Oval 22"/>
            <p:cNvSpPr>
              <a:spLocks noChangeArrowheads="1"/>
            </p:cNvSpPr>
            <p:nvPr/>
          </p:nvSpPr>
          <p:spPr bwMode="auto">
            <a:xfrm>
              <a:off x="3086" y="2290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2555" name="Oval 23"/>
            <p:cNvSpPr>
              <a:spLocks noChangeArrowheads="1"/>
            </p:cNvSpPr>
            <p:nvPr/>
          </p:nvSpPr>
          <p:spPr bwMode="auto">
            <a:xfrm>
              <a:off x="1408" y="2277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2556" name="Oval 24"/>
            <p:cNvSpPr>
              <a:spLocks noChangeArrowheads="1"/>
            </p:cNvSpPr>
            <p:nvPr/>
          </p:nvSpPr>
          <p:spPr bwMode="auto">
            <a:xfrm>
              <a:off x="1696" y="2492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2624138" y="4856163"/>
            <a:ext cx="1179512" cy="24606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357813" y="5346700"/>
            <a:ext cx="536575" cy="246063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8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repeatCount="300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6 L -0.00157 -0.06899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344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14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 autoUpdateAnimBg="0"/>
      <p:bldP spid="14853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 rot="16200000">
            <a:off x="-766762" y="2882900"/>
            <a:ext cx="54737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Complex Sounds</a:t>
            </a:r>
          </a:p>
        </p:txBody>
      </p:sp>
      <p:pic>
        <p:nvPicPr>
          <p:cNvPr id="23555" name="Picture 3" descr="soundwa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0"/>
            <a:ext cx="4306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soundwa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60"/>
          <a:stretch>
            <a:fillRect/>
          </a:stretch>
        </p:blipFill>
        <p:spPr bwMode="auto">
          <a:xfrm>
            <a:off x="3340100" y="1843088"/>
            <a:ext cx="4306888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56125" y="4784725"/>
            <a:ext cx="2808288" cy="1560513"/>
            <a:chOff x="1408" y="1632"/>
            <a:chExt cx="1769" cy="983"/>
          </a:xfrm>
        </p:grpSpPr>
        <p:sp>
          <p:nvSpPr>
            <p:cNvPr id="24600" name="Oval 5"/>
            <p:cNvSpPr>
              <a:spLocks noChangeArrowheads="1"/>
            </p:cNvSpPr>
            <p:nvPr/>
          </p:nvSpPr>
          <p:spPr bwMode="auto">
            <a:xfrm>
              <a:off x="1701" y="1765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4601" name="Oval 6"/>
            <p:cNvSpPr>
              <a:spLocks noChangeArrowheads="1"/>
            </p:cNvSpPr>
            <p:nvPr/>
          </p:nvSpPr>
          <p:spPr bwMode="auto">
            <a:xfrm>
              <a:off x="1733" y="2153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4602" name="Oval 7"/>
            <p:cNvSpPr>
              <a:spLocks noChangeArrowheads="1"/>
            </p:cNvSpPr>
            <p:nvPr/>
          </p:nvSpPr>
          <p:spPr bwMode="auto">
            <a:xfrm>
              <a:off x="2497" y="2003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4603" name="Oval 8"/>
            <p:cNvSpPr>
              <a:spLocks noChangeArrowheads="1"/>
            </p:cNvSpPr>
            <p:nvPr/>
          </p:nvSpPr>
          <p:spPr bwMode="auto">
            <a:xfrm>
              <a:off x="2126" y="2016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4604" name="Oval 9"/>
            <p:cNvSpPr>
              <a:spLocks noChangeArrowheads="1"/>
            </p:cNvSpPr>
            <p:nvPr/>
          </p:nvSpPr>
          <p:spPr bwMode="auto">
            <a:xfrm>
              <a:off x="2826" y="2021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4605" name="Oval 10"/>
            <p:cNvSpPr>
              <a:spLocks noChangeArrowheads="1"/>
            </p:cNvSpPr>
            <p:nvPr/>
          </p:nvSpPr>
          <p:spPr bwMode="auto">
            <a:xfrm>
              <a:off x="1925" y="2327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4606" name="Oval 11"/>
            <p:cNvSpPr>
              <a:spLocks noChangeArrowheads="1"/>
            </p:cNvSpPr>
            <p:nvPr/>
          </p:nvSpPr>
          <p:spPr bwMode="auto">
            <a:xfrm>
              <a:off x="2424" y="2304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4607" name="Oval 12"/>
            <p:cNvSpPr>
              <a:spLocks noChangeArrowheads="1"/>
            </p:cNvSpPr>
            <p:nvPr/>
          </p:nvSpPr>
          <p:spPr bwMode="auto">
            <a:xfrm>
              <a:off x="1953" y="1925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4608" name="Oval 13"/>
            <p:cNvSpPr>
              <a:spLocks noChangeArrowheads="1"/>
            </p:cNvSpPr>
            <p:nvPr/>
          </p:nvSpPr>
          <p:spPr bwMode="auto">
            <a:xfrm>
              <a:off x="2990" y="1784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4609" name="Oval 14"/>
            <p:cNvSpPr>
              <a:spLocks noChangeArrowheads="1"/>
            </p:cNvSpPr>
            <p:nvPr/>
          </p:nvSpPr>
          <p:spPr bwMode="auto">
            <a:xfrm>
              <a:off x="2053" y="1632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4610" name="Oval 15"/>
            <p:cNvSpPr>
              <a:spLocks noChangeArrowheads="1"/>
            </p:cNvSpPr>
            <p:nvPr/>
          </p:nvSpPr>
          <p:spPr bwMode="auto">
            <a:xfrm>
              <a:off x="2748" y="2282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4611" name="Oval 16"/>
            <p:cNvSpPr>
              <a:spLocks noChangeArrowheads="1"/>
            </p:cNvSpPr>
            <p:nvPr/>
          </p:nvSpPr>
          <p:spPr bwMode="auto">
            <a:xfrm>
              <a:off x="2204" y="2524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4612" name="Oval 17"/>
            <p:cNvSpPr>
              <a:spLocks noChangeArrowheads="1"/>
            </p:cNvSpPr>
            <p:nvPr/>
          </p:nvSpPr>
          <p:spPr bwMode="auto">
            <a:xfrm>
              <a:off x="2702" y="2510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4613" name="Oval 18"/>
            <p:cNvSpPr>
              <a:spLocks noChangeArrowheads="1"/>
            </p:cNvSpPr>
            <p:nvPr/>
          </p:nvSpPr>
          <p:spPr bwMode="auto">
            <a:xfrm>
              <a:off x="2597" y="1646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4614" name="Oval 19"/>
            <p:cNvSpPr>
              <a:spLocks noChangeArrowheads="1"/>
            </p:cNvSpPr>
            <p:nvPr/>
          </p:nvSpPr>
          <p:spPr bwMode="auto">
            <a:xfrm>
              <a:off x="3055" y="2049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4615" name="Oval 20"/>
            <p:cNvSpPr>
              <a:spLocks noChangeArrowheads="1"/>
            </p:cNvSpPr>
            <p:nvPr/>
          </p:nvSpPr>
          <p:spPr bwMode="auto">
            <a:xfrm>
              <a:off x="3086" y="2290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4616" name="Oval 21"/>
            <p:cNvSpPr>
              <a:spLocks noChangeArrowheads="1"/>
            </p:cNvSpPr>
            <p:nvPr/>
          </p:nvSpPr>
          <p:spPr bwMode="auto">
            <a:xfrm>
              <a:off x="1408" y="2277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4617" name="Oval 22"/>
            <p:cNvSpPr>
              <a:spLocks noChangeArrowheads="1"/>
            </p:cNvSpPr>
            <p:nvPr/>
          </p:nvSpPr>
          <p:spPr bwMode="auto">
            <a:xfrm>
              <a:off x="1696" y="2492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4451350" y="273050"/>
            <a:ext cx="2808288" cy="1560513"/>
            <a:chOff x="1408" y="1632"/>
            <a:chExt cx="1769" cy="983"/>
          </a:xfrm>
        </p:grpSpPr>
        <p:sp>
          <p:nvSpPr>
            <p:cNvPr id="24582" name="Oval 24"/>
            <p:cNvSpPr>
              <a:spLocks noChangeArrowheads="1"/>
            </p:cNvSpPr>
            <p:nvPr/>
          </p:nvSpPr>
          <p:spPr bwMode="auto">
            <a:xfrm>
              <a:off x="1701" y="1765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4583" name="Oval 25"/>
            <p:cNvSpPr>
              <a:spLocks noChangeArrowheads="1"/>
            </p:cNvSpPr>
            <p:nvPr/>
          </p:nvSpPr>
          <p:spPr bwMode="auto">
            <a:xfrm>
              <a:off x="1733" y="2153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4584" name="Oval 26"/>
            <p:cNvSpPr>
              <a:spLocks noChangeArrowheads="1"/>
            </p:cNvSpPr>
            <p:nvPr/>
          </p:nvSpPr>
          <p:spPr bwMode="auto">
            <a:xfrm>
              <a:off x="2497" y="2003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4585" name="Oval 27"/>
            <p:cNvSpPr>
              <a:spLocks noChangeArrowheads="1"/>
            </p:cNvSpPr>
            <p:nvPr/>
          </p:nvSpPr>
          <p:spPr bwMode="auto">
            <a:xfrm>
              <a:off x="2126" y="2016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4586" name="Oval 28"/>
            <p:cNvSpPr>
              <a:spLocks noChangeArrowheads="1"/>
            </p:cNvSpPr>
            <p:nvPr/>
          </p:nvSpPr>
          <p:spPr bwMode="auto">
            <a:xfrm>
              <a:off x="2826" y="2021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4587" name="Oval 29"/>
            <p:cNvSpPr>
              <a:spLocks noChangeArrowheads="1"/>
            </p:cNvSpPr>
            <p:nvPr/>
          </p:nvSpPr>
          <p:spPr bwMode="auto">
            <a:xfrm>
              <a:off x="1925" y="2327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4588" name="Oval 30"/>
            <p:cNvSpPr>
              <a:spLocks noChangeArrowheads="1"/>
            </p:cNvSpPr>
            <p:nvPr/>
          </p:nvSpPr>
          <p:spPr bwMode="auto">
            <a:xfrm>
              <a:off x="2424" y="2304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4589" name="Oval 31"/>
            <p:cNvSpPr>
              <a:spLocks noChangeArrowheads="1"/>
            </p:cNvSpPr>
            <p:nvPr/>
          </p:nvSpPr>
          <p:spPr bwMode="auto">
            <a:xfrm>
              <a:off x="1953" y="1925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4590" name="Oval 32"/>
            <p:cNvSpPr>
              <a:spLocks noChangeArrowheads="1"/>
            </p:cNvSpPr>
            <p:nvPr/>
          </p:nvSpPr>
          <p:spPr bwMode="auto">
            <a:xfrm>
              <a:off x="2990" y="1784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4591" name="Oval 33"/>
            <p:cNvSpPr>
              <a:spLocks noChangeArrowheads="1"/>
            </p:cNvSpPr>
            <p:nvPr/>
          </p:nvSpPr>
          <p:spPr bwMode="auto">
            <a:xfrm>
              <a:off x="2053" y="1632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4592" name="Oval 34"/>
            <p:cNvSpPr>
              <a:spLocks noChangeArrowheads="1"/>
            </p:cNvSpPr>
            <p:nvPr/>
          </p:nvSpPr>
          <p:spPr bwMode="auto">
            <a:xfrm>
              <a:off x="2748" y="2282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4593" name="Oval 35"/>
            <p:cNvSpPr>
              <a:spLocks noChangeArrowheads="1"/>
            </p:cNvSpPr>
            <p:nvPr/>
          </p:nvSpPr>
          <p:spPr bwMode="auto">
            <a:xfrm>
              <a:off x="2204" y="2524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4594" name="Oval 36"/>
            <p:cNvSpPr>
              <a:spLocks noChangeArrowheads="1"/>
            </p:cNvSpPr>
            <p:nvPr/>
          </p:nvSpPr>
          <p:spPr bwMode="auto">
            <a:xfrm>
              <a:off x="2702" y="2510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4595" name="Oval 37"/>
            <p:cNvSpPr>
              <a:spLocks noChangeArrowheads="1"/>
            </p:cNvSpPr>
            <p:nvPr/>
          </p:nvSpPr>
          <p:spPr bwMode="auto">
            <a:xfrm>
              <a:off x="2597" y="1646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4596" name="Oval 38"/>
            <p:cNvSpPr>
              <a:spLocks noChangeArrowheads="1"/>
            </p:cNvSpPr>
            <p:nvPr/>
          </p:nvSpPr>
          <p:spPr bwMode="auto">
            <a:xfrm>
              <a:off x="3055" y="2049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4597" name="Oval 39"/>
            <p:cNvSpPr>
              <a:spLocks noChangeArrowheads="1"/>
            </p:cNvSpPr>
            <p:nvPr/>
          </p:nvSpPr>
          <p:spPr bwMode="auto">
            <a:xfrm>
              <a:off x="3086" y="2290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4598" name="Oval 40"/>
            <p:cNvSpPr>
              <a:spLocks noChangeArrowheads="1"/>
            </p:cNvSpPr>
            <p:nvPr/>
          </p:nvSpPr>
          <p:spPr bwMode="auto">
            <a:xfrm>
              <a:off x="1408" y="2277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4599" name="Oval 41"/>
            <p:cNvSpPr>
              <a:spLocks noChangeArrowheads="1"/>
            </p:cNvSpPr>
            <p:nvPr/>
          </p:nvSpPr>
          <p:spPr bwMode="auto">
            <a:xfrm>
              <a:off x="1696" y="2492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43" name="Rectangle 2"/>
          <p:cNvSpPr>
            <a:spLocks noChangeArrowheads="1"/>
          </p:cNvSpPr>
          <p:nvPr/>
        </p:nvSpPr>
        <p:spPr bwMode="auto">
          <a:xfrm rot="16200000">
            <a:off x="-766762" y="2882900"/>
            <a:ext cx="54737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Complex Sounds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875 0.00208 C -0.01875 -0.00231 -0.01857 -0.00694 -0.0184 -0.01133 C -0.01823 -0.03099 -0.0184 -0.05065 -0.01805 -0.07031 C -0.01805 -0.07401 -0.01788 -0.06267 -0.01771 -0.05897 C -0.01771 -0.05643 -0.01736 -0.05389 -0.01736 -0.05134 C -0.01718 -0.03862 -0.01718 -0.0259 -0.01701 -0.01318 C -0.01684 -0.01827 -0.01684 -0.02336 -0.01666 -0.02845 C -0.01649 -0.03053 -0.01666 -0.03354 -0.01632 -0.03423 C -0.01597 -0.03469 -0.01562 -0.03192 -0.01545 -0.0303 C -0.01527 -0.02868 -0.01527 -0.0266 -0.0151 -0.02475 C -0.0125 -0.03793 -0.01753 -0.0118 -0.01406 -0.03978 C -0.01389 -0.0414 -0.01371 -0.03608 -0.01371 -0.03423 C -0.01354 -0.02475 -0.01337 -0.01503 -0.01319 -0.00555 C -0.01302 -0.00694 -0.01267 -0.00786 -0.0125 -0.00948 C -0.01215 -0.01295 -0.0118 -0.02082 -0.01163 -0.02082 C -0.01024 -0.00786 -0.01198 0.00832 -0.00989 0.01919 C -0.0085 0.01087 -0.00868 -0.0007 -0.00816 -0.01133 C -0.00746 -0.00185 -0.00729 0.00763 -0.00659 0.01711 C -0.00642 0.01526 -0.00607 0.01364 -0.0059 0.01156 C -0.00573 0.00971 -0.0059 0.00578 -0.00555 0.00578 C -0.00521 0.00578 -0.00521 0.00948 -0.00521 0.01156 C -0.00486 0.02289 -0.00486 0.03446 -0.00486 0.04579 C -0.00451 0.0407 -0.00486 0.03423 -0.00416 0.03053 C -0.00382 0.02914 -0.00347 0.03284 -0.0033 0.03446 C -0.00312 0.03608 -0.00312 0.03816 -0.00295 0.04001 C -0.00173 0.03099 -0.00225 0.01434 -0.00156 0.03446 C -0.00156 0.04463 -0.00191 0.05458 -0.00191 0.06475 C -0.00191 0.06799 -0.00191 0.07192 -0.00156 0.07424 C -0.00087 0.07747 -2.77778E-6 0.06753 -2.77778E-6 0.0629 C 0.00018 0.04186 -2.77778E-6 0.02104 -2.77778E-6 1.45236E-6 " pathEditMode="relative" rAng="16200000" ptsTypes="fffffffffff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452 0.00231 L -0.00191 -0.02775 L -0.00261 -0.05273 L -0.00365 -0.06892 L -0.00105 -0.07932 L 0.00156 -0.08071 L 0.00364 -0.07932 L 0.00503 -0.0747 L 0.00798 -0.05643 L 0.01284 -0.04324 L 0.01163 -0.03307 L 0.01284 -0.02359 L 0.01545 -0.01989 L 0.01857 -0.01642 L 0.01944 -0.01434 L 0.02135 -0.00555 L 0.02257 0.00185 L 0.02343 0.01157 L 0.0276 0.01527 L 0.02829 0.01712 L 0.0302 0.02475 L 0.03159 0.04279 L 0.0342 0.05412 L 0.03663 0.05759 L 0.03941 0.0562 L 0.04201 0.02475 L 0.04097 0.0074 L 0.04132 -2.0444E-6 " pathEditMode="relative" rAng="-193426" ptsTypes="AAAAAAAAAAAAAAAAAAAAAAAAAA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-13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Fourier Analysis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9788" y="1598613"/>
            <a:ext cx="7772400" cy="4114800"/>
          </a:xfrm>
        </p:spPr>
        <p:txBody>
          <a:bodyPr lIns="92075" tIns="46038" rIns="92075" bIns="46038"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8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Most Complex Sounds Are Composites of Multiple ‘Simple’ Frequencies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Fundamentals and Harmonics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8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Sound Complexity:  Perceived ‘psychologically’ as  TIMBRE (</a:t>
            </a:r>
            <a:r>
              <a:rPr lang="en-US" sz="2800" u="sng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sound</a:t>
            </a:r>
            <a:r>
              <a:rPr lang="en-US" sz="28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u="sng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quality</a:t>
            </a:r>
            <a:r>
              <a:rPr lang="en-US" sz="28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 Timbre is a function of the number, intensity, and duration of </a:t>
            </a:r>
            <a:r>
              <a:rPr lang="en-US" sz="2800" u="sng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harmonic</a:t>
            </a:r>
            <a:r>
              <a:rPr lang="en-US" sz="28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u="sng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frequencies</a:t>
            </a:r>
            <a:r>
              <a:rPr lang="en-US" sz="28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associated with a complex sound</a:t>
            </a:r>
          </a:p>
          <a:p>
            <a:pPr eaLnBrk="1" hangingPunct="1">
              <a:buFont typeface="Monotype Sorts"/>
              <a:buNone/>
            </a:pPr>
            <a:endParaRPr lang="en-US" sz="280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6628" name="Object 4"/>
          <p:cNvGraphicFramePr>
            <a:graphicFrameLocks/>
          </p:cNvGraphicFramePr>
          <p:nvPr/>
        </p:nvGraphicFramePr>
        <p:xfrm>
          <a:off x="5713413" y="5562600"/>
          <a:ext cx="1228725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0" name="Image" r:id="rId4" imgW="7942857" imgH="13209524" progId="">
                  <p:embed/>
                </p:oleObj>
              </mc:Choice>
              <mc:Fallback>
                <p:oleObj name="Image" r:id="rId4" imgW="7942857" imgH="13209524" progId="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6301" t="78604" r="22911" b="2582"/>
                      <a:stretch>
                        <a:fillRect/>
                      </a:stretch>
                    </p:blipFill>
                    <p:spPr bwMode="auto">
                      <a:xfrm>
                        <a:off x="5713413" y="5562600"/>
                        <a:ext cx="1228725" cy="124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/>
          </p:cNvGraphicFramePr>
          <p:nvPr/>
        </p:nvGraphicFramePr>
        <p:xfrm>
          <a:off x="2189163" y="5600700"/>
          <a:ext cx="1247775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1" name="Image" r:id="rId6" imgW="7942857" imgH="13209524" progId="">
                  <p:embed/>
                </p:oleObj>
              </mc:Choice>
              <mc:Fallback>
                <p:oleObj name="Image" r:id="rId6" imgW="7942857" imgH="13209524" progId="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932" t="26106" r="56802" b="59956"/>
                      <a:stretch>
                        <a:fillRect/>
                      </a:stretch>
                    </p:blipFill>
                    <p:spPr bwMode="auto">
                      <a:xfrm>
                        <a:off x="2189163" y="5600700"/>
                        <a:ext cx="1247775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962525" y="5022850"/>
            <a:ext cx="2963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>
                <a:solidFill>
                  <a:schemeClr val="hlink"/>
                </a:solidFill>
                <a:latin typeface="Times New Roman" panose="02020603050405020304" pitchFamily="18" charset="0"/>
              </a:rPr>
              <a:t>‘complex’ sound wave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393825" y="5022850"/>
            <a:ext cx="2725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>
                <a:solidFill>
                  <a:schemeClr val="hlink"/>
                </a:solidFill>
                <a:latin typeface="Times New Roman" panose="02020603050405020304" pitchFamily="18" charset="0"/>
              </a:rPr>
              <a:t>‘simple’ sound wave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/>
          </p:cNvGraphicFramePr>
          <p:nvPr/>
        </p:nvGraphicFramePr>
        <p:xfrm>
          <a:off x="4068763" y="0"/>
          <a:ext cx="1336675" cy="525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8" name="Image" r:id="rId4" imgW="7942857" imgH="13209524" progId="">
                  <p:embed/>
                </p:oleObj>
              </mc:Choice>
              <mc:Fallback>
                <p:oleObj name="Image" r:id="rId4" imgW="7942857" imgH="13209524" progId="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55824"/>
                      <a:stretch>
                        <a:fillRect/>
                      </a:stretch>
                    </p:blipFill>
                    <p:spPr bwMode="auto">
                      <a:xfrm>
                        <a:off x="4068763" y="0"/>
                        <a:ext cx="1336675" cy="525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" name="Rectangle 3"/>
          <p:cNvSpPr>
            <a:spLocks noChangeArrowheads="1"/>
          </p:cNvSpPr>
          <p:nvPr/>
        </p:nvSpPr>
        <p:spPr bwMode="auto">
          <a:xfrm rot="16200000">
            <a:off x="-1354138" y="1747838"/>
            <a:ext cx="5116513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Fourier Analysis of a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Complex Sound Wave</a:t>
            </a:r>
          </a:p>
        </p:txBody>
      </p:sp>
      <p:grpSp>
        <p:nvGrpSpPr>
          <p:cNvPr id="27652" name="Group 15"/>
          <p:cNvGrpSpPr>
            <a:grpSpLocks/>
          </p:cNvGrpSpPr>
          <p:nvPr/>
        </p:nvGrpSpPr>
        <p:grpSpPr bwMode="auto">
          <a:xfrm>
            <a:off x="431800" y="5430838"/>
            <a:ext cx="8716963" cy="1490662"/>
            <a:chOff x="136" y="127"/>
            <a:chExt cx="5491" cy="939"/>
          </a:xfrm>
        </p:grpSpPr>
        <p:graphicFrame>
          <p:nvGraphicFramePr>
            <p:cNvPr id="27665" name="Object 4"/>
            <p:cNvGraphicFramePr>
              <a:graphicFrameLocks/>
            </p:cNvGraphicFramePr>
            <p:nvPr/>
          </p:nvGraphicFramePr>
          <p:xfrm>
            <a:off x="136" y="127"/>
            <a:ext cx="115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49" name="Image" r:id="rId6" imgW="7942857" imgH="13209524" progId="">
                    <p:embed/>
                  </p:oleObj>
                </mc:Choice>
                <mc:Fallback>
                  <p:oleObj name="Image" r:id="rId6" imgW="7942857" imgH="13209524" progId="">
                    <p:embed/>
                    <p:pic>
                      <p:nvPicPr>
                        <p:cNvPr id="0" name="Object 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46413" t="78603" r="22295" b="2751"/>
                        <a:stretch>
                          <a:fillRect/>
                        </a:stretch>
                      </p:blipFill>
                      <p:spPr bwMode="auto">
                        <a:xfrm>
                          <a:off x="136" y="127"/>
                          <a:ext cx="1152" cy="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66" name="Object 5"/>
            <p:cNvGraphicFramePr>
              <a:graphicFrameLocks/>
            </p:cNvGraphicFramePr>
            <p:nvPr/>
          </p:nvGraphicFramePr>
          <p:xfrm>
            <a:off x="2407" y="263"/>
            <a:ext cx="683" cy="5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50" name="Image" r:id="rId7" imgW="7942857" imgH="13209524" progId="">
                    <p:embed/>
                  </p:oleObj>
                </mc:Choice>
                <mc:Fallback>
                  <p:oleObj name="Image" r:id="rId7" imgW="7942857" imgH="13209524" progId="">
                    <p:embed/>
                    <p:pic>
                      <p:nvPicPr>
                        <p:cNvPr id="0" name="Object 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3167" t="25867" r="59666" b="60817"/>
                        <a:stretch>
                          <a:fillRect/>
                        </a:stretch>
                      </p:blipFill>
                      <p:spPr bwMode="auto">
                        <a:xfrm>
                          <a:off x="2407" y="263"/>
                          <a:ext cx="683" cy="5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67" name="Object 6"/>
            <p:cNvGraphicFramePr>
              <a:graphicFrameLocks/>
            </p:cNvGraphicFramePr>
            <p:nvPr/>
          </p:nvGraphicFramePr>
          <p:xfrm>
            <a:off x="3211" y="205"/>
            <a:ext cx="698" cy="6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51" name="Image" r:id="rId8" imgW="7942857" imgH="13209524" progId="">
                    <p:embed/>
                  </p:oleObj>
                </mc:Choice>
                <mc:Fallback>
                  <p:oleObj name="Image" r:id="rId8" imgW="7942857" imgH="13209524" progId="">
                    <p:embed/>
                    <p:pic>
                      <p:nvPicPr>
                        <p:cNvPr id="0" name="Object 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2251" t="42648" r="59984" b="41359"/>
                        <a:stretch>
                          <a:fillRect/>
                        </a:stretch>
                      </p:blipFill>
                      <p:spPr bwMode="auto">
                        <a:xfrm>
                          <a:off x="3211" y="205"/>
                          <a:ext cx="698" cy="6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68" name="Object 7"/>
            <p:cNvGraphicFramePr>
              <a:graphicFrameLocks/>
            </p:cNvGraphicFramePr>
            <p:nvPr/>
          </p:nvGraphicFramePr>
          <p:xfrm>
            <a:off x="1512" y="191"/>
            <a:ext cx="738" cy="7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52" name="Image" r:id="rId9" imgW="7942857" imgH="13209524" progId="">
                    <p:embed/>
                  </p:oleObj>
                </mc:Choice>
                <mc:Fallback>
                  <p:oleObj name="Image" r:id="rId9" imgW="7942857" imgH="13209524" progId="">
                    <p:embed/>
                    <p:pic>
                      <p:nvPicPr>
                        <p:cNvPr id="0" name="Object 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0660" t="6049" r="59984" b="74969"/>
                        <a:stretch>
                          <a:fillRect/>
                        </a:stretch>
                      </p:blipFill>
                      <p:spPr bwMode="auto">
                        <a:xfrm>
                          <a:off x="1512" y="191"/>
                          <a:ext cx="738" cy="7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69" name="Object 8"/>
            <p:cNvGraphicFramePr>
              <a:graphicFrameLocks/>
            </p:cNvGraphicFramePr>
            <p:nvPr/>
          </p:nvGraphicFramePr>
          <p:xfrm>
            <a:off x="4041" y="178"/>
            <a:ext cx="715" cy="7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53" name="Image" r:id="rId10" imgW="7942857" imgH="13209524" progId="">
                    <p:embed/>
                  </p:oleObj>
                </mc:Choice>
                <mc:Fallback>
                  <p:oleObj name="Image" r:id="rId10" imgW="7942857" imgH="13209524" progId="">
                    <p:embed/>
                    <p:pic>
                      <p:nvPicPr>
                        <p:cNvPr id="0" name="Object 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1893" t="60577" r="59666" b="22305"/>
                        <a:stretch>
                          <a:fillRect/>
                        </a:stretch>
                      </p:blipFill>
                      <p:spPr bwMode="auto">
                        <a:xfrm>
                          <a:off x="4041" y="178"/>
                          <a:ext cx="715" cy="7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70" name="Object 9"/>
            <p:cNvGraphicFramePr>
              <a:graphicFrameLocks/>
            </p:cNvGraphicFramePr>
            <p:nvPr/>
          </p:nvGraphicFramePr>
          <p:xfrm>
            <a:off x="4905" y="183"/>
            <a:ext cx="722" cy="8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54" name="Image" r:id="rId11" imgW="7942857" imgH="13209524" progId="">
                    <p:embed/>
                  </p:oleObj>
                </mc:Choice>
                <mc:Fallback>
                  <p:oleObj name="Image" r:id="rId11" imgW="7942857" imgH="13209524" progId="">
                    <p:embed/>
                    <p:pic>
                      <p:nvPicPr>
                        <p:cNvPr id="0" name="Object 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2251" t="78891" r="59030"/>
                        <a:stretch>
                          <a:fillRect/>
                        </a:stretch>
                      </p:blipFill>
                      <p:spPr bwMode="auto">
                        <a:xfrm>
                          <a:off x="4905" y="183"/>
                          <a:ext cx="722" cy="8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71" name="Text Box 10"/>
            <p:cNvSpPr txBox="1">
              <a:spLocks noChangeArrowheads="1"/>
            </p:cNvSpPr>
            <p:nvPr/>
          </p:nvSpPr>
          <p:spPr bwMode="auto">
            <a:xfrm>
              <a:off x="2215" y="425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sz="2400" b="1">
                  <a:solidFill>
                    <a:srgbClr val="FF0000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27672" name="Text Box 11"/>
            <p:cNvSpPr txBox="1">
              <a:spLocks noChangeArrowheads="1"/>
            </p:cNvSpPr>
            <p:nvPr/>
          </p:nvSpPr>
          <p:spPr bwMode="auto">
            <a:xfrm>
              <a:off x="3035" y="426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sz="2400" b="1">
                  <a:solidFill>
                    <a:srgbClr val="FF0000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27673" name="Text Box 12"/>
            <p:cNvSpPr txBox="1">
              <a:spLocks noChangeArrowheads="1"/>
            </p:cNvSpPr>
            <p:nvPr/>
          </p:nvSpPr>
          <p:spPr bwMode="auto">
            <a:xfrm>
              <a:off x="3876" y="418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sz="2400" b="1">
                  <a:solidFill>
                    <a:srgbClr val="FF0000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27674" name="Text Box 13"/>
            <p:cNvSpPr txBox="1">
              <a:spLocks noChangeArrowheads="1"/>
            </p:cNvSpPr>
            <p:nvPr/>
          </p:nvSpPr>
          <p:spPr bwMode="auto">
            <a:xfrm>
              <a:off x="4737" y="418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sz="2400" b="1">
                  <a:solidFill>
                    <a:srgbClr val="FF0000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27675" name="Text Box 14"/>
            <p:cNvSpPr txBox="1">
              <a:spLocks noChangeArrowheads="1"/>
            </p:cNvSpPr>
            <p:nvPr/>
          </p:nvSpPr>
          <p:spPr bwMode="auto">
            <a:xfrm>
              <a:off x="1309" y="434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sz="2400" b="1">
                  <a:solidFill>
                    <a:srgbClr val="FF0000"/>
                  </a:solidFill>
                  <a:latin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27653" name="Line 16"/>
          <p:cNvSpPr>
            <a:spLocks noChangeShapeType="1"/>
          </p:cNvSpPr>
          <p:nvPr/>
        </p:nvSpPr>
        <p:spPr bwMode="auto">
          <a:xfrm>
            <a:off x="0" y="54102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448300" y="549275"/>
            <a:ext cx="3394075" cy="457200"/>
            <a:chOff x="3432" y="346"/>
            <a:chExt cx="2138" cy="288"/>
          </a:xfrm>
        </p:grpSpPr>
        <p:sp>
          <p:nvSpPr>
            <p:cNvPr id="27663" name="Text Box 17"/>
            <p:cNvSpPr txBox="1">
              <a:spLocks noChangeArrowheads="1"/>
            </p:cNvSpPr>
            <p:nvPr/>
          </p:nvSpPr>
          <p:spPr bwMode="auto">
            <a:xfrm>
              <a:off x="3894" y="346"/>
              <a:ext cx="16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Fundamental (pitch)</a:t>
              </a:r>
            </a:p>
          </p:txBody>
        </p:sp>
        <p:sp>
          <p:nvSpPr>
            <p:cNvPr id="27664" name="Line 19"/>
            <p:cNvSpPr>
              <a:spLocks noChangeShapeType="1"/>
            </p:cNvSpPr>
            <p:nvPr/>
          </p:nvSpPr>
          <p:spPr bwMode="auto">
            <a:xfrm flipH="1">
              <a:off x="3432" y="496"/>
              <a:ext cx="40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7655" name="Object 23"/>
          <p:cNvGraphicFramePr>
            <a:graphicFrameLocks/>
          </p:cNvGraphicFramePr>
          <p:nvPr/>
        </p:nvGraphicFramePr>
        <p:xfrm>
          <a:off x="2259013" y="0"/>
          <a:ext cx="1717675" cy="525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5" name="Image" r:id="rId12" imgW="7942857" imgH="13209524" progId="">
                  <p:embed/>
                </p:oleObj>
              </mc:Choice>
              <mc:Fallback>
                <p:oleObj name="Image" r:id="rId12" imgW="7942857" imgH="13209524" progId="">
                  <p:embed/>
                  <p:pic>
                    <p:nvPicPr>
                      <p:cNvPr id="0" name="Object 2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3231"/>
                      <a:stretch>
                        <a:fillRect/>
                      </a:stretch>
                    </p:blipFill>
                    <p:spPr bwMode="auto">
                      <a:xfrm>
                        <a:off x="2259013" y="0"/>
                        <a:ext cx="1717675" cy="525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5422900" y="1803400"/>
            <a:ext cx="3581400" cy="2755900"/>
            <a:chOff x="3416" y="1136"/>
            <a:chExt cx="2256" cy="1736"/>
          </a:xfrm>
        </p:grpSpPr>
        <p:sp>
          <p:nvSpPr>
            <p:cNvPr id="27658" name="Text Box 18"/>
            <p:cNvSpPr txBox="1">
              <a:spLocks noChangeArrowheads="1"/>
            </p:cNvSpPr>
            <p:nvPr/>
          </p:nvSpPr>
          <p:spPr bwMode="auto">
            <a:xfrm>
              <a:off x="4038" y="1770"/>
              <a:ext cx="163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2400">
                  <a:solidFill>
                    <a:srgbClr val="0066FF"/>
                  </a:solidFill>
                  <a:latin typeface="Times New Roman" panose="02020603050405020304" pitchFamily="18" charset="0"/>
                </a:rPr>
                <a:t>Harmonics (timbre)</a:t>
              </a:r>
            </a:p>
          </p:txBody>
        </p:sp>
        <p:sp>
          <p:nvSpPr>
            <p:cNvPr id="27659" name="Line 20"/>
            <p:cNvSpPr>
              <a:spLocks noChangeShapeType="1"/>
            </p:cNvSpPr>
            <p:nvPr/>
          </p:nvSpPr>
          <p:spPr bwMode="auto">
            <a:xfrm flipH="1" flipV="1">
              <a:off x="3416" y="1136"/>
              <a:ext cx="664" cy="68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Line 21"/>
            <p:cNvSpPr>
              <a:spLocks noChangeShapeType="1"/>
            </p:cNvSpPr>
            <p:nvPr/>
          </p:nvSpPr>
          <p:spPr bwMode="auto">
            <a:xfrm flipH="1" flipV="1">
              <a:off x="3472" y="1728"/>
              <a:ext cx="592" cy="168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Line 22"/>
            <p:cNvSpPr>
              <a:spLocks noChangeShapeType="1"/>
            </p:cNvSpPr>
            <p:nvPr/>
          </p:nvSpPr>
          <p:spPr bwMode="auto">
            <a:xfrm flipH="1">
              <a:off x="3440" y="1989"/>
              <a:ext cx="584" cy="32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Line 24"/>
            <p:cNvSpPr>
              <a:spLocks noChangeShapeType="1"/>
            </p:cNvSpPr>
            <p:nvPr/>
          </p:nvSpPr>
          <p:spPr bwMode="auto">
            <a:xfrm flipH="1">
              <a:off x="3456" y="2040"/>
              <a:ext cx="632" cy="83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10325" y="4095750"/>
            <a:ext cx="1971675" cy="6477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Is there an easier way to see this?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621</TotalTime>
  <Words>416</Words>
  <Application>Microsoft Office PowerPoint</Application>
  <PresentationFormat>On-screen Show (4:3)</PresentationFormat>
  <Paragraphs>134</Paragraphs>
  <Slides>15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Calibri</vt:lpstr>
      <vt:lpstr>Candara</vt:lpstr>
      <vt:lpstr>Lucida Console</vt:lpstr>
      <vt:lpstr>Monotype Sorts</vt:lpstr>
      <vt:lpstr>Neuropol</vt:lpstr>
      <vt:lpstr>Symbol</vt:lpstr>
      <vt:lpstr>Tahoma</vt:lpstr>
      <vt:lpstr>Times New Roman</vt:lpstr>
      <vt:lpstr>Westminster</vt:lpstr>
      <vt:lpstr>Wingdings</vt:lpstr>
      <vt:lpstr>Waveform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Fourier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Pancho</dc:creator>
  <cp:lastModifiedBy>Frank Johnson</cp:lastModifiedBy>
  <cp:revision>39</cp:revision>
  <dcterms:created xsi:type="dcterms:W3CDTF">2010-01-26T20:49:10Z</dcterms:created>
  <dcterms:modified xsi:type="dcterms:W3CDTF">2014-01-27T18:23:48Z</dcterms:modified>
</cp:coreProperties>
</file>